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3"/>
  </p:notesMasterIdLst>
  <p:sldIdLst>
    <p:sldId id="257" r:id="rId5"/>
    <p:sldId id="720" r:id="rId6"/>
    <p:sldId id="259" r:id="rId7"/>
    <p:sldId id="691" r:id="rId8"/>
    <p:sldId id="721" r:id="rId9"/>
    <p:sldId id="717" r:id="rId10"/>
    <p:sldId id="733" r:id="rId11"/>
    <p:sldId id="734" r:id="rId12"/>
    <p:sldId id="718" r:id="rId13"/>
    <p:sldId id="722" r:id="rId14"/>
    <p:sldId id="730" r:id="rId15"/>
    <p:sldId id="732" r:id="rId16"/>
    <p:sldId id="719" r:id="rId17"/>
    <p:sldId id="723" r:id="rId18"/>
    <p:sldId id="724" r:id="rId19"/>
    <p:sldId id="725" r:id="rId20"/>
    <p:sldId id="726" r:id="rId21"/>
    <p:sldId id="727" r:id="rId22"/>
    <p:sldId id="261" r:id="rId23"/>
    <p:sldId id="414" r:id="rId24"/>
    <p:sldId id="265" r:id="rId25"/>
    <p:sldId id="411" r:id="rId26"/>
    <p:sldId id="267" r:id="rId27"/>
    <p:sldId id="268" r:id="rId28"/>
    <p:sldId id="413" r:id="rId29"/>
    <p:sldId id="269" r:id="rId30"/>
    <p:sldId id="270" r:id="rId31"/>
    <p:sldId id="271" r:id="rId32"/>
    <p:sldId id="415" r:id="rId33"/>
    <p:sldId id="272" r:id="rId34"/>
    <p:sldId id="274" r:id="rId35"/>
    <p:sldId id="417" r:id="rId36"/>
    <p:sldId id="676" r:id="rId37"/>
    <p:sldId id="276" r:id="rId38"/>
    <p:sldId id="278" r:id="rId39"/>
    <p:sldId id="279" r:id="rId40"/>
    <p:sldId id="280" r:id="rId41"/>
    <p:sldId id="690" r:id="rId42"/>
    <p:sldId id="281" r:id="rId43"/>
    <p:sldId id="418" r:id="rId44"/>
    <p:sldId id="282" r:id="rId45"/>
    <p:sldId id="376" r:id="rId46"/>
    <p:sldId id="450" r:id="rId47"/>
    <p:sldId id="709" r:id="rId48"/>
    <p:sldId id="377" r:id="rId49"/>
    <p:sldId id="419" r:id="rId50"/>
    <p:sldId id="286" r:id="rId51"/>
    <p:sldId id="378" r:id="rId52"/>
    <p:sldId id="706" r:id="rId53"/>
    <p:sldId id="707" r:id="rId54"/>
    <p:sldId id="708" r:id="rId55"/>
    <p:sldId id="289" r:id="rId56"/>
    <p:sldId id="288" r:id="rId57"/>
    <p:sldId id="390" r:id="rId58"/>
    <p:sldId id="402" r:id="rId59"/>
    <p:sldId id="711" r:id="rId60"/>
    <p:sldId id="407" r:id="rId61"/>
    <p:sldId id="710" r:id="rId62"/>
    <p:sldId id="290" r:id="rId63"/>
    <p:sldId id="264" r:id="rId64"/>
    <p:sldId id="364" r:id="rId65"/>
    <p:sldId id="382" r:id="rId66"/>
    <p:sldId id="292" r:id="rId67"/>
    <p:sldId id="362" r:id="rId68"/>
    <p:sldId id="373" r:id="rId69"/>
    <p:sldId id="703" r:id="rId70"/>
    <p:sldId id="421" r:id="rId71"/>
    <p:sldId id="297" r:id="rId72"/>
    <p:sldId id="298" r:id="rId73"/>
    <p:sldId id="299" r:id="rId74"/>
    <p:sldId id="300" r:id="rId75"/>
    <p:sldId id="360" r:id="rId76"/>
    <p:sldId id="361" r:id="rId77"/>
    <p:sldId id="675" r:id="rId78"/>
    <p:sldId id="256" r:id="rId79"/>
    <p:sldId id="408" r:id="rId80"/>
    <p:sldId id="258" r:id="rId81"/>
    <p:sldId id="688" r:id="rId82"/>
    <p:sldId id="410" r:id="rId83"/>
    <p:sldId id="697" r:id="rId84"/>
    <p:sldId id="698" r:id="rId85"/>
    <p:sldId id="728" r:id="rId86"/>
    <p:sldId id="699" r:id="rId87"/>
    <p:sldId id="700" r:id="rId88"/>
    <p:sldId id="701" r:id="rId89"/>
    <p:sldId id="702" r:id="rId90"/>
    <p:sldId id="712" r:id="rId91"/>
    <p:sldId id="713"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0A9AF6-EBC6-1CF9-6924-1050D6995D58}" v="262" dt="2026-07-23T12:16:08.5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734" autoAdjust="0"/>
  </p:normalViewPr>
  <p:slideViewPr>
    <p:cSldViewPr snapToGrid="0">
      <p:cViewPr varScale="1">
        <p:scale>
          <a:sx n="79" d="100"/>
          <a:sy n="79" d="100"/>
        </p:scale>
        <p:origin x="179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notesMaster" Target="notesMasters/notesMaster1.xml"/><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eep Tamber" userId="d0723db2-f16e-4cea-a8a9-9d47cb389af9" providerId="ADAL" clId="{B42A1C85-B70F-4CA8-B817-1E1B4E5A54CB}"/>
    <pc:docChg chg="custSel modSld">
      <pc:chgData name="Amandeep Tamber" userId="d0723db2-f16e-4cea-a8a9-9d47cb389af9" providerId="ADAL" clId="{B42A1C85-B70F-4CA8-B817-1E1B4E5A54CB}" dt="2026-07-20T13:01:11.725" v="2" actId="20577"/>
      <pc:docMkLst>
        <pc:docMk/>
      </pc:docMkLst>
      <pc:sldChg chg="modSp mod">
        <pc:chgData name="Amandeep Tamber" userId="d0723db2-f16e-4cea-a8a9-9d47cb389af9" providerId="ADAL" clId="{B42A1C85-B70F-4CA8-B817-1E1B4E5A54CB}" dt="2026-07-20T13:01:11.725" v="2" actId="20577"/>
        <pc:sldMkLst>
          <pc:docMk/>
          <pc:sldMk cId="3205822724" sldId="261"/>
        </pc:sldMkLst>
        <pc:graphicFrameChg chg="modGraphic">
          <ac:chgData name="Amandeep Tamber" userId="d0723db2-f16e-4cea-a8a9-9d47cb389af9" providerId="ADAL" clId="{B42A1C85-B70F-4CA8-B817-1E1B4E5A54CB}" dt="2026-07-20T13:01:11.725" v="2" actId="20577"/>
          <ac:graphicFrameMkLst>
            <pc:docMk/>
            <pc:sldMk cId="3205822724" sldId="261"/>
            <ac:graphicFrameMk id="2" creationId="{835E5425-A1A1-458C-B67C-F4A827B1002C}"/>
          </ac:graphicFrameMkLst>
        </pc:graphicFrameChg>
      </pc:sldChg>
      <pc:sldChg chg="modSp mod">
        <pc:chgData name="Amandeep Tamber" userId="d0723db2-f16e-4cea-a8a9-9d47cb389af9" providerId="ADAL" clId="{B42A1C85-B70F-4CA8-B817-1E1B4E5A54CB}" dt="2026-07-20T12:59:28.181" v="0" actId="20577"/>
        <pc:sldMkLst>
          <pc:docMk/>
          <pc:sldMk cId="121004875" sldId="721"/>
        </pc:sldMkLst>
        <pc:spChg chg="mod">
          <ac:chgData name="Amandeep Tamber" userId="d0723db2-f16e-4cea-a8a9-9d47cb389af9" providerId="ADAL" clId="{B42A1C85-B70F-4CA8-B817-1E1B4E5A54CB}" dt="2026-07-20T12:59:28.181" v="0" actId="20577"/>
          <ac:spMkLst>
            <pc:docMk/>
            <pc:sldMk cId="121004875" sldId="721"/>
            <ac:spMk id="3" creationId="{7E99B510-F591-278F-5998-8142D6D53FD6}"/>
          </ac:spMkLst>
        </pc:spChg>
      </pc:sldChg>
    </pc:docChg>
  </pc:docChgLst>
  <pc:docChgLst>
    <pc:chgData name="Amandeep Tamber" userId="S::atamber@hillingdon.gov.uk::d0723db2-f16e-4cea-a8a9-9d47cb389af9" providerId="AD" clId="Web-{ED0A9AF6-EBC6-1CF9-6924-1050D6995D58}"/>
    <pc:docChg chg="addSld delSld modSld">
      <pc:chgData name="Amandeep Tamber" userId="S::atamber@hillingdon.gov.uk::d0723db2-f16e-4cea-a8a9-9d47cb389af9" providerId="AD" clId="Web-{ED0A9AF6-EBC6-1CF9-6924-1050D6995D58}" dt="2026-07-23T12:16:08.519" v="292" actId="20577"/>
      <pc:docMkLst>
        <pc:docMk/>
      </pc:docMkLst>
      <pc:sldChg chg="modSp">
        <pc:chgData name="Amandeep Tamber" userId="S::atamber@hillingdon.gov.uk::d0723db2-f16e-4cea-a8a9-9d47cb389af9" providerId="AD" clId="Web-{ED0A9AF6-EBC6-1CF9-6924-1050D6995D58}" dt="2026-07-23T12:16:08.519" v="292" actId="20577"/>
        <pc:sldMkLst>
          <pc:docMk/>
          <pc:sldMk cId="181346302" sldId="717"/>
        </pc:sldMkLst>
        <pc:spChg chg="mod">
          <ac:chgData name="Amandeep Tamber" userId="S::atamber@hillingdon.gov.uk::d0723db2-f16e-4cea-a8a9-9d47cb389af9" providerId="AD" clId="Web-{ED0A9AF6-EBC6-1CF9-6924-1050D6995D58}" dt="2026-07-23T12:16:08.519" v="292" actId="20577"/>
          <ac:spMkLst>
            <pc:docMk/>
            <pc:sldMk cId="181346302" sldId="717"/>
            <ac:spMk id="3" creationId="{2792B208-36DA-4002-8651-D88291D5995F}"/>
          </ac:spMkLst>
        </pc:spChg>
      </pc:sldChg>
      <pc:sldChg chg="modSp">
        <pc:chgData name="Amandeep Tamber" userId="S::atamber@hillingdon.gov.uk::d0723db2-f16e-4cea-a8a9-9d47cb389af9" providerId="AD" clId="Web-{ED0A9AF6-EBC6-1CF9-6924-1050D6995D58}" dt="2026-07-23T11:39:41.244" v="146" actId="14100"/>
        <pc:sldMkLst>
          <pc:docMk/>
          <pc:sldMk cId="2575249391" sldId="718"/>
        </pc:sldMkLst>
        <pc:spChg chg="mod">
          <ac:chgData name="Amandeep Tamber" userId="S::atamber@hillingdon.gov.uk::d0723db2-f16e-4cea-a8a9-9d47cb389af9" providerId="AD" clId="Web-{ED0A9AF6-EBC6-1CF9-6924-1050D6995D58}" dt="2026-07-23T11:21:40.669" v="1" actId="20577"/>
          <ac:spMkLst>
            <pc:docMk/>
            <pc:sldMk cId="2575249391" sldId="718"/>
            <ac:spMk id="2" creationId="{9878549B-5065-5741-482B-8B0ED0B5E8B5}"/>
          </ac:spMkLst>
        </pc:spChg>
        <pc:spChg chg="mod">
          <ac:chgData name="Amandeep Tamber" userId="S::atamber@hillingdon.gov.uk::d0723db2-f16e-4cea-a8a9-9d47cb389af9" providerId="AD" clId="Web-{ED0A9AF6-EBC6-1CF9-6924-1050D6995D58}" dt="2026-07-23T11:39:41.244" v="146" actId="14100"/>
          <ac:spMkLst>
            <pc:docMk/>
            <pc:sldMk cId="2575249391" sldId="718"/>
            <ac:spMk id="3" creationId="{57BD6993-4DDD-E625-B70A-54BB22E4C8EC}"/>
          </ac:spMkLst>
        </pc:spChg>
      </pc:sldChg>
      <pc:sldChg chg="modSp">
        <pc:chgData name="Amandeep Tamber" userId="S::atamber@hillingdon.gov.uk::d0723db2-f16e-4cea-a8a9-9d47cb389af9" providerId="AD" clId="Web-{ED0A9AF6-EBC6-1CF9-6924-1050D6995D58}" dt="2026-07-23T11:25:21.756" v="44" actId="20577"/>
        <pc:sldMkLst>
          <pc:docMk/>
          <pc:sldMk cId="2834503662" sldId="719"/>
        </pc:sldMkLst>
        <pc:spChg chg="mod">
          <ac:chgData name="Amandeep Tamber" userId="S::atamber@hillingdon.gov.uk::d0723db2-f16e-4cea-a8a9-9d47cb389af9" providerId="AD" clId="Web-{ED0A9AF6-EBC6-1CF9-6924-1050D6995D58}" dt="2026-07-23T11:25:21.756" v="44" actId="20577"/>
          <ac:spMkLst>
            <pc:docMk/>
            <pc:sldMk cId="2834503662" sldId="719"/>
            <ac:spMk id="3" creationId="{B1BDC872-466A-66BF-5D6D-543C1CF30006}"/>
          </ac:spMkLst>
        </pc:spChg>
      </pc:sldChg>
      <pc:sldChg chg="modSp">
        <pc:chgData name="Amandeep Tamber" userId="S::atamber@hillingdon.gov.uk::d0723db2-f16e-4cea-a8a9-9d47cb389af9" providerId="AD" clId="Web-{ED0A9AF6-EBC6-1CF9-6924-1050D6995D58}" dt="2026-07-23T12:15:53.768" v="290" actId="20577"/>
        <pc:sldMkLst>
          <pc:docMk/>
          <pc:sldMk cId="2575796210" sldId="720"/>
        </pc:sldMkLst>
        <pc:spChg chg="mod">
          <ac:chgData name="Amandeep Tamber" userId="S::atamber@hillingdon.gov.uk::d0723db2-f16e-4cea-a8a9-9d47cb389af9" providerId="AD" clId="Web-{ED0A9AF6-EBC6-1CF9-6924-1050D6995D58}" dt="2026-07-23T12:15:53.768" v="290" actId="20577"/>
          <ac:spMkLst>
            <pc:docMk/>
            <pc:sldMk cId="2575796210" sldId="720"/>
            <ac:spMk id="3" creationId="{607FA175-88ED-D099-88C1-CCFF77A0E5D1}"/>
          </ac:spMkLst>
        </pc:spChg>
      </pc:sldChg>
      <pc:sldChg chg="modSp">
        <pc:chgData name="Amandeep Tamber" userId="S::atamber@hillingdon.gov.uk::d0723db2-f16e-4cea-a8a9-9d47cb389af9" providerId="AD" clId="Web-{ED0A9AF6-EBC6-1CF9-6924-1050D6995D58}" dt="2026-07-23T11:56:18.284" v="241" actId="20577"/>
        <pc:sldMkLst>
          <pc:docMk/>
          <pc:sldMk cId="121004875" sldId="721"/>
        </pc:sldMkLst>
        <pc:spChg chg="mod">
          <ac:chgData name="Amandeep Tamber" userId="S::atamber@hillingdon.gov.uk::d0723db2-f16e-4cea-a8a9-9d47cb389af9" providerId="AD" clId="Web-{ED0A9AF6-EBC6-1CF9-6924-1050D6995D58}" dt="2026-07-23T11:56:18.284" v="241" actId="20577"/>
          <ac:spMkLst>
            <pc:docMk/>
            <pc:sldMk cId="121004875" sldId="721"/>
            <ac:spMk id="3" creationId="{7E99B510-F591-278F-5998-8142D6D53FD6}"/>
          </ac:spMkLst>
        </pc:spChg>
      </pc:sldChg>
      <pc:sldChg chg="modSp">
        <pc:chgData name="Amandeep Tamber" userId="S::atamber@hillingdon.gov.uk::d0723db2-f16e-4cea-a8a9-9d47cb389af9" providerId="AD" clId="Web-{ED0A9AF6-EBC6-1CF9-6924-1050D6995D58}" dt="2026-07-23T11:32:53.962" v="92" actId="20577"/>
        <pc:sldMkLst>
          <pc:docMk/>
          <pc:sldMk cId="239283272" sldId="722"/>
        </pc:sldMkLst>
        <pc:spChg chg="mod">
          <ac:chgData name="Amandeep Tamber" userId="S::atamber@hillingdon.gov.uk::d0723db2-f16e-4cea-a8a9-9d47cb389af9" providerId="AD" clId="Web-{ED0A9AF6-EBC6-1CF9-6924-1050D6995D58}" dt="2026-07-23T11:32:53.962" v="92" actId="20577"/>
          <ac:spMkLst>
            <pc:docMk/>
            <pc:sldMk cId="239283272" sldId="722"/>
            <ac:spMk id="3" creationId="{385C35B1-09B9-C3D6-537B-E616D117D08C}"/>
          </ac:spMkLst>
        </pc:spChg>
      </pc:sldChg>
      <pc:sldChg chg="new del">
        <pc:chgData name="Amandeep Tamber" userId="S::atamber@hillingdon.gov.uk::d0723db2-f16e-4cea-a8a9-9d47cb389af9" providerId="AD" clId="Web-{ED0A9AF6-EBC6-1CF9-6924-1050D6995D58}" dt="2026-07-23T11:33:34.089" v="95"/>
        <pc:sldMkLst>
          <pc:docMk/>
          <pc:sldMk cId="261311625" sldId="729"/>
        </pc:sldMkLst>
      </pc:sldChg>
      <pc:sldChg chg="modSp add replId">
        <pc:chgData name="Amandeep Tamber" userId="S::atamber@hillingdon.gov.uk::d0723db2-f16e-4cea-a8a9-9d47cb389af9" providerId="AD" clId="Web-{ED0A9AF6-EBC6-1CF9-6924-1050D6995D58}" dt="2026-07-23T11:57:30.943" v="245" actId="20577"/>
        <pc:sldMkLst>
          <pc:docMk/>
          <pc:sldMk cId="1953831249" sldId="730"/>
        </pc:sldMkLst>
        <pc:spChg chg="mod">
          <ac:chgData name="Amandeep Tamber" userId="S::atamber@hillingdon.gov.uk::d0723db2-f16e-4cea-a8a9-9d47cb389af9" providerId="AD" clId="Web-{ED0A9AF6-EBC6-1CF9-6924-1050D6995D58}" dt="2026-07-23T11:57:30.943" v="245" actId="20577"/>
          <ac:spMkLst>
            <pc:docMk/>
            <pc:sldMk cId="1953831249" sldId="730"/>
            <ac:spMk id="3" creationId="{E0D6F409-EF18-1342-3E14-BE04CEB87F80}"/>
          </ac:spMkLst>
        </pc:spChg>
      </pc:sldChg>
      <pc:sldChg chg="new del">
        <pc:chgData name="Amandeep Tamber" userId="S::atamber@hillingdon.gov.uk::d0723db2-f16e-4cea-a8a9-9d47cb389af9" providerId="AD" clId="Web-{ED0A9AF6-EBC6-1CF9-6924-1050D6995D58}" dt="2026-07-23T11:37:24.567" v="121"/>
        <pc:sldMkLst>
          <pc:docMk/>
          <pc:sldMk cId="1111044733" sldId="731"/>
        </pc:sldMkLst>
      </pc:sldChg>
      <pc:sldChg chg="modSp add replId">
        <pc:chgData name="Amandeep Tamber" userId="S::atamber@hillingdon.gov.uk::d0723db2-f16e-4cea-a8a9-9d47cb389af9" providerId="AD" clId="Web-{ED0A9AF6-EBC6-1CF9-6924-1050D6995D58}" dt="2026-07-23T11:39:08.805" v="145" actId="20577"/>
        <pc:sldMkLst>
          <pc:docMk/>
          <pc:sldMk cId="1987197981" sldId="732"/>
        </pc:sldMkLst>
        <pc:spChg chg="mod">
          <ac:chgData name="Amandeep Tamber" userId="S::atamber@hillingdon.gov.uk::d0723db2-f16e-4cea-a8a9-9d47cb389af9" providerId="AD" clId="Web-{ED0A9AF6-EBC6-1CF9-6924-1050D6995D58}" dt="2026-07-23T11:39:08.805" v="145" actId="20577"/>
          <ac:spMkLst>
            <pc:docMk/>
            <pc:sldMk cId="1987197981" sldId="732"/>
            <ac:spMk id="3" creationId="{D886995F-A10E-3101-F0D0-7E145AB431F7}"/>
          </ac:spMkLst>
        </pc:spChg>
      </pc:sldChg>
      <pc:sldChg chg="modSp add replId">
        <pc:chgData name="Amandeep Tamber" userId="S::atamber@hillingdon.gov.uk::d0723db2-f16e-4cea-a8a9-9d47cb389af9" providerId="AD" clId="Web-{ED0A9AF6-EBC6-1CF9-6924-1050D6995D58}" dt="2026-07-23T12:15:45.174" v="289" actId="20577"/>
        <pc:sldMkLst>
          <pc:docMk/>
          <pc:sldMk cId="3694152094" sldId="733"/>
        </pc:sldMkLst>
        <pc:spChg chg="mod">
          <ac:chgData name="Amandeep Tamber" userId="S::atamber@hillingdon.gov.uk::d0723db2-f16e-4cea-a8a9-9d47cb389af9" providerId="AD" clId="Web-{ED0A9AF6-EBC6-1CF9-6924-1050D6995D58}" dt="2026-07-23T12:15:45.174" v="289" actId="20577"/>
          <ac:spMkLst>
            <pc:docMk/>
            <pc:sldMk cId="3694152094" sldId="733"/>
            <ac:spMk id="3" creationId="{9EA78526-2C7C-99DE-3E4C-C07A00242CBB}"/>
          </ac:spMkLst>
        </pc:spChg>
      </pc:sldChg>
      <pc:sldChg chg="modSp add replId">
        <pc:chgData name="Amandeep Tamber" userId="S::atamber@hillingdon.gov.uk::d0723db2-f16e-4cea-a8a9-9d47cb389af9" providerId="AD" clId="Web-{ED0A9AF6-EBC6-1CF9-6924-1050D6995D58}" dt="2026-07-23T11:46:34.495" v="194" actId="20577"/>
        <pc:sldMkLst>
          <pc:docMk/>
          <pc:sldMk cId="1690033288" sldId="734"/>
        </pc:sldMkLst>
        <pc:spChg chg="mod">
          <ac:chgData name="Amandeep Tamber" userId="S::atamber@hillingdon.gov.uk::d0723db2-f16e-4cea-a8a9-9d47cb389af9" providerId="AD" clId="Web-{ED0A9AF6-EBC6-1CF9-6924-1050D6995D58}" dt="2026-07-23T11:46:34.495" v="194" actId="20577"/>
          <ac:spMkLst>
            <pc:docMk/>
            <pc:sldMk cId="1690033288" sldId="734"/>
            <ac:spMk id="3" creationId="{97BD579E-EAAA-B39E-D788-967F6C5FCEA4}"/>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C5E07F-B0A9-4403-9165-68C094394315}"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GB"/>
        </a:p>
      </dgm:t>
    </dgm:pt>
    <dgm:pt modelId="{B79BC8E3-05A5-4F32-9BCF-70BB997A2DE0}">
      <dgm:prSet phldrT="[Text]"/>
      <dgm:spPr/>
      <dgm:t>
        <a:bodyPr/>
        <a:lstStyle/>
        <a:p>
          <a:r>
            <a:rPr lang="en-GB"/>
            <a:t>Child Protection Policy</a:t>
          </a:r>
        </a:p>
      </dgm:t>
    </dgm:pt>
    <dgm:pt modelId="{23F7D424-90A6-49A6-BE37-6AD19C11ED09}" type="parTrans" cxnId="{A0BDD016-464E-43A0-B7BD-1BD27EEC2F07}">
      <dgm:prSet/>
      <dgm:spPr/>
      <dgm:t>
        <a:bodyPr/>
        <a:lstStyle/>
        <a:p>
          <a:endParaRPr lang="en-GB"/>
        </a:p>
      </dgm:t>
    </dgm:pt>
    <dgm:pt modelId="{9AD490A6-AC07-464C-944B-34C41B587333}" type="sibTrans" cxnId="{A0BDD016-464E-43A0-B7BD-1BD27EEC2F07}">
      <dgm:prSet/>
      <dgm:spPr/>
      <dgm:t>
        <a:bodyPr/>
        <a:lstStyle/>
        <a:p>
          <a:endParaRPr lang="en-GB"/>
        </a:p>
      </dgm:t>
    </dgm:pt>
    <dgm:pt modelId="{5E72B9A4-01E5-4C21-99C9-6F08F53D6FFD}">
      <dgm:prSet phldrT="[Text]"/>
      <dgm:spPr/>
      <dgm:t>
        <a:bodyPr/>
        <a:lstStyle/>
        <a:p>
          <a:r>
            <a:rPr lang="en-GB"/>
            <a:t>Behaviour Policy</a:t>
          </a:r>
        </a:p>
      </dgm:t>
    </dgm:pt>
    <dgm:pt modelId="{7A7661EA-F1F8-4A84-8307-AF1029F0ADBF}" type="parTrans" cxnId="{8498214A-2572-4FB0-8BB7-F60860BDB7B6}">
      <dgm:prSet/>
      <dgm:spPr/>
      <dgm:t>
        <a:bodyPr/>
        <a:lstStyle/>
        <a:p>
          <a:endParaRPr lang="en-GB"/>
        </a:p>
      </dgm:t>
    </dgm:pt>
    <dgm:pt modelId="{D8F40FFE-C369-4B8D-B19E-3A3DA15E4E56}" type="sibTrans" cxnId="{8498214A-2572-4FB0-8BB7-F60860BDB7B6}">
      <dgm:prSet/>
      <dgm:spPr/>
      <dgm:t>
        <a:bodyPr/>
        <a:lstStyle/>
        <a:p>
          <a:endParaRPr lang="en-GB"/>
        </a:p>
      </dgm:t>
    </dgm:pt>
    <dgm:pt modelId="{2D16941C-FE7A-40EC-94CA-6B3859043964}">
      <dgm:prSet phldrT="[Text]"/>
      <dgm:spPr/>
      <dgm:t>
        <a:bodyPr/>
        <a:lstStyle/>
        <a:p>
          <a:r>
            <a:rPr lang="en-GB"/>
            <a:t>Code of Conduct</a:t>
          </a:r>
        </a:p>
      </dgm:t>
    </dgm:pt>
    <dgm:pt modelId="{AC9CFA5E-F1BF-4A08-82E7-8AD6A15A4C91}" type="parTrans" cxnId="{E8DCE870-9477-4DB5-A845-25B92AB7792E}">
      <dgm:prSet/>
      <dgm:spPr/>
      <dgm:t>
        <a:bodyPr/>
        <a:lstStyle/>
        <a:p>
          <a:endParaRPr lang="en-GB"/>
        </a:p>
      </dgm:t>
    </dgm:pt>
    <dgm:pt modelId="{B6A52183-DE51-4CAD-A8B8-16167C2C0C7E}" type="sibTrans" cxnId="{E8DCE870-9477-4DB5-A845-25B92AB7792E}">
      <dgm:prSet/>
      <dgm:spPr/>
      <dgm:t>
        <a:bodyPr/>
        <a:lstStyle/>
        <a:p>
          <a:endParaRPr lang="en-GB"/>
        </a:p>
      </dgm:t>
    </dgm:pt>
    <dgm:pt modelId="{B4C9A032-DDA2-4177-A23F-1AB680352A42}">
      <dgm:prSet phldrT="[Text]"/>
      <dgm:spPr/>
      <dgm:t>
        <a:bodyPr/>
        <a:lstStyle/>
        <a:p>
          <a:r>
            <a:rPr lang="en-GB"/>
            <a:t>Children Missing Education (CME) </a:t>
          </a:r>
        </a:p>
      </dgm:t>
    </dgm:pt>
    <dgm:pt modelId="{C14E1B27-354A-4135-BF18-3A3E6CC1FA90}" type="parTrans" cxnId="{799A36D0-C0B9-4B1F-B89D-F1ACA730BE3F}">
      <dgm:prSet/>
      <dgm:spPr/>
      <dgm:t>
        <a:bodyPr/>
        <a:lstStyle/>
        <a:p>
          <a:endParaRPr lang="en-GB"/>
        </a:p>
      </dgm:t>
    </dgm:pt>
    <dgm:pt modelId="{043218C9-04B8-4DA7-B94F-26505B8E8532}" type="sibTrans" cxnId="{799A36D0-C0B9-4B1F-B89D-F1ACA730BE3F}">
      <dgm:prSet/>
      <dgm:spPr/>
      <dgm:t>
        <a:bodyPr/>
        <a:lstStyle/>
        <a:p>
          <a:endParaRPr lang="en-GB"/>
        </a:p>
      </dgm:t>
    </dgm:pt>
    <dgm:pt modelId="{01DD3557-F468-462D-A83F-E5A430548199}">
      <dgm:prSet phldrT="[Text]"/>
      <dgm:spPr/>
      <dgm:t>
        <a:bodyPr/>
        <a:lstStyle/>
        <a:p>
          <a:r>
            <a:rPr lang="en-GB"/>
            <a:t>Part One</a:t>
          </a:r>
          <a:endParaRPr lang="en-GB" dirty="0"/>
        </a:p>
        <a:p>
          <a:r>
            <a:rPr lang="en-GB" dirty="0"/>
            <a:t>KCSIE 2026</a:t>
          </a:r>
        </a:p>
      </dgm:t>
    </dgm:pt>
    <dgm:pt modelId="{613E7FEA-A479-4FAF-89AC-E7108466C43E}" type="sibTrans" cxnId="{5AE780EE-4AC5-42B0-8F87-D20E8992BBF9}">
      <dgm:prSet/>
      <dgm:spPr/>
      <dgm:t>
        <a:bodyPr/>
        <a:lstStyle/>
        <a:p>
          <a:endParaRPr lang="en-GB"/>
        </a:p>
      </dgm:t>
    </dgm:pt>
    <dgm:pt modelId="{203BDD68-7BE1-41BB-9C5C-C67E76A6D3CD}" type="parTrans" cxnId="{5AE780EE-4AC5-42B0-8F87-D20E8992BBF9}">
      <dgm:prSet/>
      <dgm:spPr/>
      <dgm:t>
        <a:bodyPr/>
        <a:lstStyle/>
        <a:p>
          <a:endParaRPr lang="en-GB"/>
        </a:p>
      </dgm:t>
    </dgm:pt>
    <dgm:pt modelId="{84B6DD06-8282-403F-A813-EDC58EE3A6A8}" type="pres">
      <dgm:prSet presAssocID="{58C5E07F-B0A9-4403-9165-68C094394315}" presName="diagram" presStyleCnt="0">
        <dgm:presLayoutVars>
          <dgm:dir/>
          <dgm:resizeHandles val="exact"/>
        </dgm:presLayoutVars>
      </dgm:prSet>
      <dgm:spPr/>
    </dgm:pt>
    <dgm:pt modelId="{F582BE3B-66C0-45DB-883B-C60789C22491}" type="pres">
      <dgm:prSet presAssocID="{B79BC8E3-05A5-4F32-9BCF-70BB997A2DE0}" presName="node" presStyleLbl="node1" presStyleIdx="0" presStyleCnt="5">
        <dgm:presLayoutVars>
          <dgm:bulletEnabled val="1"/>
        </dgm:presLayoutVars>
      </dgm:prSet>
      <dgm:spPr/>
    </dgm:pt>
    <dgm:pt modelId="{5B6FDBB0-0197-4763-9645-25E5DB2BE1D6}" type="pres">
      <dgm:prSet presAssocID="{9AD490A6-AC07-464C-944B-34C41B587333}" presName="sibTrans" presStyleCnt="0"/>
      <dgm:spPr/>
    </dgm:pt>
    <dgm:pt modelId="{1FDA8F88-348C-4B53-9836-5D8F957B584B}" type="pres">
      <dgm:prSet presAssocID="{5E72B9A4-01E5-4C21-99C9-6F08F53D6FFD}" presName="node" presStyleLbl="node1" presStyleIdx="1" presStyleCnt="5">
        <dgm:presLayoutVars>
          <dgm:bulletEnabled val="1"/>
        </dgm:presLayoutVars>
      </dgm:prSet>
      <dgm:spPr/>
    </dgm:pt>
    <dgm:pt modelId="{243113BA-C4BF-4849-98C1-4C372E924543}" type="pres">
      <dgm:prSet presAssocID="{D8F40FFE-C369-4B8D-B19E-3A3DA15E4E56}" presName="sibTrans" presStyleCnt="0"/>
      <dgm:spPr/>
    </dgm:pt>
    <dgm:pt modelId="{48B91C22-745D-42F3-9753-1D56122CBDED}" type="pres">
      <dgm:prSet presAssocID="{2D16941C-FE7A-40EC-94CA-6B3859043964}" presName="node" presStyleLbl="node1" presStyleIdx="2" presStyleCnt="5">
        <dgm:presLayoutVars>
          <dgm:bulletEnabled val="1"/>
        </dgm:presLayoutVars>
      </dgm:prSet>
      <dgm:spPr/>
    </dgm:pt>
    <dgm:pt modelId="{538F5714-42F4-44CB-B11E-8C83EF82428F}" type="pres">
      <dgm:prSet presAssocID="{B6A52183-DE51-4CAD-A8B8-16167C2C0C7E}" presName="sibTrans" presStyleCnt="0"/>
      <dgm:spPr/>
    </dgm:pt>
    <dgm:pt modelId="{B80F81F3-F8CF-4350-89B9-4EAC7400C28A}" type="pres">
      <dgm:prSet presAssocID="{B4C9A032-DDA2-4177-A23F-1AB680352A42}" presName="node" presStyleLbl="node1" presStyleIdx="3" presStyleCnt="5">
        <dgm:presLayoutVars>
          <dgm:bulletEnabled val="1"/>
        </dgm:presLayoutVars>
      </dgm:prSet>
      <dgm:spPr/>
    </dgm:pt>
    <dgm:pt modelId="{52EB9D97-9D6B-420A-9357-F7399493C7BA}" type="pres">
      <dgm:prSet presAssocID="{043218C9-04B8-4DA7-B94F-26505B8E8532}" presName="sibTrans" presStyleCnt="0"/>
      <dgm:spPr/>
    </dgm:pt>
    <dgm:pt modelId="{690EEDD4-43C4-4201-9B89-BA0073665DF9}" type="pres">
      <dgm:prSet presAssocID="{01DD3557-F468-462D-A83F-E5A430548199}" presName="node" presStyleLbl="node1" presStyleIdx="4" presStyleCnt="5">
        <dgm:presLayoutVars>
          <dgm:bulletEnabled val="1"/>
        </dgm:presLayoutVars>
      </dgm:prSet>
      <dgm:spPr/>
    </dgm:pt>
  </dgm:ptLst>
  <dgm:cxnLst>
    <dgm:cxn modelId="{A0BDD016-464E-43A0-B7BD-1BD27EEC2F07}" srcId="{58C5E07F-B0A9-4403-9165-68C094394315}" destId="{B79BC8E3-05A5-4F32-9BCF-70BB997A2DE0}" srcOrd="0" destOrd="0" parTransId="{23F7D424-90A6-49A6-BE37-6AD19C11ED09}" sibTransId="{9AD490A6-AC07-464C-944B-34C41B587333}"/>
    <dgm:cxn modelId="{6009BE2B-EBDF-40D9-A122-9D539282AE24}" type="presOf" srcId="{B79BC8E3-05A5-4F32-9BCF-70BB997A2DE0}" destId="{F582BE3B-66C0-45DB-883B-C60789C22491}" srcOrd="0" destOrd="0" presId="urn:microsoft.com/office/officeart/2005/8/layout/default"/>
    <dgm:cxn modelId="{483BAD38-4372-490A-AC47-2E2556B09A20}" type="presOf" srcId="{5E72B9A4-01E5-4C21-99C9-6F08F53D6FFD}" destId="{1FDA8F88-348C-4B53-9836-5D8F957B584B}" srcOrd="0" destOrd="0" presId="urn:microsoft.com/office/officeart/2005/8/layout/default"/>
    <dgm:cxn modelId="{8498214A-2572-4FB0-8BB7-F60860BDB7B6}" srcId="{58C5E07F-B0A9-4403-9165-68C094394315}" destId="{5E72B9A4-01E5-4C21-99C9-6F08F53D6FFD}" srcOrd="1" destOrd="0" parTransId="{7A7661EA-F1F8-4A84-8307-AF1029F0ADBF}" sibTransId="{D8F40FFE-C369-4B8D-B19E-3A3DA15E4E56}"/>
    <dgm:cxn modelId="{E8DCE870-9477-4DB5-A845-25B92AB7792E}" srcId="{58C5E07F-B0A9-4403-9165-68C094394315}" destId="{2D16941C-FE7A-40EC-94CA-6B3859043964}" srcOrd="2" destOrd="0" parTransId="{AC9CFA5E-F1BF-4A08-82E7-8AD6A15A4C91}" sibTransId="{B6A52183-DE51-4CAD-A8B8-16167C2C0C7E}"/>
    <dgm:cxn modelId="{6983047A-A48E-4964-9B90-D57D9A7312B5}" type="presOf" srcId="{B4C9A032-DDA2-4177-A23F-1AB680352A42}" destId="{B80F81F3-F8CF-4350-89B9-4EAC7400C28A}" srcOrd="0" destOrd="0" presId="urn:microsoft.com/office/officeart/2005/8/layout/default"/>
    <dgm:cxn modelId="{B6B2AF9F-377E-4402-B72E-695C13131291}" type="presOf" srcId="{2D16941C-FE7A-40EC-94CA-6B3859043964}" destId="{48B91C22-745D-42F3-9753-1D56122CBDED}" srcOrd="0" destOrd="0" presId="urn:microsoft.com/office/officeart/2005/8/layout/default"/>
    <dgm:cxn modelId="{557FDAAA-D83F-45D6-AFA4-2230CA0D3D1B}" type="presOf" srcId="{58C5E07F-B0A9-4403-9165-68C094394315}" destId="{84B6DD06-8282-403F-A813-EDC58EE3A6A8}" srcOrd="0" destOrd="0" presId="urn:microsoft.com/office/officeart/2005/8/layout/default"/>
    <dgm:cxn modelId="{799A36D0-C0B9-4B1F-B89D-F1ACA730BE3F}" srcId="{58C5E07F-B0A9-4403-9165-68C094394315}" destId="{B4C9A032-DDA2-4177-A23F-1AB680352A42}" srcOrd="3" destOrd="0" parTransId="{C14E1B27-354A-4135-BF18-3A3E6CC1FA90}" sibTransId="{043218C9-04B8-4DA7-B94F-26505B8E8532}"/>
    <dgm:cxn modelId="{C92F7CEB-7BF8-49D4-86A2-318818B8ED45}" type="presOf" srcId="{01DD3557-F468-462D-A83F-E5A430548199}" destId="{690EEDD4-43C4-4201-9B89-BA0073665DF9}" srcOrd="0" destOrd="0" presId="urn:microsoft.com/office/officeart/2005/8/layout/default"/>
    <dgm:cxn modelId="{5AE780EE-4AC5-42B0-8F87-D20E8992BBF9}" srcId="{58C5E07F-B0A9-4403-9165-68C094394315}" destId="{01DD3557-F468-462D-A83F-E5A430548199}" srcOrd="4" destOrd="0" parTransId="{203BDD68-7BE1-41BB-9C5C-C67E76A6D3CD}" sibTransId="{613E7FEA-A479-4FAF-89AC-E7108466C43E}"/>
    <dgm:cxn modelId="{9998B82D-B220-4C66-B387-FF2B586D40E1}" type="presParOf" srcId="{84B6DD06-8282-403F-A813-EDC58EE3A6A8}" destId="{F582BE3B-66C0-45DB-883B-C60789C22491}" srcOrd="0" destOrd="0" presId="urn:microsoft.com/office/officeart/2005/8/layout/default"/>
    <dgm:cxn modelId="{9A65558A-9377-4519-96A3-5B18DCFA9E2C}" type="presParOf" srcId="{84B6DD06-8282-403F-A813-EDC58EE3A6A8}" destId="{5B6FDBB0-0197-4763-9645-25E5DB2BE1D6}" srcOrd="1" destOrd="0" presId="urn:microsoft.com/office/officeart/2005/8/layout/default"/>
    <dgm:cxn modelId="{5261FED6-4619-4702-B7A6-80E7C3DE9C32}" type="presParOf" srcId="{84B6DD06-8282-403F-A813-EDC58EE3A6A8}" destId="{1FDA8F88-348C-4B53-9836-5D8F957B584B}" srcOrd="2" destOrd="0" presId="urn:microsoft.com/office/officeart/2005/8/layout/default"/>
    <dgm:cxn modelId="{940B403F-6F23-4790-83D7-AEF4F8CDB280}" type="presParOf" srcId="{84B6DD06-8282-403F-A813-EDC58EE3A6A8}" destId="{243113BA-C4BF-4849-98C1-4C372E924543}" srcOrd="3" destOrd="0" presId="urn:microsoft.com/office/officeart/2005/8/layout/default"/>
    <dgm:cxn modelId="{F014C26A-455B-406E-93EB-A32F551D28B4}" type="presParOf" srcId="{84B6DD06-8282-403F-A813-EDC58EE3A6A8}" destId="{48B91C22-745D-42F3-9753-1D56122CBDED}" srcOrd="4" destOrd="0" presId="urn:microsoft.com/office/officeart/2005/8/layout/default"/>
    <dgm:cxn modelId="{E0A04080-EB25-465C-8DBA-EBFB25EC8D00}" type="presParOf" srcId="{84B6DD06-8282-403F-A813-EDC58EE3A6A8}" destId="{538F5714-42F4-44CB-B11E-8C83EF82428F}" srcOrd="5" destOrd="0" presId="urn:microsoft.com/office/officeart/2005/8/layout/default"/>
    <dgm:cxn modelId="{CC2D883C-A85D-42F4-85C1-623F378D8539}" type="presParOf" srcId="{84B6DD06-8282-403F-A813-EDC58EE3A6A8}" destId="{B80F81F3-F8CF-4350-89B9-4EAC7400C28A}" srcOrd="6" destOrd="0" presId="urn:microsoft.com/office/officeart/2005/8/layout/default"/>
    <dgm:cxn modelId="{78046BC6-76AC-493A-A914-E1F2ED00BA16}" type="presParOf" srcId="{84B6DD06-8282-403F-A813-EDC58EE3A6A8}" destId="{52EB9D97-9D6B-420A-9357-F7399493C7BA}" srcOrd="7" destOrd="0" presId="urn:microsoft.com/office/officeart/2005/8/layout/default"/>
    <dgm:cxn modelId="{46ABD99B-0DB5-4A66-8044-709AA5ED6282}" type="presParOf" srcId="{84B6DD06-8282-403F-A813-EDC58EE3A6A8}" destId="{690EEDD4-43C4-4201-9B89-BA0073665DF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607A47-9624-4557-8A98-2F4005A6D6E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87FFE9F4-29A2-44B1-9D48-A92DFE7F2153}">
      <dgm:prSet phldrT="[Text]"/>
      <dgm:spPr/>
      <dgm:t>
        <a:bodyPr/>
        <a:lstStyle/>
        <a:p>
          <a:r>
            <a:rPr lang="en-GB"/>
            <a:t>Mental Health Difficulties</a:t>
          </a:r>
        </a:p>
      </dgm:t>
    </dgm:pt>
    <dgm:pt modelId="{CCD1FE9D-B01C-485A-A73D-41DA288B1FB4}" type="parTrans" cxnId="{18DC75B3-BF8A-419C-8459-CEA4F1A1B937}">
      <dgm:prSet/>
      <dgm:spPr/>
      <dgm:t>
        <a:bodyPr/>
        <a:lstStyle/>
        <a:p>
          <a:endParaRPr lang="en-GB"/>
        </a:p>
      </dgm:t>
    </dgm:pt>
    <dgm:pt modelId="{022E8E49-B3CC-49C1-94A6-3499BE0EFE73}" type="sibTrans" cxnId="{18DC75B3-BF8A-419C-8459-CEA4F1A1B937}">
      <dgm:prSet/>
      <dgm:spPr/>
      <dgm:t>
        <a:bodyPr/>
        <a:lstStyle/>
        <a:p>
          <a:endParaRPr lang="en-GB"/>
        </a:p>
      </dgm:t>
    </dgm:pt>
    <dgm:pt modelId="{48D7A464-FB70-4FE2-9CFB-EB0F13E45011}">
      <dgm:prSet phldrT="[Text]"/>
      <dgm:spPr/>
      <dgm:t>
        <a:bodyPr/>
        <a:lstStyle/>
        <a:p>
          <a:r>
            <a:rPr lang="en-GB"/>
            <a:t>Physical Symptoms</a:t>
          </a:r>
        </a:p>
      </dgm:t>
    </dgm:pt>
    <dgm:pt modelId="{2DB4DF96-DE2F-4FA2-B4F6-EA2266DD50FC}" type="parTrans" cxnId="{56E61341-1B0B-4FE1-8DDD-241DFDB66225}">
      <dgm:prSet/>
      <dgm:spPr/>
      <dgm:t>
        <a:bodyPr/>
        <a:lstStyle/>
        <a:p>
          <a:endParaRPr lang="en-GB"/>
        </a:p>
      </dgm:t>
    </dgm:pt>
    <dgm:pt modelId="{318F39BD-2936-4764-B8A9-CE19F3CD7D5D}" type="sibTrans" cxnId="{56E61341-1B0B-4FE1-8DDD-241DFDB66225}">
      <dgm:prSet/>
      <dgm:spPr/>
      <dgm:t>
        <a:bodyPr/>
        <a:lstStyle/>
        <a:p>
          <a:endParaRPr lang="en-GB"/>
        </a:p>
      </dgm:t>
    </dgm:pt>
    <dgm:pt modelId="{CAF3B692-844A-4D31-BDEE-0E52E3731CFA}">
      <dgm:prSet phldrT="[Text]"/>
      <dgm:spPr/>
      <dgm:t>
        <a:bodyPr/>
        <a:lstStyle/>
        <a:p>
          <a:r>
            <a:rPr lang="en-GB"/>
            <a:t>Emotional Difficulties</a:t>
          </a:r>
        </a:p>
      </dgm:t>
    </dgm:pt>
    <dgm:pt modelId="{B36447DE-B922-44E4-B440-FDC467EFFB8D}" type="parTrans" cxnId="{A4FAC459-213E-4E47-8491-E3FEF776355C}">
      <dgm:prSet/>
      <dgm:spPr/>
      <dgm:t>
        <a:bodyPr/>
        <a:lstStyle/>
        <a:p>
          <a:endParaRPr lang="en-GB"/>
        </a:p>
      </dgm:t>
    </dgm:pt>
    <dgm:pt modelId="{D4C426B1-A82B-45C6-9E90-7608AEDCD4D3}" type="sibTrans" cxnId="{A4FAC459-213E-4E47-8491-E3FEF776355C}">
      <dgm:prSet/>
      <dgm:spPr/>
      <dgm:t>
        <a:bodyPr/>
        <a:lstStyle/>
        <a:p>
          <a:endParaRPr lang="en-GB"/>
        </a:p>
      </dgm:t>
    </dgm:pt>
    <dgm:pt modelId="{BC9704F8-F86C-4D33-9694-FCDAF616E01D}">
      <dgm:prSet/>
      <dgm:spPr/>
      <dgm:t>
        <a:bodyPr/>
        <a:lstStyle/>
        <a:p>
          <a:r>
            <a:rPr lang="en-GB"/>
            <a:t>Social Difficulties</a:t>
          </a:r>
        </a:p>
      </dgm:t>
    </dgm:pt>
    <dgm:pt modelId="{43A89820-EB78-4CAA-BB8C-27409E0F8A3B}" type="parTrans" cxnId="{50923DFB-505B-407F-BEAC-BB81875246B1}">
      <dgm:prSet/>
      <dgm:spPr/>
      <dgm:t>
        <a:bodyPr/>
        <a:lstStyle/>
        <a:p>
          <a:endParaRPr lang="en-GB"/>
        </a:p>
      </dgm:t>
    </dgm:pt>
    <dgm:pt modelId="{C04DDE10-4A3A-4854-A063-383DB8CF4333}" type="sibTrans" cxnId="{50923DFB-505B-407F-BEAC-BB81875246B1}">
      <dgm:prSet/>
      <dgm:spPr/>
      <dgm:t>
        <a:bodyPr/>
        <a:lstStyle/>
        <a:p>
          <a:endParaRPr lang="en-GB"/>
        </a:p>
      </dgm:t>
    </dgm:pt>
    <dgm:pt modelId="{0B4AD105-1985-4A95-89DF-0D38EE07C5C1}" type="pres">
      <dgm:prSet presAssocID="{7C607A47-9624-4557-8A98-2F4005A6D6EF}" presName="linearFlow" presStyleCnt="0">
        <dgm:presLayoutVars>
          <dgm:dir/>
          <dgm:resizeHandles val="exact"/>
        </dgm:presLayoutVars>
      </dgm:prSet>
      <dgm:spPr/>
    </dgm:pt>
    <dgm:pt modelId="{E7FFAD2F-45E8-458D-9182-0F2AA3F06973}" type="pres">
      <dgm:prSet presAssocID="{87FFE9F4-29A2-44B1-9D48-A92DFE7F2153}" presName="composite" presStyleCnt="0"/>
      <dgm:spPr/>
    </dgm:pt>
    <dgm:pt modelId="{CD483A8B-222C-418A-84AA-A84055AFB32E}" type="pres">
      <dgm:prSet presAssocID="{87FFE9F4-29A2-44B1-9D48-A92DFE7F2153}" presName="imgShp" presStyleLbl="fgImgPlac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rain in head"/>
        </a:ext>
      </dgm:extLst>
    </dgm:pt>
    <dgm:pt modelId="{C0AC0887-DA98-493A-AFDD-0841B27994CC}" type="pres">
      <dgm:prSet presAssocID="{87FFE9F4-29A2-44B1-9D48-A92DFE7F2153}" presName="txShp" presStyleLbl="node1" presStyleIdx="0" presStyleCnt="4">
        <dgm:presLayoutVars>
          <dgm:bulletEnabled val="1"/>
        </dgm:presLayoutVars>
      </dgm:prSet>
      <dgm:spPr/>
    </dgm:pt>
    <dgm:pt modelId="{FD95D2EA-49B2-4A48-A984-B600A6AA323B}" type="pres">
      <dgm:prSet presAssocID="{022E8E49-B3CC-49C1-94A6-3499BE0EFE73}" presName="spacing" presStyleCnt="0"/>
      <dgm:spPr/>
    </dgm:pt>
    <dgm:pt modelId="{8F6C92C4-D71E-4C80-A5D8-5BA7D5545DB3}" type="pres">
      <dgm:prSet presAssocID="{48D7A464-FB70-4FE2-9CFB-EB0F13E45011}" presName="composite" presStyleCnt="0"/>
      <dgm:spPr/>
    </dgm:pt>
    <dgm:pt modelId="{E4BED5D0-FC35-4233-A970-38C660A88F10}" type="pres">
      <dgm:prSet presAssocID="{48D7A464-FB70-4FE2-9CFB-EB0F13E45011}" presName="imgShp" presStyleLbl="fgImgPlac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keleton"/>
        </a:ext>
      </dgm:extLst>
    </dgm:pt>
    <dgm:pt modelId="{34F48338-C8F2-4BFF-85B3-416C12A9B128}" type="pres">
      <dgm:prSet presAssocID="{48D7A464-FB70-4FE2-9CFB-EB0F13E45011}" presName="txShp" presStyleLbl="node1" presStyleIdx="1" presStyleCnt="4">
        <dgm:presLayoutVars>
          <dgm:bulletEnabled val="1"/>
        </dgm:presLayoutVars>
      </dgm:prSet>
      <dgm:spPr/>
    </dgm:pt>
    <dgm:pt modelId="{B5A97AE0-B33C-4B16-85FF-A1AF3DC800BD}" type="pres">
      <dgm:prSet presAssocID="{318F39BD-2936-4764-B8A9-CE19F3CD7D5D}" presName="spacing" presStyleCnt="0"/>
      <dgm:spPr/>
    </dgm:pt>
    <dgm:pt modelId="{B99443D4-7486-4B1A-989F-0DFD55E86BAF}" type="pres">
      <dgm:prSet presAssocID="{CAF3B692-844A-4D31-BDEE-0E52E3731CFA}" presName="composite" presStyleCnt="0"/>
      <dgm:spPr/>
    </dgm:pt>
    <dgm:pt modelId="{5C3B8C0F-2151-4C3A-AD9B-47DD4F500AB1}" type="pres">
      <dgm:prSet presAssocID="{CAF3B692-844A-4D31-BDEE-0E52E3731CFA}" presName="imgShp" presStyleLbl="fgImgPlac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Water"/>
        </a:ext>
      </dgm:extLst>
    </dgm:pt>
    <dgm:pt modelId="{CEEAD47A-8AEC-4A4B-80FB-8194845931B3}" type="pres">
      <dgm:prSet presAssocID="{CAF3B692-844A-4D31-BDEE-0E52E3731CFA}" presName="txShp" presStyleLbl="node1" presStyleIdx="2" presStyleCnt="4">
        <dgm:presLayoutVars>
          <dgm:bulletEnabled val="1"/>
        </dgm:presLayoutVars>
      </dgm:prSet>
      <dgm:spPr/>
    </dgm:pt>
    <dgm:pt modelId="{ECBFE7EB-E45E-4791-BE26-68B9D79221A4}" type="pres">
      <dgm:prSet presAssocID="{D4C426B1-A82B-45C6-9E90-7608AEDCD4D3}" presName="spacing" presStyleCnt="0"/>
      <dgm:spPr/>
    </dgm:pt>
    <dgm:pt modelId="{8FC62A8E-BF1A-4052-A0D3-918D889E1698}" type="pres">
      <dgm:prSet presAssocID="{BC9704F8-F86C-4D33-9694-FCDAF616E01D}" presName="composite" presStyleCnt="0"/>
      <dgm:spPr/>
    </dgm:pt>
    <dgm:pt modelId="{3A79D8D8-0807-4E0D-81BA-60563D7CF605}" type="pres">
      <dgm:prSet presAssocID="{BC9704F8-F86C-4D33-9694-FCDAF616E01D}" presName="imgShp" presStyleLbl="fgImgPlac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dicine"/>
        </a:ext>
      </dgm:extLst>
    </dgm:pt>
    <dgm:pt modelId="{E5F5E469-B40A-4721-BCB2-65F363A05CAB}" type="pres">
      <dgm:prSet presAssocID="{BC9704F8-F86C-4D33-9694-FCDAF616E01D}" presName="txShp" presStyleLbl="node1" presStyleIdx="3" presStyleCnt="4">
        <dgm:presLayoutVars>
          <dgm:bulletEnabled val="1"/>
        </dgm:presLayoutVars>
      </dgm:prSet>
      <dgm:spPr/>
    </dgm:pt>
  </dgm:ptLst>
  <dgm:cxnLst>
    <dgm:cxn modelId="{32DB9426-C803-453C-AE2F-B409E74D713E}" type="presOf" srcId="{BC9704F8-F86C-4D33-9694-FCDAF616E01D}" destId="{E5F5E469-B40A-4721-BCB2-65F363A05CAB}" srcOrd="0" destOrd="0" presId="urn:microsoft.com/office/officeart/2005/8/layout/vList3"/>
    <dgm:cxn modelId="{A763E537-349E-4EA9-A7DB-84BA1D21D8CF}" type="presOf" srcId="{87FFE9F4-29A2-44B1-9D48-A92DFE7F2153}" destId="{C0AC0887-DA98-493A-AFDD-0841B27994CC}" srcOrd="0" destOrd="0" presId="urn:microsoft.com/office/officeart/2005/8/layout/vList3"/>
    <dgm:cxn modelId="{56E61341-1B0B-4FE1-8DDD-241DFDB66225}" srcId="{7C607A47-9624-4557-8A98-2F4005A6D6EF}" destId="{48D7A464-FB70-4FE2-9CFB-EB0F13E45011}" srcOrd="1" destOrd="0" parTransId="{2DB4DF96-DE2F-4FA2-B4F6-EA2266DD50FC}" sibTransId="{318F39BD-2936-4764-B8A9-CE19F3CD7D5D}"/>
    <dgm:cxn modelId="{6EBDED69-554B-4C09-85DA-6E1F831D6E93}" type="presOf" srcId="{CAF3B692-844A-4D31-BDEE-0E52E3731CFA}" destId="{CEEAD47A-8AEC-4A4B-80FB-8194845931B3}" srcOrd="0" destOrd="0" presId="urn:microsoft.com/office/officeart/2005/8/layout/vList3"/>
    <dgm:cxn modelId="{A4FAC459-213E-4E47-8491-E3FEF776355C}" srcId="{7C607A47-9624-4557-8A98-2F4005A6D6EF}" destId="{CAF3B692-844A-4D31-BDEE-0E52E3731CFA}" srcOrd="2" destOrd="0" parTransId="{B36447DE-B922-44E4-B440-FDC467EFFB8D}" sibTransId="{D4C426B1-A82B-45C6-9E90-7608AEDCD4D3}"/>
    <dgm:cxn modelId="{537AE298-C09D-4854-AB9D-BB1A692E930B}" type="presOf" srcId="{7C607A47-9624-4557-8A98-2F4005A6D6EF}" destId="{0B4AD105-1985-4A95-89DF-0D38EE07C5C1}" srcOrd="0" destOrd="0" presId="urn:microsoft.com/office/officeart/2005/8/layout/vList3"/>
    <dgm:cxn modelId="{18DC75B3-BF8A-419C-8459-CEA4F1A1B937}" srcId="{7C607A47-9624-4557-8A98-2F4005A6D6EF}" destId="{87FFE9F4-29A2-44B1-9D48-A92DFE7F2153}" srcOrd="0" destOrd="0" parTransId="{CCD1FE9D-B01C-485A-A73D-41DA288B1FB4}" sibTransId="{022E8E49-B3CC-49C1-94A6-3499BE0EFE73}"/>
    <dgm:cxn modelId="{4CF4EFB7-EF70-4030-8382-CB3F3193950C}" type="presOf" srcId="{48D7A464-FB70-4FE2-9CFB-EB0F13E45011}" destId="{34F48338-C8F2-4BFF-85B3-416C12A9B128}" srcOrd="0" destOrd="0" presId="urn:microsoft.com/office/officeart/2005/8/layout/vList3"/>
    <dgm:cxn modelId="{50923DFB-505B-407F-BEAC-BB81875246B1}" srcId="{7C607A47-9624-4557-8A98-2F4005A6D6EF}" destId="{BC9704F8-F86C-4D33-9694-FCDAF616E01D}" srcOrd="3" destOrd="0" parTransId="{43A89820-EB78-4CAA-BB8C-27409E0F8A3B}" sibTransId="{C04DDE10-4A3A-4854-A063-383DB8CF4333}"/>
    <dgm:cxn modelId="{8160146D-D58F-4447-9EB8-7D5F82E98567}" type="presParOf" srcId="{0B4AD105-1985-4A95-89DF-0D38EE07C5C1}" destId="{E7FFAD2F-45E8-458D-9182-0F2AA3F06973}" srcOrd="0" destOrd="0" presId="urn:microsoft.com/office/officeart/2005/8/layout/vList3"/>
    <dgm:cxn modelId="{BBA655EF-A1E1-44B3-AA26-08EFF6EF46BF}" type="presParOf" srcId="{E7FFAD2F-45E8-458D-9182-0F2AA3F06973}" destId="{CD483A8B-222C-418A-84AA-A84055AFB32E}" srcOrd="0" destOrd="0" presId="urn:microsoft.com/office/officeart/2005/8/layout/vList3"/>
    <dgm:cxn modelId="{A60D2AB4-EB1B-4C15-BFD8-8BADAD8AADB5}" type="presParOf" srcId="{E7FFAD2F-45E8-458D-9182-0F2AA3F06973}" destId="{C0AC0887-DA98-493A-AFDD-0841B27994CC}" srcOrd="1" destOrd="0" presId="urn:microsoft.com/office/officeart/2005/8/layout/vList3"/>
    <dgm:cxn modelId="{A00A99EE-1AC9-4A45-AD34-E63B299039E4}" type="presParOf" srcId="{0B4AD105-1985-4A95-89DF-0D38EE07C5C1}" destId="{FD95D2EA-49B2-4A48-A984-B600A6AA323B}" srcOrd="1" destOrd="0" presId="urn:microsoft.com/office/officeart/2005/8/layout/vList3"/>
    <dgm:cxn modelId="{4C7DA040-73F3-407A-8DF3-6138148B9C19}" type="presParOf" srcId="{0B4AD105-1985-4A95-89DF-0D38EE07C5C1}" destId="{8F6C92C4-D71E-4C80-A5D8-5BA7D5545DB3}" srcOrd="2" destOrd="0" presId="urn:microsoft.com/office/officeart/2005/8/layout/vList3"/>
    <dgm:cxn modelId="{4E3FE3A2-CBE7-4697-BD44-22929B37B18C}" type="presParOf" srcId="{8F6C92C4-D71E-4C80-A5D8-5BA7D5545DB3}" destId="{E4BED5D0-FC35-4233-A970-38C660A88F10}" srcOrd="0" destOrd="0" presId="urn:microsoft.com/office/officeart/2005/8/layout/vList3"/>
    <dgm:cxn modelId="{0FA68B09-3530-4C2A-9186-9AC69786BC5A}" type="presParOf" srcId="{8F6C92C4-D71E-4C80-A5D8-5BA7D5545DB3}" destId="{34F48338-C8F2-4BFF-85B3-416C12A9B128}" srcOrd="1" destOrd="0" presId="urn:microsoft.com/office/officeart/2005/8/layout/vList3"/>
    <dgm:cxn modelId="{A88CCF88-8779-498C-B608-0016A739AC10}" type="presParOf" srcId="{0B4AD105-1985-4A95-89DF-0D38EE07C5C1}" destId="{B5A97AE0-B33C-4B16-85FF-A1AF3DC800BD}" srcOrd="3" destOrd="0" presId="urn:microsoft.com/office/officeart/2005/8/layout/vList3"/>
    <dgm:cxn modelId="{63745EDF-2369-4AFE-BC1E-A2FDD6C49FF7}" type="presParOf" srcId="{0B4AD105-1985-4A95-89DF-0D38EE07C5C1}" destId="{B99443D4-7486-4B1A-989F-0DFD55E86BAF}" srcOrd="4" destOrd="0" presId="urn:microsoft.com/office/officeart/2005/8/layout/vList3"/>
    <dgm:cxn modelId="{2A350A8C-0A6C-4225-814B-66B8483D8B06}" type="presParOf" srcId="{B99443D4-7486-4B1A-989F-0DFD55E86BAF}" destId="{5C3B8C0F-2151-4C3A-AD9B-47DD4F500AB1}" srcOrd="0" destOrd="0" presId="urn:microsoft.com/office/officeart/2005/8/layout/vList3"/>
    <dgm:cxn modelId="{219E410C-1EC1-42F1-B1C3-61D40A5EB0D4}" type="presParOf" srcId="{B99443D4-7486-4B1A-989F-0DFD55E86BAF}" destId="{CEEAD47A-8AEC-4A4B-80FB-8194845931B3}" srcOrd="1" destOrd="0" presId="urn:microsoft.com/office/officeart/2005/8/layout/vList3"/>
    <dgm:cxn modelId="{DAAE9DD5-83A8-4074-96B3-DACB7B0C338D}" type="presParOf" srcId="{0B4AD105-1985-4A95-89DF-0D38EE07C5C1}" destId="{ECBFE7EB-E45E-4791-BE26-68B9D79221A4}" srcOrd="5" destOrd="0" presId="urn:microsoft.com/office/officeart/2005/8/layout/vList3"/>
    <dgm:cxn modelId="{FB5EBDE5-2D73-46AC-8226-F7D17C8EFC04}" type="presParOf" srcId="{0B4AD105-1985-4A95-89DF-0D38EE07C5C1}" destId="{8FC62A8E-BF1A-4052-A0D3-918D889E1698}" srcOrd="6" destOrd="0" presId="urn:microsoft.com/office/officeart/2005/8/layout/vList3"/>
    <dgm:cxn modelId="{5AC40DDE-FCD4-466A-B86F-2554976B07E4}" type="presParOf" srcId="{8FC62A8E-BF1A-4052-A0D3-918D889E1698}" destId="{3A79D8D8-0807-4E0D-81BA-60563D7CF605}" srcOrd="0" destOrd="0" presId="urn:microsoft.com/office/officeart/2005/8/layout/vList3"/>
    <dgm:cxn modelId="{93A83C6A-3300-487F-AA51-E7DE326F1A9C}" type="presParOf" srcId="{8FC62A8E-BF1A-4052-A0D3-918D889E1698}" destId="{E5F5E469-B40A-4721-BCB2-65F363A05CA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6239D2-6221-4ED1-9EC1-70C6104703F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EBBEAC36-E994-47E4-A891-CDCA6FD811ED}">
      <dgm:prSet phldrT="[Text]"/>
      <dgm:spPr/>
      <dgm:t>
        <a:bodyPr/>
        <a:lstStyle/>
        <a:p>
          <a:r>
            <a:rPr lang="en-GB"/>
            <a:t>Persistently going missing, being found out of area</a:t>
          </a:r>
        </a:p>
      </dgm:t>
    </dgm:pt>
    <dgm:pt modelId="{14B63FF8-B937-4031-9F7C-D8B7F9B3A96D}" type="parTrans" cxnId="{1D887249-C08F-41B4-8034-1C339640B956}">
      <dgm:prSet/>
      <dgm:spPr/>
      <dgm:t>
        <a:bodyPr/>
        <a:lstStyle/>
        <a:p>
          <a:endParaRPr lang="en-GB"/>
        </a:p>
      </dgm:t>
    </dgm:pt>
    <dgm:pt modelId="{5FA46BF1-B681-48F2-AD32-AE5E5670B0E8}" type="sibTrans" cxnId="{1D887249-C08F-41B4-8034-1C339640B956}">
      <dgm:prSet/>
      <dgm:spPr/>
      <dgm:t>
        <a:bodyPr/>
        <a:lstStyle/>
        <a:p>
          <a:endParaRPr lang="en-GB"/>
        </a:p>
      </dgm:t>
    </dgm:pt>
    <dgm:pt modelId="{ED041109-B243-42C7-9DBF-3183D3D84C84}">
      <dgm:prSet phldrT="[Text]"/>
      <dgm:spPr/>
      <dgm:t>
        <a:bodyPr/>
        <a:lstStyle/>
        <a:p>
          <a:r>
            <a:rPr lang="en-GB"/>
            <a:t>Parental concerns</a:t>
          </a:r>
        </a:p>
      </dgm:t>
    </dgm:pt>
    <dgm:pt modelId="{6261870C-6CB3-4EFE-8B7D-3BB571F5FFAC}" type="parTrans" cxnId="{4465A98E-D63D-4312-85CB-C835EEF9DE0E}">
      <dgm:prSet/>
      <dgm:spPr/>
      <dgm:t>
        <a:bodyPr/>
        <a:lstStyle/>
        <a:p>
          <a:endParaRPr lang="en-GB"/>
        </a:p>
      </dgm:t>
    </dgm:pt>
    <dgm:pt modelId="{0D556479-DF55-4BBF-990A-1334B6B8916E}" type="sibTrans" cxnId="{4465A98E-D63D-4312-85CB-C835EEF9DE0E}">
      <dgm:prSet/>
      <dgm:spPr/>
      <dgm:t>
        <a:bodyPr/>
        <a:lstStyle/>
        <a:p>
          <a:endParaRPr lang="en-GB"/>
        </a:p>
      </dgm:t>
    </dgm:pt>
    <dgm:pt modelId="{CEE27012-CCB7-4BA9-8868-669DAD482458}">
      <dgm:prSet phldrT="[Text]"/>
      <dgm:spPr/>
      <dgm:t>
        <a:bodyPr/>
        <a:lstStyle/>
        <a:p>
          <a:r>
            <a:rPr lang="en-GB"/>
            <a:t>Suspicion of physical assault/unexplained injuries</a:t>
          </a:r>
        </a:p>
      </dgm:t>
    </dgm:pt>
    <dgm:pt modelId="{194DC4EE-2BB3-4D92-960C-7E0F245CD354}" type="parTrans" cxnId="{F1FEF3DF-D00C-4F5B-BB69-C8DF78DEA407}">
      <dgm:prSet/>
      <dgm:spPr/>
      <dgm:t>
        <a:bodyPr/>
        <a:lstStyle/>
        <a:p>
          <a:endParaRPr lang="en-GB"/>
        </a:p>
      </dgm:t>
    </dgm:pt>
    <dgm:pt modelId="{17671E25-0275-4E74-80CB-D2BC6C98FA7E}" type="sibTrans" cxnId="{F1FEF3DF-D00C-4F5B-BB69-C8DF78DEA407}">
      <dgm:prSet/>
      <dgm:spPr/>
      <dgm:t>
        <a:bodyPr/>
        <a:lstStyle/>
        <a:p>
          <a:endParaRPr lang="en-GB"/>
        </a:p>
      </dgm:t>
    </dgm:pt>
    <dgm:pt modelId="{28C2874C-4FBD-46BC-9FFA-54E48100E50A}">
      <dgm:prSet phldrT="[Text]"/>
      <dgm:spPr/>
      <dgm:t>
        <a:bodyPr/>
        <a:lstStyle/>
        <a:p>
          <a:r>
            <a:rPr lang="en-GB"/>
            <a:t>Significant decline in school results/performance</a:t>
          </a:r>
        </a:p>
      </dgm:t>
    </dgm:pt>
    <dgm:pt modelId="{F90D5FD9-035B-4A7E-A68B-E4CD9D981401}" type="parTrans" cxnId="{DCDEA5E7-49C4-4D23-8C56-46B1B01AC724}">
      <dgm:prSet/>
      <dgm:spPr/>
      <dgm:t>
        <a:bodyPr/>
        <a:lstStyle/>
        <a:p>
          <a:endParaRPr lang="en-GB"/>
        </a:p>
      </dgm:t>
    </dgm:pt>
    <dgm:pt modelId="{AB37B5E7-96F5-497F-A63D-904B47B727EE}" type="sibTrans" cxnId="{DCDEA5E7-49C4-4D23-8C56-46B1B01AC724}">
      <dgm:prSet/>
      <dgm:spPr/>
      <dgm:t>
        <a:bodyPr/>
        <a:lstStyle/>
        <a:p>
          <a:endParaRPr lang="en-GB"/>
        </a:p>
      </dgm:t>
    </dgm:pt>
    <dgm:pt modelId="{D17DBD35-C1B9-4D96-BB58-224CD5964C31}">
      <dgm:prSet phldrT="[Text]"/>
      <dgm:spPr/>
      <dgm:t>
        <a:bodyPr/>
        <a:lstStyle/>
        <a:p>
          <a:r>
            <a:rPr lang="en-GB"/>
            <a:t>Self-harm or significant changes in emotional well-being</a:t>
          </a:r>
        </a:p>
      </dgm:t>
    </dgm:pt>
    <dgm:pt modelId="{D4934AE5-0FB0-4189-B27C-4F7C9105EA19}" type="parTrans" cxnId="{F269E61C-9C19-48F5-AAAD-2F8B5CC9D9C1}">
      <dgm:prSet/>
      <dgm:spPr/>
      <dgm:t>
        <a:bodyPr/>
        <a:lstStyle/>
        <a:p>
          <a:endParaRPr lang="en-GB"/>
        </a:p>
      </dgm:t>
    </dgm:pt>
    <dgm:pt modelId="{9F83A2B3-DD2C-4242-A010-AFBEAFA68730}" type="sibTrans" cxnId="{F269E61C-9C19-48F5-AAAD-2F8B5CC9D9C1}">
      <dgm:prSet/>
      <dgm:spPr/>
      <dgm:t>
        <a:bodyPr/>
        <a:lstStyle/>
        <a:p>
          <a:endParaRPr lang="en-GB"/>
        </a:p>
      </dgm:t>
    </dgm:pt>
    <dgm:pt modelId="{4412D309-2DF1-4F46-AFB7-870598AD8264}">
      <dgm:prSet/>
      <dgm:spPr/>
      <dgm:t>
        <a:bodyPr/>
        <a:lstStyle/>
        <a:p>
          <a:r>
            <a:rPr lang="en-GB" altLang="en-US">
              <a:latin typeface="Trebuchet MS" panose="020B0603020202020204" pitchFamily="34" charset="0"/>
              <a:cs typeface="Arial" panose="020B0604020202020204" pitchFamily="34" charset="0"/>
            </a:rPr>
            <a:t>unexplained money, clothes, or mobile phones </a:t>
          </a:r>
        </a:p>
      </dgm:t>
    </dgm:pt>
    <dgm:pt modelId="{55E15920-F8F5-4334-BD2F-A1510CCD57A6}" type="parTrans" cxnId="{7536C3A0-6A10-4DC4-9472-4ADBB9A87B90}">
      <dgm:prSet/>
      <dgm:spPr/>
      <dgm:t>
        <a:bodyPr/>
        <a:lstStyle/>
        <a:p>
          <a:endParaRPr lang="en-GB"/>
        </a:p>
      </dgm:t>
    </dgm:pt>
    <dgm:pt modelId="{3D60951C-59A6-4FFD-8D56-BE3A955AC759}" type="sibTrans" cxnId="{7536C3A0-6A10-4DC4-9472-4ADBB9A87B90}">
      <dgm:prSet/>
      <dgm:spPr/>
      <dgm:t>
        <a:bodyPr/>
        <a:lstStyle/>
        <a:p>
          <a:endParaRPr lang="en-GB"/>
        </a:p>
      </dgm:t>
    </dgm:pt>
    <dgm:pt modelId="{15759D12-650D-4DA8-B2FA-799AD1FADD95}">
      <dgm:prSet/>
      <dgm:spPr/>
      <dgm:t>
        <a:bodyPr/>
        <a:lstStyle/>
        <a:p>
          <a:r>
            <a:rPr lang="en-GB" altLang="en-US">
              <a:latin typeface="Trebuchet MS" panose="020B0603020202020204" pitchFamily="34" charset="0"/>
              <a:cs typeface="Arial" panose="020B0604020202020204" pitchFamily="34" charset="0"/>
            </a:rPr>
            <a:t>excessive text messages/ phone calls and/or having multiple handsets </a:t>
          </a:r>
        </a:p>
      </dgm:t>
    </dgm:pt>
    <dgm:pt modelId="{A84DF0B5-5387-4F44-B86C-699B34744541}" type="parTrans" cxnId="{6400574E-8332-4F20-9BC5-434E6D8CAE41}">
      <dgm:prSet/>
      <dgm:spPr/>
      <dgm:t>
        <a:bodyPr/>
        <a:lstStyle/>
        <a:p>
          <a:endParaRPr lang="en-GB"/>
        </a:p>
      </dgm:t>
    </dgm:pt>
    <dgm:pt modelId="{79E52E3F-8B1A-47F3-9665-5AF344F5EF0D}" type="sibTrans" cxnId="{6400574E-8332-4F20-9BC5-434E6D8CAE41}">
      <dgm:prSet/>
      <dgm:spPr/>
      <dgm:t>
        <a:bodyPr/>
        <a:lstStyle/>
        <a:p>
          <a:endParaRPr lang="en-GB"/>
        </a:p>
      </dgm:t>
    </dgm:pt>
    <dgm:pt modelId="{DA4F938D-A68F-4110-B240-6F3712D24940}">
      <dgm:prSet/>
      <dgm:spPr/>
      <dgm:t>
        <a:bodyPr/>
        <a:lstStyle/>
        <a:p>
          <a:r>
            <a:rPr lang="en-GB" altLang="en-US">
              <a:latin typeface="Trebuchet MS" panose="020B0603020202020204" pitchFamily="34" charset="0"/>
              <a:cs typeface="Arial" panose="020B0604020202020204" pitchFamily="34" charset="0"/>
            </a:rPr>
            <a:t>Relationships with controlling / older individuals or groups </a:t>
          </a:r>
        </a:p>
      </dgm:t>
    </dgm:pt>
    <dgm:pt modelId="{EB8DEBC5-B459-4C6F-9C4E-B92EF87E7F73}" type="parTrans" cxnId="{2A64544E-97B5-4184-99EB-D93549A2D5ED}">
      <dgm:prSet/>
      <dgm:spPr/>
      <dgm:t>
        <a:bodyPr/>
        <a:lstStyle/>
        <a:p>
          <a:endParaRPr lang="en-GB"/>
        </a:p>
      </dgm:t>
    </dgm:pt>
    <dgm:pt modelId="{72945D42-5B8E-4D32-B1F9-AE7E35E0FD9F}" type="sibTrans" cxnId="{2A64544E-97B5-4184-99EB-D93549A2D5ED}">
      <dgm:prSet/>
      <dgm:spPr/>
      <dgm:t>
        <a:bodyPr/>
        <a:lstStyle/>
        <a:p>
          <a:endParaRPr lang="en-GB"/>
        </a:p>
      </dgm:t>
    </dgm:pt>
    <dgm:pt modelId="{B3538165-8DC0-4AC2-8059-0035F82CA4DB}">
      <dgm:prSet/>
      <dgm:spPr/>
      <dgm:t>
        <a:bodyPr/>
        <a:lstStyle/>
        <a:p>
          <a:r>
            <a:rPr lang="en-GB"/>
            <a:t>gang association or isolation from peers or social networks </a:t>
          </a:r>
        </a:p>
      </dgm:t>
    </dgm:pt>
    <dgm:pt modelId="{DFD3D13B-AC3D-4246-8006-205EF433B065}" type="parTrans" cxnId="{D5CDCEEF-FFF5-411A-A2F3-DF5A3F4C92D7}">
      <dgm:prSet/>
      <dgm:spPr/>
      <dgm:t>
        <a:bodyPr/>
        <a:lstStyle/>
        <a:p>
          <a:endParaRPr lang="en-GB"/>
        </a:p>
      </dgm:t>
    </dgm:pt>
    <dgm:pt modelId="{761C2459-17A7-4BBE-93D5-F2380724EBAE}" type="sibTrans" cxnId="{D5CDCEEF-FFF5-411A-A2F3-DF5A3F4C92D7}">
      <dgm:prSet/>
      <dgm:spPr/>
      <dgm:t>
        <a:bodyPr/>
        <a:lstStyle/>
        <a:p>
          <a:endParaRPr lang="en-GB"/>
        </a:p>
      </dgm:t>
    </dgm:pt>
    <dgm:pt modelId="{B3396E65-E1C1-452B-B788-8FCB5E6981F3}">
      <dgm:prSet/>
      <dgm:spPr/>
      <dgm:t>
        <a:bodyPr/>
        <a:lstStyle/>
        <a:p>
          <a:r>
            <a:rPr lang="en-GB"/>
            <a:t>Change in appearance (perhaps in particular style or colour) </a:t>
          </a:r>
        </a:p>
      </dgm:t>
    </dgm:pt>
    <dgm:pt modelId="{057D3648-ED1D-4772-9C1E-84365B122ADE}" type="parTrans" cxnId="{DD85E6ED-DD6E-409F-BB66-20A25A8F362D}">
      <dgm:prSet/>
      <dgm:spPr/>
      <dgm:t>
        <a:bodyPr/>
        <a:lstStyle/>
        <a:p>
          <a:endParaRPr lang="en-GB"/>
        </a:p>
      </dgm:t>
    </dgm:pt>
    <dgm:pt modelId="{0271233C-2BBD-4C76-BC9C-E1A5E121C75F}" type="sibTrans" cxnId="{DD85E6ED-DD6E-409F-BB66-20A25A8F362D}">
      <dgm:prSet/>
      <dgm:spPr/>
      <dgm:t>
        <a:bodyPr/>
        <a:lstStyle/>
        <a:p>
          <a:endParaRPr lang="en-GB"/>
        </a:p>
      </dgm:t>
    </dgm:pt>
    <dgm:pt modelId="{90FBA196-F5A5-4195-92A8-E4A8328F313E}">
      <dgm:prSet/>
      <dgm:spPr/>
      <dgm:t>
        <a:bodyPr/>
        <a:lstStyle/>
        <a:p>
          <a:r>
            <a:rPr lang="en-GB"/>
            <a:t>STI or pregnancy </a:t>
          </a:r>
        </a:p>
      </dgm:t>
    </dgm:pt>
    <dgm:pt modelId="{142618A6-AE16-4F2A-8248-AEAD54DEA548}" type="parTrans" cxnId="{105B617D-A4F5-4786-A6F3-2F2B623E5898}">
      <dgm:prSet/>
      <dgm:spPr/>
      <dgm:t>
        <a:bodyPr/>
        <a:lstStyle/>
        <a:p>
          <a:endParaRPr lang="en-GB"/>
        </a:p>
      </dgm:t>
    </dgm:pt>
    <dgm:pt modelId="{38C283FD-FE1C-4498-A2CF-D2E331CD1211}" type="sibTrans" cxnId="{105B617D-A4F5-4786-A6F3-2F2B623E5898}">
      <dgm:prSet/>
      <dgm:spPr/>
      <dgm:t>
        <a:bodyPr/>
        <a:lstStyle/>
        <a:p>
          <a:endParaRPr lang="en-GB"/>
        </a:p>
      </dgm:t>
    </dgm:pt>
    <dgm:pt modelId="{A5F786A8-4AF0-4888-BC98-12ED2AB57E16}">
      <dgm:prSet/>
      <dgm:spPr/>
      <dgm:t>
        <a:bodyPr/>
        <a:lstStyle/>
        <a:p>
          <a:r>
            <a:rPr lang="en-GB"/>
            <a:t>Carrying weapons</a:t>
          </a:r>
        </a:p>
      </dgm:t>
    </dgm:pt>
    <dgm:pt modelId="{20D0A51E-393B-481A-9C9C-BE2577FC978A}" type="parTrans" cxnId="{2F5F5299-1445-4DCD-97B5-E236437C6383}">
      <dgm:prSet/>
      <dgm:spPr/>
      <dgm:t>
        <a:bodyPr/>
        <a:lstStyle/>
        <a:p>
          <a:endParaRPr lang="en-GB"/>
        </a:p>
      </dgm:t>
    </dgm:pt>
    <dgm:pt modelId="{C06C3621-6FDB-42BC-A9E6-A66A42921B8A}" type="sibTrans" cxnId="{2F5F5299-1445-4DCD-97B5-E236437C6383}">
      <dgm:prSet/>
      <dgm:spPr/>
      <dgm:t>
        <a:bodyPr/>
        <a:lstStyle/>
        <a:p>
          <a:endParaRPr lang="en-GB"/>
        </a:p>
      </dgm:t>
    </dgm:pt>
    <dgm:pt modelId="{1BA6C904-EF2B-459B-85C0-B1DC186EF63E}" type="pres">
      <dgm:prSet presAssocID="{A06239D2-6221-4ED1-9EC1-70C6104703F9}" presName="diagram" presStyleCnt="0">
        <dgm:presLayoutVars>
          <dgm:dir/>
          <dgm:resizeHandles val="exact"/>
        </dgm:presLayoutVars>
      </dgm:prSet>
      <dgm:spPr/>
    </dgm:pt>
    <dgm:pt modelId="{BCE6B5BD-24F0-4B03-B3EA-9347D190CB17}" type="pres">
      <dgm:prSet presAssocID="{EBBEAC36-E994-47E4-A891-CDCA6FD811ED}" presName="node" presStyleLbl="node1" presStyleIdx="0" presStyleCnt="12">
        <dgm:presLayoutVars>
          <dgm:bulletEnabled val="1"/>
        </dgm:presLayoutVars>
      </dgm:prSet>
      <dgm:spPr/>
    </dgm:pt>
    <dgm:pt modelId="{B7E88A09-C98A-4A98-8327-C5730F6D5EB1}" type="pres">
      <dgm:prSet presAssocID="{5FA46BF1-B681-48F2-AD32-AE5E5670B0E8}" presName="sibTrans" presStyleCnt="0"/>
      <dgm:spPr/>
    </dgm:pt>
    <dgm:pt modelId="{B5794E1C-2781-4D1A-AA15-36D48CD0194E}" type="pres">
      <dgm:prSet presAssocID="{ED041109-B243-42C7-9DBF-3183D3D84C84}" presName="node" presStyleLbl="node1" presStyleIdx="1" presStyleCnt="12">
        <dgm:presLayoutVars>
          <dgm:bulletEnabled val="1"/>
        </dgm:presLayoutVars>
      </dgm:prSet>
      <dgm:spPr/>
    </dgm:pt>
    <dgm:pt modelId="{21E38446-DE74-47A3-9C47-A6D9C0BC0B80}" type="pres">
      <dgm:prSet presAssocID="{0D556479-DF55-4BBF-990A-1334B6B8916E}" presName="sibTrans" presStyleCnt="0"/>
      <dgm:spPr/>
    </dgm:pt>
    <dgm:pt modelId="{C31FCAFE-F5DE-4629-97E9-500DB187FDEB}" type="pres">
      <dgm:prSet presAssocID="{4412D309-2DF1-4F46-AFB7-870598AD8264}" presName="node" presStyleLbl="node1" presStyleIdx="2" presStyleCnt="12">
        <dgm:presLayoutVars>
          <dgm:bulletEnabled val="1"/>
        </dgm:presLayoutVars>
      </dgm:prSet>
      <dgm:spPr/>
    </dgm:pt>
    <dgm:pt modelId="{A79463FC-988E-4F22-8A6D-417802B229EB}" type="pres">
      <dgm:prSet presAssocID="{3D60951C-59A6-4FFD-8D56-BE3A955AC759}" presName="sibTrans" presStyleCnt="0"/>
      <dgm:spPr/>
    </dgm:pt>
    <dgm:pt modelId="{2B95ED46-3FDA-45F8-B351-0E5BBE1D0AF7}" type="pres">
      <dgm:prSet presAssocID="{CEE27012-CCB7-4BA9-8868-669DAD482458}" presName="node" presStyleLbl="node1" presStyleIdx="3" presStyleCnt="12">
        <dgm:presLayoutVars>
          <dgm:bulletEnabled val="1"/>
        </dgm:presLayoutVars>
      </dgm:prSet>
      <dgm:spPr/>
    </dgm:pt>
    <dgm:pt modelId="{159BD74C-BA97-442C-ABBA-B45584C91615}" type="pres">
      <dgm:prSet presAssocID="{17671E25-0275-4E74-80CB-D2BC6C98FA7E}" presName="sibTrans" presStyleCnt="0"/>
      <dgm:spPr/>
    </dgm:pt>
    <dgm:pt modelId="{0C4D4743-34D2-4D7D-8F0B-40F6EC9F35AC}" type="pres">
      <dgm:prSet presAssocID="{DA4F938D-A68F-4110-B240-6F3712D24940}" presName="node" presStyleLbl="node1" presStyleIdx="4" presStyleCnt="12">
        <dgm:presLayoutVars>
          <dgm:bulletEnabled val="1"/>
        </dgm:presLayoutVars>
      </dgm:prSet>
      <dgm:spPr/>
    </dgm:pt>
    <dgm:pt modelId="{57BACA6A-61E3-4B9E-86FB-9293DCFFEAF7}" type="pres">
      <dgm:prSet presAssocID="{72945D42-5B8E-4D32-B1F9-AE7E35E0FD9F}" presName="sibTrans" presStyleCnt="0"/>
      <dgm:spPr/>
    </dgm:pt>
    <dgm:pt modelId="{D039D342-70A7-49B5-A0C5-E395C3B90D54}" type="pres">
      <dgm:prSet presAssocID="{28C2874C-4FBD-46BC-9FFA-54E48100E50A}" presName="node" presStyleLbl="node1" presStyleIdx="5" presStyleCnt="12">
        <dgm:presLayoutVars>
          <dgm:bulletEnabled val="1"/>
        </dgm:presLayoutVars>
      </dgm:prSet>
      <dgm:spPr/>
    </dgm:pt>
    <dgm:pt modelId="{C0961A5E-39D8-47E9-912E-F8018F41D5CA}" type="pres">
      <dgm:prSet presAssocID="{AB37B5E7-96F5-497F-A63D-904B47B727EE}" presName="sibTrans" presStyleCnt="0"/>
      <dgm:spPr/>
    </dgm:pt>
    <dgm:pt modelId="{0AA2BE2D-2B56-4517-9BA8-5A8F5EFA0D95}" type="pres">
      <dgm:prSet presAssocID="{15759D12-650D-4DA8-B2FA-799AD1FADD95}" presName="node" presStyleLbl="node1" presStyleIdx="6" presStyleCnt="12">
        <dgm:presLayoutVars>
          <dgm:bulletEnabled val="1"/>
        </dgm:presLayoutVars>
      </dgm:prSet>
      <dgm:spPr/>
    </dgm:pt>
    <dgm:pt modelId="{64F11F06-7EC4-47C0-98EF-E1D7C3D8956E}" type="pres">
      <dgm:prSet presAssocID="{79E52E3F-8B1A-47F3-9665-5AF344F5EF0D}" presName="sibTrans" presStyleCnt="0"/>
      <dgm:spPr/>
    </dgm:pt>
    <dgm:pt modelId="{FD5DBE8C-1DD1-4399-B716-09E86749D51A}" type="pres">
      <dgm:prSet presAssocID="{D17DBD35-C1B9-4D96-BB58-224CD5964C31}" presName="node" presStyleLbl="node1" presStyleIdx="7" presStyleCnt="12">
        <dgm:presLayoutVars>
          <dgm:bulletEnabled val="1"/>
        </dgm:presLayoutVars>
      </dgm:prSet>
      <dgm:spPr/>
    </dgm:pt>
    <dgm:pt modelId="{6FDE662D-5AF4-4406-8446-B2D6281D9004}" type="pres">
      <dgm:prSet presAssocID="{9F83A2B3-DD2C-4242-A010-AFBEAFA68730}" presName="sibTrans" presStyleCnt="0"/>
      <dgm:spPr/>
    </dgm:pt>
    <dgm:pt modelId="{A8C620C0-AD18-406C-8F34-8E753F686B8F}" type="pres">
      <dgm:prSet presAssocID="{B3538165-8DC0-4AC2-8059-0035F82CA4DB}" presName="node" presStyleLbl="node1" presStyleIdx="8" presStyleCnt="12">
        <dgm:presLayoutVars>
          <dgm:bulletEnabled val="1"/>
        </dgm:presLayoutVars>
      </dgm:prSet>
      <dgm:spPr/>
    </dgm:pt>
    <dgm:pt modelId="{0E488AF2-7EB1-4311-854E-1BFCDC5CE354}" type="pres">
      <dgm:prSet presAssocID="{761C2459-17A7-4BBE-93D5-F2380724EBAE}" presName="sibTrans" presStyleCnt="0"/>
      <dgm:spPr/>
    </dgm:pt>
    <dgm:pt modelId="{E5AEF3D4-50A6-4971-8970-D825990A9592}" type="pres">
      <dgm:prSet presAssocID="{B3396E65-E1C1-452B-B788-8FCB5E6981F3}" presName="node" presStyleLbl="node1" presStyleIdx="9" presStyleCnt="12">
        <dgm:presLayoutVars>
          <dgm:bulletEnabled val="1"/>
        </dgm:presLayoutVars>
      </dgm:prSet>
      <dgm:spPr/>
    </dgm:pt>
    <dgm:pt modelId="{39A84403-D170-4643-80CC-FC6A2E9A23F4}" type="pres">
      <dgm:prSet presAssocID="{0271233C-2BBD-4C76-BC9C-E1A5E121C75F}" presName="sibTrans" presStyleCnt="0"/>
      <dgm:spPr/>
    </dgm:pt>
    <dgm:pt modelId="{6514ACB1-DB92-4E0A-BE43-5AC6DBAFE850}" type="pres">
      <dgm:prSet presAssocID="{90FBA196-F5A5-4195-92A8-E4A8328F313E}" presName="node" presStyleLbl="node1" presStyleIdx="10" presStyleCnt="12">
        <dgm:presLayoutVars>
          <dgm:bulletEnabled val="1"/>
        </dgm:presLayoutVars>
      </dgm:prSet>
      <dgm:spPr/>
    </dgm:pt>
    <dgm:pt modelId="{757FD756-71A1-4C99-9BA4-297A1D23F347}" type="pres">
      <dgm:prSet presAssocID="{38C283FD-FE1C-4498-A2CF-D2E331CD1211}" presName="sibTrans" presStyleCnt="0"/>
      <dgm:spPr/>
    </dgm:pt>
    <dgm:pt modelId="{5C42BBB2-2AD7-4092-A7F7-F2C86735711B}" type="pres">
      <dgm:prSet presAssocID="{A5F786A8-4AF0-4888-BC98-12ED2AB57E16}" presName="node" presStyleLbl="node1" presStyleIdx="11" presStyleCnt="12">
        <dgm:presLayoutVars>
          <dgm:bulletEnabled val="1"/>
        </dgm:presLayoutVars>
      </dgm:prSet>
      <dgm:spPr/>
    </dgm:pt>
  </dgm:ptLst>
  <dgm:cxnLst>
    <dgm:cxn modelId="{239AAD05-1A27-46BF-84DF-2BE2080A169C}" type="presOf" srcId="{B3396E65-E1C1-452B-B788-8FCB5E6981F3}" destId="{E5AEF3D4-50A6-4971-8970-D825990A9592}" srcOrd="0" destOrd="0" presId="urn:microsoft.com/office/officeart/2005/8/layout/default"/>
    <dgm:cxn modelId="{63BD0B18-32B4-4BAF-A4C7-E1FBC845A829}" type="presOf" srcId="{EBBEAC36-E994-47E4-A891-CDCA6FD811ED}" destId="{BCE6B5BD-24F0-4B03-B3EA-9347D190CB17}" srcOrd="0" destOrd="0" presId="urn:microsoft.com/office/officeart/2005/8/layout/default"/>
    <dgm:cxn modelId="{E5BDF819-8A54-4994-8983-D97189347423}" type="presOf" srcId="{D17DBD35-C1B9-4D96-BB58-224CD5964C31}" destId="{FD5DBE8C-1DD1-4399-B716-09E86749D51A}" srcOrd="0" destOrd="0" presId="urn:microsoft.com/office/officeart/2005/8/layout/default"/>
    <dgm:cxn modelId="{AE5E841A-0DA0-49A4-A12F-FFFEFD6C8280}" type="presOf" srcId="{A06239D2-6221-4ED1-9EC1-70C6104703F9}" destId="{1BA6C904-EF2B-459B-85C0-B1DC186EF63E}" srcOrd="0" destOrd="0" presId="urn:microsoft.com/office/officeart/2005/8/layout/default"/>
    <dgm:cxn modelId="{F269E61C-9C19-48F5-AAAD-2F8B5CC9D9C1}" srcId="{A06239D2-6221-4ED1-9EC1-70C6104703F9}" destId="{D17DBD35-C1B9-4D96-BB58-224CD5964C31}" srcOrd="7" destOrd="0" parTransId="{D4934AE5-0FB0-4189-B27C-4F7C9105EA19}" sibTransId="{9F83A2B3-DD2C-4242-A010-AFBEAFA68730}"/>
    <dgm:cxn modelId="{8336B233-A439-443D-B416-E8B5C15B2D06}" type="presOf" srcId="{4412D309-2DF1-4F46-AFB7-870598AD8264}" destId="{C31FCAFE-F5DE-4629-97E9-500DB187FDEB}" srcOrd="0" destOrd="0" presId="urn:microsoft.com/office/officeart/2005/8/layout/default"/>
    <dgm:cxn modelId="{9539B83C-D588-4359-B7DA-0C9DE6F1AFFD}" type="presOf" srcId="{15759D12-650D-4DA8-B2FA-799AD1FADD95}" destId="{0AA2BE2D-2B56-4517-9BA8-5A8F5EFA0D95}" srcOrd="0" destOrd="0" presId="urn:microsoft.com/office/officeart/2005/8/layout/default"/>
    <dgm:cxn modelId="{1D887249-C08F-41B4-8034-1C339640B956}" srcId="{A06239D2-6221-4ED1-9EC1-70C6104703F9}" destId="{EBBEAC36-E994-47E4-A891-CDCA6FD811ED}" srcOrd="0" destOrd="0" parTransId="{14B63FF8-B937-4031-9F7C-D8B7F9B3A96D}" sibTransId="{5FA46BF1-B681-48F2-AD32-AE5E5670B0E8}"/>
    <dgm:cxn modelId="{B787DE6D-52D1-4F9C-BE13-B34CDBD500DA}" type="presOf" srcId="{90FBA196-F5A5-4195-92A8-E4A8328F313E}" destId="{6514ACB1-DB92-4E0A-BE43-5AC6DBAFE850}" srcOrd="0" destOrd="0" presId="urn:microsoft.com/office/officeart/2005/8/layout/default"/>
    <dgm:cxn modelId="{2A64544E-97B5-4184-99EB-D93549A2D5ED}" srcId="{A06239D2-6221-4ED1-9EC1-70C6104703F9}" destId="{DA4F938D-A68F-4110-B240-6F3712D24940}" srcOrd="4" destOrd="0" parTransId="{EB8DEBC5-B459-4C6F-9C4E-B92EF87E7F73}" sibTransId="{72945D42-5B8E-4D32-B1F9-AE7E35E0FD9F}"/>
    <dgm:cxn modelId="{6400574E-8332-4F20-9BC5-434E6D8CAE41}" srcId="{A06239D2-6221-4ED1-9EC1-70C6104703F9}" destId="{15759D12-650D-4DA8-B2FA-799AD1FADD95}" srcOrd="6" destOrd="0" parTransId="{A84DF0B5-5387-4F44-B86C-699B34744541}" sibTransId="{79E52E3F-8B1A-47F3-9665-5AF344F5EF0D}"/>
    <dgm:cxn modelId="{22FF9751-078C-42A1-B6D6-2E6D5E91BF5C}" type="presOf" srcId="{28C2874C-4FBD-46BC-9FFA-54E48100E50A}" destId="{D039D342-70A7-49B5-A0C5-E395C3B90D54}" srcOrd="0" destOrd="0" presId="urn:microsoft.com/office/officeart/2005/8/layout/default"/>
    <dgm:cxn modelId="{105B617D-A4F5-4786-A6F3-2F2B623E5898}" srcId="{A06239D2-6221-4ED1-9EC1-70C6104703F9}" destId="{90FBA196-F5A5-4195-92A8-E4A8328F313E}" srcOrd="10" destOrd="0" parTransId="{142618A6-AE16-4F2A-8248-AEAD54DEA548}" sibTransId="{38C283FD-FE1C-4498-A2CF-D2E331CD1211}"/>
    <dgm:cxn modelId="{534D6284-22A7-4458-8A7D-D757DB1CB7A4}" type="presOf" srcId="{DA4F938D-A68F-4110-B240-6F3712D24940}" destId="{0C4D4743-34D2-4D7D-8F0B-40F6EC9F35AC}" srcOrd="0" destOrd="0" presId="urn:microsoft.com/office/officeart/2005/8/layout/default"/>
    <dgm:cxn modelId="{4465A98E-D63D-4312-85CB-C835EEF9DE0E}" srcId="{A06239D2-6221-4ED1-9EC1-70C6104703F9}" destId="{ED041109-B243-42C7-9DBF-3183D3D84C84}" srcOrd="1" destOrd="0" parTransId="{6261870C-6CB3-4EFE-8B7D-3BB571F5FFAC}" sibTransId="{0D556479-DF55-4BBF-990A-1334B6B8916E}"/>
    <dgm:cxn modelId="{2F5F5299-1445-4DCD-97B5-E236437C6383}" srcId="{A06239D2-6221-4ED1-9EC1-70C6104703F9}" destId="{A5F786A8-4AF0-4888-BC98-12ED2AB57E16}" srcOrd="11" destOrd="0" parTransId="{20D0A51E-393B-481A-9C9C-BE2577FC978A}" sibTransId="{C06C3621-6FDB-42BC-A9E6-A66A42921B8A}"/>
    <dgm:cxn modelId="{7536C3A0-6A10-4DC4-9472-4ADBB9A87B90}" srcId="{A06239D2-6221-4ED1-9EC1-70C6104703F9}" destId="{4412D309-2DF1-4F46-AFB7-870598AD8264}" srcOrd="2" destOrd="0" parTransId="{55E15920-F8F5-4334-BD2F-A1510CCD57A6}" sibTransId="{3D60951C-59A6-4FFD-8D56-BE3A955AC759}"/>
    <dgm:cxn modelId="{78D5D4A5-F9B5-409A-9F1E-B4FAC10DEA26}" type="presOf" srcId="{B3538165-8DC0-4AC2-8059-0035F82CA4DB}" destId="{A8C620C0-AD18-406C-8F34-8E753F686B8F}" srcOrd="0" destOrd="0" presId="urn:microsoft.com/office/officeart/2005/8/layout/default"/>
    <dgm:cxn modelId="{3FF893AA-DB17-4681-ADD7-814C3AF88FD9}" type="presOf" srcId="{A5F786A8-4AF0-4888-BC98-12ED2AB57E16}" destId="{5C42BBB2-2AD7-4092-A7F7-F2C86735711B}" srcOrd="0" destOrd="0" presId="urn:microsoft.com/office/officeart/2005/8/layout/default"/>
    <dgm:cxn modelId="{187790B2-186C-45A4-9AAE-57E889F6803A}" type="presOf" srcId="{CEE27012-CCB7-4BA9-8868-669DAD482458}" destId="{2B95ED46-3FDA-45F8-B351-0E5BBE1D0AF7}" srcOrd="0" destOrd="0" presId="urn:microsoft.com/office/officeart/2005/8/layout/default"/>
    <dgm:cxn modelId="{872390CA-137D-4F43-8F0B-C8879C367C50}" type="presOf" srcId="{ED041109-B243-42C7-9DBF-3183D3D84C84}" destId="{B5794E1C-2781-4D1A-AA15-36D48CD0194E}" srcOrd="0" destOrd="0" presId="urn:microsoft.com/office/officeart/2005/8/layout/default"/>
    <dgm:cxn modelId="{F1FEF3DF-D00C-4F5B-BB69-C8DF78DEA407}" srcId="{A06239D2-6221-4ED1-9EC1-70C6104703F9}" destId="{CEE27012-CCB7-4BA9-8868-669DAD482458}" srcOrd="3" destOrd="0" parTransId="{194DC4EE-2BB3-4D92-960C-7E0F245CD354}" sibTransId="{17671E25-0275-4E74-80CB-D2BC6C98FA7E}"/>
    <dgm:cxn modelId="{DCDEA5E7-49C4-4D23-8C56-46B1B01AC724}" srcId="{A06239D2-6221-4ED1-9EC1-70C6104703F9}" destId="{28C2874C-4FBD-46BC-9FFA-54E48100E50A}" srcOrd="5" destOrd="0" parTransId="{F90D5FD9-035B-4A7E-A68B-E4CD9D981401}" sibTransId="{AB37B5E7-96F5-497F-A63D-904B47B727EE}"/>
    <dgm:cxn modelId="{DD85E6ED-DD6E-409F-BB66-20A25A8F362D}" srcId="{A06239D2-6221-4ED1-9EC1-70C6104703F9}" destId="{B3396E65-E1C1-452B-B788-8FCB5E6981F3}" srcOrd="9" destOrd="0" parTransId="{057D3648-ED1D-4772-9C1E-84365B122ADE}" sibTransId="{0271233C-2BBD-4C76-BC9C-E1A5E121C75F}"/>
    <dgm:cxn modelId="{D5CDCEEF-FFF5-411A-A2F3-DF5A3F4C92D7}" srcId="{A06239D2-6221-4ED1-9EC1-70C6104703F9}" destId="{B3538165-8DC0-4AC2-8059-0035F82CA4DB}" srcOrd="8" destOrd="0" parTransId="{DFD3D13B-AC3D-4246-8006-205EF433B065}" sibTransId="{761C2459-17A7-4BBE-93D5-F2380724EBAE}"/>
    <dgm:cxn modelId="{7147D24C-ACFC-419E-B7D0-A6D6BA395FE5}" type="presParOf" srcId="{1BA6C904-EF2B-459B-85C0-B1DC186EF63E}" destId="{BCE6B5BD-24F0-4B03-B3EA-9347D190CB17}" srcOrd="0" destOrd="0" presId="urn:microsoft.com/office/officeart/2005/8/layout/default"/>
    <dgm:cxn modelId="{4F274D2A-5899-433C-93B6-A9F1A43E0C82}" type="presParOf" srcId="{1BA6C904-EF2B-459B-85C0-B1DC186EF63E}" destId="{B7E88A09-C98A-4A98-8327-C5730F6D5EB1}" srcOrd="1" destOrd="0" presId="urn:microsoft.com/office/officeart/2005/8/layout/default"/>
    <dgm:cxn modelId="{E83D6C8E-3030-463B-88DE-2BBF055947BD}" type="presParOf" srcId="{1BA6C904-EF2B-459B-85C0-B1DC186EF63E}" destId="{B5794E1C-2781-4D1A-AA15-36D48CD0194E}" srcOrd="2" destOrd="0" presId="urn:microsoft.com/office/officeart/2005/8/layout/default"/>
    <dgm:cxn modelId="{D41A08D5-55F9-4253-9AB5-01356C949121}" type="presParOf" srcId="{1BA6C904-EF2B-459B-85C0-B1DC186EF63E}" destId="{21E38446-DE74-47A3-9C47-A6D9C0BC0B80}" srcOrd="3" destOrd="0" presId="urn:microsoft.com/office/officeart/2005/8/layout/default"/>
    <dgm:cxn modelId="{63540C9F-CD4D-4038-BD4B-6BAA73C66151}" type="presParOf" srcId="{1BA6C904-EF2B-459B-85C0-B1DC186EF63E}" destId="{C31FCAFE-F5DE-4629-97E9-500DB187FDEB}" srcOrd="4" destOrd="0" presId="urn:microsoft.com/office/officeart/2005/8/layout/default"/>
    <dgm:cxn modelId="{46D1A5B3-0E0F-488E-995E-96DBF7118715}" type="presParOf" srcId="{1BA6C904-EF2B-459B-85C0-B1DC186EF63E}" destId="{A79463FC-988E-4F22-8A6D-417802B229EB}" srcOrd="5" destOrd="0" presId="urn:microsoft.com/office/officeart/2005/8/layout/default"/>
    <dgm:cxn modelId="{8F5984B6-CB37-415F-A70A-0FD9703800F8}" type="presParOf" srcId="{1BA6C904-EF2B-459B-85C0-B1DC186EF63E}" destId="{2B95ED46-3FDA-45F8-B351-0E5BBE1D0AF7}" srcOrd="6" destOrd="0" presId="urn:microsoft.com/office/officeart/2005/8/layout/default"/>
    <dgm:cxn modelId="{7DE42C5F-5EE9-4437-B5DB-5060A2EF1B29}" type="presParOf" srcId="{1BA6C904-EF2B-459B-85C0-B1DC186EF63E}" destId="{159BD74C-BA97-442C-ABBA-B45584C91615}" srcOrd="7" destOrd="0" presId="urn:microsoft.com/office/officeart/2005/8/layout/default"/>
    <dgm:cxn modelId="{6312C375-4173-473E-996F-0254F6154DBB}" type="presParOf" srcId="{1BA6C904-EF2B-459B-85C0-B1DC186EF63E}" destId="{0C4D4743-34D2-4D7D-8F0B-40F6EC9F35AC}" srcOrd="8" destOrd="0" presId="urn:microsoft.com/office/officeart/2005/8/layout/default"/>
    <dgm:cxn modelId="{B29F63C0-1B48-4203-832F-126428FD5099}" type="presParOf" srcId="{1BA6C904-EF2B-459B-85C0-B1DC186EF63E}" destId="{57BACA6A-61E3-4B9E-86FB-9293DCFFEAF7}" srcOrd="9" destOrd="0" presId="urn:microsoft.com/office/officeart/2005/8/layout/default"/>
    <dgm:cxn modelId="{5F4BE4B0-4088-4627-8A59-C4F28FE77519}" type="presParOf" srcId="{1BA6C904-EF2B-459B-85C0-B1DC186EF63E}" destId="{D039D342-70A7-49B5-A0C5-E395C3B90D54}" srcOrd="10" destOrd="0" presId="urn:microsoft.com/office/officeart/2005/8/layout/default"/>
    <dgm:cxn modelId="{27463566-560E-465F-B7AD-4E49995217A0}" type="presParOf" srcId="{1BA6C904-EF2B-459B-85C0-B1DC186EF63E}" destId="{C0961A5E-39D8-47E9-912E-F8018F41D5CA}" srcOrd="11" destOrd="0" presId="urn:microsoft.com/office/officeart/2005/8/layout/default"/>
    <dgm:cxn modelId="{04DEBB66-2549-406E-9133-CC4B8E90FE66}" type="presParOf" srcId="{1BA6C904-EF2B-459B-85C0-B1DC186EF63E}" destId="{0AA2BE2D-2B56-4517-9BA8-5A8F5EFA0D95}" srcOrd="12" destOrd="0" presId="urn:microsoft.com/office/officeart/2005/8/layout/default"/>
    <dgm:cxn modelId="{42AEC3D7-7340-4AAD-A7F8-C6654BA67A12}" type="presParOf" srcId="{1BA6C904-EF2B-459B-85C0-B1DC186EF63E}" destId="{64F11F06-7EC4-47C0-98EF-E1D7C3D8956E}" srcOrd="13" destOrd="0" presId="urn:microsoft.com/office/officeart/2005/8/layout/default"/>
    <dgm:cxn modelId="{CD84CAFF-FC35-42AE-82FD-306221E83931}" type="presParOf" srcId="{1BA6C904-EF2B-459B-85C0-B1DC186EF63E}" destId="{FD5DBE8C-1DD1-4399-B716-09E86749D51A}" srcOrd="14" destOrd="0" presId="urn:microsoft.com/office/officeart/2005/8/layout/default"/>
    <dgm:cxn modelId="{68EF0140-2AE1-460B-B0C4-237CFDB497FA}" type="presParOf" srcId="{1BA6C904-EF2B-459B-85C0-B1DC186EF63E}" destId="{6FDE662D-5AF4-4406-8446-B2D6281D9004}" srcOrd="15" destOrd="0" presId="urn:microsoft.com/office/officeart/2005/8/layout/default"/>
    <dgm:cxn modelId="{3B7F02E3-17BD-49EA-8092-059FFBE39E54}" type="presParOf" srcId="{1BA6C904-EF2B-459B-85C0-B1DC186EF63E}" destId="{A8C620C0-AD18-406C-8F34-8E753F686B8F}" srcOrd="16" destOrd="0" presId="urn:microsoft.com/office/officeart/2005/8/layout/default"/>
    <dgm:cxn modelId="{41F99032-CD5C-43BB-8551-B48CD3EAABC6}" type="presParOf" srcId="{1BA6C904-EF2B-459B-85C0-B1DC186EF63E}" destId="{0E488AF2-7EB1-4311-854E-1BFCDC5CE354}" srcOrd="17" destOrd="0" presId="urn:microsoft.com/office/officeart/2005/8/layout/default"/>
    <dgm:cxn modelId="{54F04F50-3069-4248-A702-395A3DA5EF43}" type="presParOf" srcId="{1BA6C904-EF2B-459B-85C0-B1DC186EF63E}" destId="{E5AEF3D4-50A6-4971-8970-D825990A9592}" srcOrd="18" destOrd="0" presId="urn:microsoft.com/office/officeart/2005/8/layout/default"/>
    <dgm:cxn modelId="{2E244BF6-060D-475F-ACB7-098310A6FF62}" type="presParOf" srcId="{1BA6C904-EF2B-459B-85C0-B1DC186EF63E}" destId="{39A84403-D170-4643-80CC-FC6A2E9A23F4}" srcOrd="19" destOrd="0" presId="urn:microsoft.com/office/officeart/2005/8/layout/default"/>
    <dgm:cxn modelId="{59C5AD2E-1C99-489D-A3D3-0D6B84D82BEF}" type="presParOf" srcId="{1BA6C904-EF2B-459B-85C0-B1DC186EF63E}" destId="{6514ACB1-DB92-4E0A-BE43-5AC6DBAFE850}" srcOrd="20" destOrd="0" presId="urn:microsoft.com/office/officeart/2005/8/layout/default"/>
    <dgm:cxn modelId="{20E3A7F0-FF1B-409D-B431-C459BC7A3437}" type="presParOf" srcId="{1BA6C904-EF2B-459B-85C0-B1DC186EF63E}" destId="{757FD756-71A1-4C99-9BA4-297A1D23F347}" srcOrd="21" destOrd="0" presId="urn:microsoft.com/office/officeart/2005/8/layout/default"/>
    <dgm:cxn modelId="{98DDCD4B-BE7E-4119-B19E-037B41F7AD47}" type="presParOf" srcId="{1BA6C904-EF2B-459B-85C0-B1DC186EF63E}" destId="{5C42BBB2-2AD7-4092-A7F7-F2C86735711B}"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5A1077-10BC-4195-8B2F-E3DE1BE0E29D}" type="doc">
      <dgm:prSet loTypeId="urn:microsoft.com/office/officeart/2005/8/layout/pyramid1" loCatId="pyramid" qsTypeId="urn:microsoft.com/office/officeart/2005/8/quickstyle/simple1" qsCatId="simple" csTypeId="urn:microsoft.com/office/officeart/2005/8/colors/colorful5" csCatId="colorful" phldr="1"/>
      <dgm:spPr/>
    </dgm:pt>
    <dgm:pt modelId="{43C832F3-B6A4-4322-94CE-A86E24806F85}">
      <dgm:prSet phldrT="[Text]"/>
      <dgm:spPr/>
      <dgm:t>
        <a:bodyPr/>
        <a:lstStyle/>
        <a:p>
          <a:r>
            <a:rPr lang="en-GB"/>
            <a:t>Child Protection</a:t>
          </a:r>
        </a:p>
      </dgm:t>
    </dgm:pt>
    <dgm:pt modelId="{9D49F480-55B7-432D-8649-2D3111DC28F3}" type="parTrans" cxnId="{2BDC50F9-53B2-479A-B00F-394B011B7BCB}">
      <dgm:prSet/>
      <dgm:spPr/>
      <dgm:t>
        <a:bodyPr/>
        <a:lstStyle/>
        <a:p>
          <a:endParaRPr lang="en-GB"/>
        </a:p>
      </dgm:t>
    </dgm:pt>
    <dgm:pt modelId="{BE293EA8-38C4-4EC0-BEA3-C70B0314FA35}" type="sibTrans" cxnId="{2BDC50F9-53B2-479A-B00F-394B011B7BCB}">
      <dgm:prSet/>
      <dgm:spPr/>
      <dgm:t>
        <a:bodyPr/>
        <a:lstStyle/>
        <a:p>
          <a:endParaRPr lang="en-GB"/>
        </a:p>
      </dgm:t>
    </dgm:pt>
    <dgm:pt modelId="{CFFE8D02-B271-4AEC-9F96-1729141732AA}">
      <dgm:prSet phldrT="[Text]"/>
      <dgm:spPr/>
      <dgm:t>
        <a:bodyPr/>
        <a:lstStyle/>
        <a:p>
          <a:pPr rtl="0"/>
          <a:r>
            <a:rPr lang="en-GB">
              <a:latin typeface="Calibri Light" panose="020F0302020204030204"/>
            </a:rPr>
            <a:t> Intensive Family Help (CIN)</a:t>
          </a:r>
          <a:endParaRPr lang="en-GB"/>
        </a:p>
      </dgm:t>
    </dgm:pt>
    <dgm:pt modelId="{2BBD9340-9142-41DC-9222-DECACF01AA12}" type="parTrans" cxnId="{047FB70F-9E2C-40F8-896E-D60BDA1ECD39}">
      <dgm:prSet/>
      <dgm:spPr/>
      <dgm:t>
        <a:bodyPr/>
        <a:lstStyle/>
        <a:p>
          <a:endParaRPr lang="en-GB"/>
        </a:p>
      </dgm:t>
    </dgm:pt>
    <dgm:pt modelId="{8E17FECD-C8CB-44C9-BADA-94B0D7A55FFA}" type="sibTrans" cxnId="{047FB70F-9E2C-40F8-896E-D60BDA1ECD39}">
      <dgm:prSet/>
      <dgm:spPr/>
      <dgm:t>
        <a:bodyPr/>
        <a:lstStyle/>
        <a:p>
          <a:endParaRPr lang="en-GB"/>
        </a:p>
      </dgm:t>
    </dgm:pt>
    <dgm:pt modelId="{2A9E0A35-184B-416B-BFEF-6859DB94921C}">
      <dgm:prSet phldrT="[Text]"/>
      <dgm:spPr/>
      <dgm:t>
        <a:bodyPr/>
        <a:lstStyle/>
        <a:p>
          <a:pPr rtl="0"/>
          <a:r>
            <a:rPr lang="en-GB">
              <a:latin typeface="Calibri Light" panose="020F0302020204030204"/>
            </a:rPr>
            <a:t>Targeted Family Help (Early</a:t>
          </a:r>
          <a:r>
            <a:rPr lang="en-GB" dirty="0"/>
            <a:t> Help</a:t>
          </a:r>
          <a:r>
            <a:rPr lang="en-GB" dirty="0">
              <a:latin typeface="Calibri Light" panose="020F0302020204030204"/>
            </a:rPr>
            <a:t>)</a:t>
          </a:r>
          <a:endParaRPr lang="en-GB" dirty="0"/>
        </a:p>
      </dgm:t>
    </dgm:pt>
    <dgm:pt modelId="{440C450A-D858-49AF-B716-0208BD3487C0}" type="parTrans" cxnId="{D758AE72-5324-460B-A92B-40F7FB920FA6}">
      <dgm:prSet/>
      <dgm:spPr/>
      <dgm:t>
        <a:bodyPr/>
        <a:lstStyle/>
        <a:p>
          <a:endParaRPr lang="en-GB"/>
        </a:p>
      </dgm:t>
    </dgm:pt>
    <dgm:pt modelId="{61DF8574-B5A4-4514-AB4D-764B42188C39}" type="sibTrans" cxnId="{D758AE72-5324-460B-A92B-40F7FB920FA6}">
      <dgm:prSet/>
      <dgm:spPr/>
      <dgm:t>
        <a:bodyPr/>
        <a:lstStyle/>
        <a:p>
          <a:endParaRPr lang="en-GB"/>
        </a:p>
      </dgm:t>
    </dgm:pt>
    <dgm:pt modelId="{4CB69C12-0BFB-4221-B6EA-E6291F1BC184}">
      <dgm:prSet/>
      <dgm:spPr/>
      <dgm:t>
        <a:bodyPr/>
        <a:lstStyle/>
        <a:p>
          <a:r>
            <a:rPr lang="en-GB"/>
            <a:t>Universal Services</a:t>
          </a:r>
        </a:p>
      </dgm:t>
    </dgm:pt>
    <dgm:pt modelId="{3B384EEE-492D-4CCC-BC12-6E953A9C216B}" type="parTrans" cxnId="{644B2630-445B-4A7F-A2AF-40C9F25ECB42}">
      <dgm:prSet/>
      <dgm:spPr/>
      <dgm:t>
        <a:bodyPr/>
        <a:lstStyle/>
        <a:p>
          <a:endParaRPr lang="en-GB"/>
        </a:p>
      </dgm:t>
    </dgm:pt>
    <dgm:pt modelId="{B54F2F30-2D37-405A-B256-963817B7FD07}" type="sibTrans" cxnId="{644B2630-445B-4A7F-A2AF-40C9F25ECB42}">
      <dgm:prSet/>
      <dgm:spPr/>
      <dgm:t>
        <a:bodyPr/>
        <a:lstStyle/>
        <a:p>
          <a:endParaRPr lang="en-GB"/>
        </a:p>
      </dgm:t>
    </dgm:pt>
    <dgm:pt modelId="{A344402D-2D31-4A68-80B0-F95B19DD4471}" type="pres">
      <dgm:prSet presAssocID="{D55A1077-10BC-4195-8B2F-E3DE1BE0E29D}" presName="Name0" presStyleCnt="0">
        <dgm:presLayoutVars>
          <dgm:dir/>
          <dgm:animLvl val="lvl"/>
          <dgm:resizeHandles val="exact"/>
        </dgm:presLayoutVars>
      </dgm:prSet>
      <dgm:spPr/>
    </dgm:pt>
    <dgm:pt modelId="{99E02534-CBD1-4512-9216-71DB622D5795}" type="pres">
      <dgm:prSet presAssocID="{43C832F3-B6A4-4322-94CE-A86E24806F85}" presName="Name8" presStyleCnt="0"/>
      <dgm:spPr/>
    </dgm:pt>
    <dgm:pt modelId="{FEA4495F-FC9F-413E-9C50-5A0E3F65321E}" type="pres">
      <dgm:prSet presAssocID="{43C832F3-B6A4-4322-94CE-A86E24806F85}" presName="level" presStyleLbl="node1" presStyleIdx="0" presStyleCnt="4" custLinFactNeighborY="2915">
        <dgm:presLayoutVars>
          <dgm:chMax val="1"/>
          <dgm:bulletEnabled val="1"/>
        </dgm:presLayoutVars>
      </dgm:prSet>
      <dgm:spPr/>
    </dgm:pt>
    <dgm:pt modelId="{5D4CE927-A9A9-4D35-8BBA-74D135D3D038}" type="pres">
      <dgm:prSet presAssocID="{43C832F3-B6A4-4322-94CE-A86E24806F85}" presName="levelTx" presStyleLbl="revTx" presStyleIdx="0" presStyleCnt="0">
        <dgm:presLayoutVars>
          <dgm:chMax val="1"/>
          <dgm:bulletEnabled val="1"/>
        </dgm:presLayoutVars>
      </dgm:prSet>
      <dgm:spPr/>
    </dgm:pt>
    <dgm:pt modelId="{202044F3-322F-4FD9-8664-746594F0E4B1}" type="pres">
      <dgm:prSet presAssocID="{CFFE8D02-B271-4AEC-9F96-1729141732AA}" presName="Name8" presStyleCnt="0"/>
      <dgm:spPr/>
    </dgm:pt>
    <dgm:pt modelId="{4BCFC305-2026-4EE4-B35C-0B58981D1DB5}" type="pres">
      <dgm:prSet presAssocID="{CFFE8D02-B271-4AEC-9F96-1729141732AA}" presName="level" presStyleLbl="node1" presStyleIdx="1" presStyleCnt="4">
        <dgm:presLayoutVars>
          <dgm:chMax val="1"/>
          <dgm:bulletEnabled val="1"/>
        </dgm:presLayoutVars>
      </dgm:prSet>
      <dgm:spPr/>
    </dgm:pt>
    <dgm:pt modelId="{0FE942D9-117C-42C2-BB7C-0B601AE2097C}" type="pres">
      <dgm:prSet presAssocID="{CFFE8D02-B271-4AEC-9F96-1729141732AA}" presName="levelTx" presStyleLbl="revTx" presStyleIdx="0" presStyleCnt="0">
        <dgm:presLayoutVars>
          <dgm:chMax val="1"/>
          <dgm:bulletEnabled val="1"/>
        </dgm:presLayoutVars>
      </dgm:prSet>
      <dgm:spPr/>
    </dgm:pt>
    <dgm:pt modelId="{76BAEE80-659B-4EE0-BFDF-7B2C9EC1A98E}" type="pres">
      <dgm:prSet presAssocID="{2A9E0A35-184B-416B-BFEF-6859DB94921C}" presName="Name8" presStyleCnt="0"/>
      <dgm:spPr/>
    </dgm:pt>
    <dgm:pt modelId="{E1F59631-DE1C-4902-8100-D815FB85BADF}" type="pres">
      <dgm:prSet presAssocID="{2A9E0A35-184B-416B-BFEF-6859DB94921C}" presName="level" presStyleLbl="node1" presStyleIdx="2" presStyleCnt="4">
        <dgm:presLayoutVars>
          <dgm:chMax val="1"/>
          <dgm:bulletEnabled val="1"/>
        </dgm:presLayoutVars>
      </dgm:prSet>
      <dgm:spPr/>
    </dgm:pt>
    <dgm:pt modelId="{E09C56F3-A9D4-4112-B50E-11D5F4CEB991}" type="pres">
      <dgm:prSet presAssocID="{2A9E0A35-184B-416B-BFEF-6859DB94921C}" presName="levelTx" presStyleLbl="revTx" presStyleIdx="0" presStyleCnt="0">
        <dgm:presLayoutVars>
          <dgm:chMax val="1"/>
          <dgm:bulletEnabled val="1"/>
        </dgm:presLayoutVars>
      </dgm:prSet>
      <dgm:spPr/>
    </dgm:pt>
    <dgm:pt modelId="{21D083FE-86C6-4E00-B19B-08815BCD8E03}" type="pres">
      <dgm:prSet presAssocID="{4CB69C12-0BFB-4221-B6EA-E6291F1BC184}" presName="Name8" presStyleCnt="0"/>
      <dgm:spPr/>
    </dgm:pt>
    <dgm:pt modelId="{870DE6CC-9D1E-4152-8CEE-35206F50FB65}" type="pres">
      <dgm:prSet presAssocID="{4CB69C12-0BFB-4221-B6EA-E6291F1BC184}" presName="level" presStyleLbl="node1" presStyleIdx="3" presStyleCnt="4">
        <dgm:presLayoutVars>
          <dgm:chMax val="1"/>
          <dgm:bulletEnabled val="1"/>
        </dgm:presLayoutVars>
      </dgm:prSet>
      <dgm:spPr/>
    </dgm:pt>
    <dgm:pt modelId="{C3CE355F-B375-42DF-B5F2-9D6DEDF07214}" type="pres">
      <dgm:prSet presAssocID="{4CB69C12-0BFB-4221-B6EA-E6291F1BC184}" presName="levelTx" presStyleLbl="revTx" presStyleIdx="0" presStyleCnt="0">
        <dgm:presLayoutVars>
          <dgm:chMax val="1"/>
          <dgm:bulletEnabled val="1"/>
        </dgm:presLayoutVars>
      </dgm:prSet>
      <dgm:spPr/>
    </dgm:pt>
  </dgm:ptLst>
  <dgm:cxnLst>
    <dgm:cxn modelId="{047FB70F-9E2C-40F8-896E-D60BDA1ECD39}" srcId="{D55A1077-10BC-4195-8B2F-E3DE1BE0E29D}" destId="{CFFE8D02-B271-4AEC-9F96-1729141732AA}" srcOrd="1" destOrd="0" parTransId="{2BBD9340-9142-41DC-9222-DECACF01AA12}" sibTransId="{8E17FECD-C8CB-44C9-BADA-94B0D7A55FFA}"/>
    <dgm:cxn modelId="{8AA2B122-17D6-4CAB-8546-3B9362C2B966}" type="presOf" srcId="{43C832F3-B6A4-4322-94CE-A86E24806F85}" destId="{FEA4495F-FC9F-413E-9C50-5A0E3F65321E}" srcOrd="0" destOrd="0" presId="urn:microsoft.com/office/officeart/2005/8/layout/pyramid1"/>
    <dgm:cxn modelId="{C2F5D528-E201-494A-8006-0148078800A5}" type="presOf" srcId="{43C832F3-B6A4-4322-94CE-A86E24806F85}" destId="{5D4CE927-A9A9-4D35-8BBA-74D135D3D038}" srcOrd="1" destOrd="0" presId="urn:microsoft.com/office/officeart/2005/8/layout/pyramid1"/>
    <dgm:cxn modelId="{644B2630-445B-4A7F-A2AF-40C9F25ECB42}" srcId="{D55A1077-10BC-4195-8B2F-E3DE1BE0E29D}" destId="{4CB69C12-0BFB-4221-B6EA-E6291F1BC184}" srcOrd="3" destOrd="0" parTransId="{3B384EEE-492D-4CCC-BC12-6E953A9C216B}" sibTransId="{B54F2F30-2D37-405A-B256-963817B7FD07}"/>
    <dgm:cxn modelId="{6D6C913A-4B86-436B-AA34-892B68A01EF8}" type="presOf" srcId="{4CB69C12-0BFB-4221-B6EA-E6291F1BC184}" destId="{870DE6CC-9D1E-4152-8CEE-35206F50FB65}" srcOrd="0" destOrd="0" presId="urn:microsoft.com/office/officeart/2005/8/layout/pyramid1"/>
    <dgm:cxn modelId="{09B7974A-5022-4A07-AA22-70025915CD47}" type="presOf" srcId="{2A9E0A35-184B-416B-BFEF-6859DB94921C}" destId="{E09C56F3-A9D4-4112-B50E-11D5F4CEB991}" srcOrd="1" destOrd="0" presId="urn:microsoft.com/office/officeart/2005/8/layout/pyramid1"/>
    <dgm:cxn modelId="{D758AE72-5324-460B-A92B-40F7FB920FA6}" srcId="{D55A1077-10BC-4195-8B2F-E3DE1BE0E29D}" destId="{2A9E0A35-184B-416B-BFEF-6859DB94921C}" srcOrd="2" destOrd="0" parTransId="{440C450A-D858-49AF-B716-0208BD3487C0}" sibTransId="{61DF8574-B5A4-4514-AB4D-764B42188C39}"/>
    <dgm:cxn modelId="{7C7F2378-E403-41DF-8BF3-FCF9F6AB3E55}" type="presOf" srcId="{4CB69C12-0BFB-4221-B6EA-E6291F1BC184}" destId="{C3CE355F-B375-42DF-B5F2-9D6DEDF07214}" srcOrd="1" destOrd="0" presId="urn:microsoft.com/office/officeart/2005/8/layout/pyramid1"/>
    <dgm:cxn modelId="{442EA558-22B0-4B2F-84F2-813BE2262EF5}" type="presOf" srcId="{D55A1077-10BC-4195-8B2F-E3DE1BE0E29D}" destId="{A344402D-2D31-4A68-80B0-F95B19DD4471}" srcOrd="0" destOrd="0" presId="urn:microsoft.com/office/officeart/2005/8/layout/pyramid1"/>
    <dgm:cxn modelId="{5532178C-1C5E-4934-825D-E2F64D8914F0}" type="presOf" srcId="{CFFE8D02-B271-4AEC-9F96-1729141732AA}" destId="{0FE942D9-117C-42C2-BB7C-0B601AE2097C}" srcOrd="1" destOrd="0" presId="urn:microsoft.com/office/officeart/2005/8/layout/pyramid1"/>
    <dgm:cxn modelId="{41C1FBE4-B4AD-409D-BB29-4AE70246BF93}" type="presOf" srcId="{2A9E0A35-184B-416B-BFEF-6859DB94921C}" destId="{E1F59631-DE1C-4902-8100-D815FB85BADF}" srcOrd="0" destOrd="0" presId="urn:microsoft.com/office/officeart/2005/8/layout/pyramid1"/>
    <dgm:cxn modelId="{77BEFCF3-E748-4050-A034-F1A1A39F90BF}" type="presOf" srcId="{CFFE8D02-B271-4AEC-9F96-1729141732AA}" destId="{4BCFC305-2026-4EE4-B35C-0B58981D1DB5}" srcOrd="0" destOrd="0" presId="urn:microsoft.com/office/officeart/2005/8/layout/pyramid1"/>
    <dgm:cxn modelId="{2BDC50F9-53B2-479A-B00F-394B011B7BCB}" srcId="{D55A1077-10BC-4195-8B2F-E3DE1BE0E29D}" destId="{43C832F3-B6A4-4322-94CE-A86E24806F85}" srcOrd="0" destOrd="0" parTransId="{9D49F480-55B7-432D-8649-2D3111DC28F3}" sibTransId="{BE293EA8-38C4-4EC0-BEA3-C70B0314FA35}"/>
    <dgm:cxn modelId="{06100733-9B1C-498C-B323-264937D1C18E}" type="presParOf" srcId="{A344402D-2D31-4A68-80B0-F95B19DD4471}" destId="{99E02534-CBD1-4512-9216-71DB622D5795}" srcOrd="0" destOrd="0" presId="urn:microsoft.com/office/officeart/2005/8/layout/pyramid1"/>
    <dgm:cxn modelId="{D2B812AA-D8F2-4482-A8FF-D66120317526}" type="presParOf" srcId="{99E02534-CBD1-4512-9216-71DB622D5795}" destId="{FEA4495F-FC9F-413E-9C50-5A0E3F65321E}" srcOrd="0" destOrd="0" presId="urn:microsoft.com/office/officeart/2005/8/layout/pyramid1"/>
    <dgm:cxn modelId="{A2458C97-80C4-4A72-B5CB-6BDF9E593044}" type="presParOf" srcId="{99E02534-CBD1-4512-9216-71DB622D5795}" destId="{5D4CE927-A9A9-4D35-8BBA-74D135D3D038}" srcOrd="1" destOrd="0" presId="urn:microsoft.com/office/officeart/2005/8/layout/pyramid1"/>
    <dgm:cxn modelId="{CBE2879B-8911-4262-84E3-883AD668211A}" type="presParOf" srcId="{A344402D-2D31-4A68-80B0-F95B19DD4471}" destId="{202044F3-322F-4FD9-8664-746594F0E4B1}" srcOrd="1" destOrd="0" presId="urn:microsoft.com/office/officeart/2005/8/layout/pyramid1"/>
    <dgm:cxn modelId="{B72E46BA-CA9E-4DB4-8CF5-F51F31D33A30}" type="presParOf" srcId="{202044F3-322F-4FD9-8664-746594F0E4B1}" destId="{4BCFC305-2026-4EE4-B35C-0B58981D1DB5}" srcOrd="0" destOrd="0" presId="urn:microsoft.com/office/officeart/2005/8/layout/pyramid1"/>
    <dgm:cxn modelId="{B5D3A53E-7EC3-44C4-8287-40FA2EE12101}" type="presParOf" srcId="{202044F3-322F-4FD9-8664-746594F0E4B1}" destId="{0FE942D9-117C-42C2-BB7C-0B601AE2097C}" srcOrd="1" destOrd="0" presId="urn:microsoft.com/office/officeart/2005/8/layout/pyramid1"/>
    <dgm:cxn modelId="{C1AA2C7F-3C19-4ACF-8504-902930AB6579}" type="presParOf" srcId="{A344402D-2D31-4A68-80B0-F95B19DD4471}" destId="{76BAEE80-659B-4EE0-BFDF-7B2C9EC1A98E}" srcOrd="2" destOrd="0" presId="urn:microsoft.com/office/officeart/2005/8/layout/pyramid1"/>
    <dgm:cxn modelId="{CDF6CB00-84E7-4DD2-8A8A-1CF2FC512CC3}" type="presParOf" srcId="{76BAEE80-659B-4EE0-BFDF-7B2C9EC1A98E}" destId="{E1F59631-DE1C-4902-8100-D815FB85BADF}" srcOrd="0" destOrd="0" presId="urn:microsoft.com/office/officeart/2005/8/layout/pyramid1"/>
    <dgm:cxn modelId="{C4B7E89C-718E-418F-9D1D-307B3E85EF4E}" type="presParOf" srcId="{76BAEE80-659B-4EE0-BFDF-7B2C9EC1A98E}" destId="{E09C56F3-A9D4-4112-B50E-11D5F4CEB991}" srcOrd="1" destOrd="0" presId="urn:microsoft.com/office/officeart/2005/8/layout/pyramid1"/>
    <dgm:cxn modelId="{85A2DA23-A2E0-4711-B5B1-FBE6ABAF951A}" type="presParOf" srcId="{A344402D-2D31-4A68-80B0-F95B19DD4471}" destId="{21D083FE-86C6-4E00-B19B-08815BCD8E03}" srcOrd="3" destOrd="0" presId="urn:microsoft.com/office/officeart/2005/8/layout/pyramid1"/>
    <dgm:cxn modelId="{E1D92E0F-9EFC-451A-90F4-34F734C73537}" type="presParOf" srcId="{21D083FE-86C6-4E00-B19B-08815BCD8E03}" destId="{870DE6CC-9D1E-4152-8CEE-35206F50FB65}" srcOrd="0" destOrd="0" presId="urn:microsoft.com/office/officeart/2005/8/layout/pyramid1"/>
    <dgm:cxn modelId="{D05539DE-9A11-4E09-A7E4-249883727723}" type="presParOf" srcId="{21D083FE-86C6-4E00-B19B-08815BCD8E03}" destId="{C3CE355F-B375-42DF-B5F2-9D6DEDF07214}"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4FE59A-3B1D-4B21-9CFF-BF30E4328F1D}" type="doc">
      <dgm:prSet loTypeId="urn:microsoft.com/office/officeart/2005/8/layout/hProcess9" loCatId="process" qsTypeId="urn:microsoft.com/office/officeart/2005/8/quickstyle/simple1" qsCatId="simple" csTypeId="urn:microsoft.com/office/officeart/2005/8/colors/colorful4" csCatId="colorful" phldr="1"/>
      <dgm:spPr/>
      <dgm:t>
        <a:bodyPr/>
        <a:lstStyle/>
        <a:p>
          <a:endParaRPr lang="en-GB"/>
        </a:p>
      </dgm:t>
    </dgm:pt>
    <dgm:pt modelId="{6538C4D4-76E5-48BA-B39F-A93E4C93C1AD}">
      <dgm:prSet phldrT="[Text]" custT="1"/>
      <dgm:spPr/>
      <dgm:t>
        <a:bodyPr/>
        <a:lstStyle/>
        <a:p>
          <a:endParaRPr lang="en-GB" sz="3100"/>
        </a:p>
        <a:p>
          <a:r>
            <a:rPr lang="en-GB" sz="3100"/>
            <a:t>Receive</a:t>
          </a:r>
        </a:p>
        <a:p>
          <a:r>
            <a:rPr lang="en-GB" sz="1400"/>
            <a:t>(Believe)</a:t>
          </a:r>
        </a:p>
      </dgm:t>
    </dgm:pt>
    <dgm:pt modelId="{F3DBE7A6-5C31-4919-B3DE-FBA0602F4A3E}" type="parTrans" cxnId="{72DB83F8-424C-4C14-AA96-BB1178AA6C94}">
      <dgm:prSet/>
      <dgm:spPr/>
      <dgm:t>
        <a:bodyPr/>
        <a:lstStyle/>
        <a:p>
          <a:endParaRPr lang="en-GB"/>
        </a:p>
      </dgm:t>
    </dgm:pt>
    <dgm:pt modelId="{45ECE887-B157-4074-9AAD-980A0D05371D}" type="sibTrans" cxnId="{72DB83F8-424C-4C14-AA96-BB1178AA6C94}">
      <dgm:prSet/>
      <dgm:spPr/>
      <dgm:t>
        <a:bodyPr/>
        <a:lstStyle/>
        <a:p>
          <a:endParaRPr lang="en-GB"/>
        </a:p>
      </dgm:t>
    </dgm:pt>
    <dgm:pt modelId="{87D00F2B-FBF5-4ACD-8D6F-9CA3012D9CB7}">
      <dgm:prSet phldrT="[Text]"/>
      <dgm:spPr/>
      <dgm:t>
        <a:bodyPr/>
        <a:lstStyle/>
        <a:p>
          <a:r>
            <a:rPr lang="en-GB"/>
            <a:t>Reassure</a:t>
          </a:r>
        </a:p>
      </dgm:t>
    </dgm:pt>
    <dgm:pt modelId="{CF8F1540-CB18-4A5E-A33E-2CAF05FCC7B2}" type="parTrans" cxnId="{96CF4B0D-51E1-41DE-80D4-EEAC0073A96F}">
      <dgm:prSet/>
      <dgm:spPr/>
      <dgm:t>
        <a:bodyPr/>
        <a:lstStyle/>
        <a:p>
          <a:endParaRPr lang="en-GB"/>
        </a:p>
      </dgm:t>
    </dgm:pt>
    <dgm:pt modelId="{5A47FA79-7A92-4E41-A502-AD86850EED6C}" type="sibTrans" cxnId="{96CF4B0D-51E1-41DE-80D4-EEAC0073A96F}">
      <dgm:prSet/>
      <dgm:spPr/>
      <dgm:t>
        <a:bodyPr/>
        <a:lstStyle/>
        <a:p>
          <a:endParaRPr lang="en-GB"/>
        </a:p>
      </dgm:t>
    </dgm:pt>
    <dgm:pt modelId="{25D17988-07AE-4F80-B13E-85DF696B02BA}">
      <dgm:prSet phldrT="[Text]"/>
      <dgm:spPr/>
      <dgm:t>
        <a:bodyPr/>
        <a:lstStyle/>
        <a:p>
          <a:r>
            <a:rPr lang="en-GB"/>
            <a:t>Respond</a:t>
          </a:r>
        </a:p>
      </dgm:t>
    </dgm:pt>
    <dgm:pt modelId="{F179A878-45B2-4332-A44D-826E7518C5CE}" type="parTrans" cxnId="{14DFDB8E-2324-4748-855E-5D1DE9584C69}">
      <dgm:prSet/>
      <dgm:spPr/>
      <dgm:t>
        <a:bodyPr/>
        <a:lstStyle/>
        <a:p>
          <a:endParaRPr lang="en-GB"/>
        </a:p>
      </dgm:t>
    </dgm:pt>
    <dgm:pt modelId="{8D0AAEB4-6EE8-445E-993E-356509967359}" type="sibTrans" cxnId="{14DFDB8E-2324-4748-855E-5D1DE9584C69}">
      <dgm:prSet/>
      <dgm:spPr/>
      <dgm:t>
        <a:bodyPr/>
        <a:lstStyle/>
        <a:p>
          <a:endParaRPr lang="en-GB"/>
        </a:p>
      </dgm:t>
    </dgm:pt>
    <dgm:pt modelId="{E66B5F73-4834-40E5-80C3-60903D3EC9C9}">
      <dgm:prSet/>
      <dgm:spPr/>
      <dgm:t>
        <a:bodyPr/>
        <a:lstStyle/>
        <a:p>
          <a:r>
            <a:rPr lang="en-GB"/>
            <a:t>Refer</a:t>
          </a:r>
        </a:p>
      </dgm:t>
    </dgm:pt>
    <dgm:pt modelId="{08E84818-64CF-492D-B6E9-2D1938CB54A3}" type="parTrans" cxnId="{683928E2-0A5D-4B07-9247-FAA6CFE1C5D2}">
      <dgm:prSet/>
      <dgm:spPr/>
      <dgm:t>
        <a:bodyPr/>
        <a:lstStyle/>
        <a:p>
          <a:endParaRPr lang="en-GB"/>
        </a:p>
      </dgm:t>
    </dgm:pt>
    <dgm:pt modelId="{E591ED25-3A49-4898-91FA-A5E366DE47B2}" type="sibTrans" cxnId="{683928E2-0A5D-4B07-9247-FAA6CFE1C5D2}">
      <dgm:prSet/>
      <dgm:spPr/>
      <dgm:t>
        <a:bodyPr/>
        <a:lstStyle/>
        <a:p>
          <a:endParaRPr lang="en-GB"/>
        </a:p>
      </dgm:t>
    </dgm:pt>
    <dgm:pt modelId="{953E339B-4D44-406D-B9F0-970CDE0FE762}">
      <dgm:prSet/>
      <dgm:spPr/>
      <dgm:t>
        <a:bodyPr/>
        <a:lstStyle/>
        <a:p>
          <a:r>
            <a:rPr lang="en-GB"/>
            <a:t>Record</a:t>
          </a:r>
        </a:p>
      </dgm:t>
    </dgm:pt>
    <dgm:pt modelId="{9E61D8B6-3D1D-4F95-8267-6376F4480244}" type="parTrans" cxnId="{497E00E4-DDBF-4FE6-B0BD-9104E3ED8424}">
      <dgm:prSet/>
      <dgm:spPr/>
      <dgm:t>
        <a:bodyPr/>
        <a:lstStyle/>
        <a:p>
          <a:endParaRPr lang="en-GB"/>
        </a:p>
      </dgm:t>
    </dgm:pt>
    <dgm:pt modelId="{2590E4F3-5DC0-4243-9BA3-5B1FD5DD3197}" type="sibTrans" cxnId="{497E00E4-DDBF-4FE6-B0BD-9104E3ED8424}">
      <dgm:prSet/>
      <dgm:spPr/>
      <dgm:t>
        <a:bodyPr/>
        <a:lstStyle/>
        <a:p>
          <a:endParaRPr lang="en-GB"/>
        </a:p>
      </dgm:t>
    </dgm:pt>
    <dgm:pt modelId="{8F225853-1880-479D-A7BC-4DE304EF088D}" type="pres">
      <dgm:prSet presAssocID="{F14FE59A-3B1D-4B21-9CFF-BF30E4328F1D}" presName="CompostProcess" presStyleCnt="0">
        <dgm:presLayoutVars>
          <dgm:dir/>
          <dgm:resizeHandles val="exact"/>
        </dgm:presLayoutVars>
      </dgm:prSet>
      <dgm:spPr/>
    </dgm:pt>
    <dgm:pt modelId="{5AD1AE9C-AB0C-4C99-AE55-CB2B95A53399}" type="pres">
      <dgm:prSet presAssocID="{F14FE59A-3B1D-4B21-9CFF-BF30E4328F1D}" presName="arrow" presStyleLbl="bgShp" presStyleIdx="0" presStyleCnt="1"/>
      <dgm:spPr/>
    </dgm:pt>
    <dgm:pt modelId="{8568BEB9-6350-413A-A538-5D106FFAFE9F}" type="pres">
      <dgm:prSet presAssocID="{F14FE59A-3B1D-4B21-9CFF-BF30E4328F1D}" presName="linearProcess" presStyleCnt="0"/>
      <dgm:spPr/>
    </dgm:pt>
    <dgm:pt modelId="{072FC0F7-7BAD-46F9-8731-36029582CF24}" type="pres">
      <dgm:prSet presAssocID="{6538C4D4-76E5-48BA-B39F-A93E4C93C1AD}" presName="textNode" presStyleLbl="node1" presStyleIdx="0" presStyleCnt="5">
        <dgm:presLayoutVars>
          <dgm:bulletEnabled val="1"/>
        </dgm:presLayoutVars>
      </dgm:prSet>
      <dgm:spPr/>
    </dgm:pt>
    <dgm:pt modelId="{17CA2D34-AAED-45F0-A904-AB18ED985401}" type="pres">
      <dgm:prSet presAssocID="{45ECE887-B157-4074-9AAD-980A0D05371D}" presName="sibTrans" presStyleCnt="0"/>
      <dgm:spPr/>
    </dgm:pt>
    <dgm:pt modelId="{E5C4D22C-B329-4B79-81B3-32038CED221E}" type="pres">
      <dgm:prSet presAssocID="{87D00F2B-FBF5-4ACD-8D6F-9CA3012D9CB7}" presName="textNode" presStyleLbl="node1" presStyleIdx="1" presStyleCnt="5">
        <dgm:presLayoutVars>
          <dgm:bulletEnabled val="1"/>
        </dgm:presLayoutVars>
      </dgm:prSet>
      <dgm:spPr/>
    </dgm:pt>
    <dgm:pt modelId="{28C94F33-97AE-4F20-A3BB-9530BAA7EE70}" type="pres">
      <dgm:prSet presAssocID="{5A47FA79-7A92-4E41-A502-AD86850EED6C}" presName="sibTrans" presStyleCnt="0"/>
      <dgm:spPr/>
    </dgm:pt>
    <dgm:pt modelId="{850E32A5-212B-4F77-858A-4951E4D80CC1}" type="pres">
      <dgm:prSet presAssocID="{25D17988-07AE-4F80-B13E-85DF696B02BA}" presName="textNode" presStyleLbl="node1" presStyleIdx="2" presStyleCnt="5">
        <dgm:presLayoutVars>
          <dgm:bulletEnabled val="1"/>
        </dgm:presLayoutVars>
      </dgm:prSet>
      <dgm:spPr/>
    </dgm:pt>
    <dgm:pt modelId="{AAF987D3-D180-426B-9F63-41E78705A4D7}" type="pres">
      <dgm:prSet presAssocID="{8D0AAEB4-6EE8-445E-993E-356509967359}" presName="sibTrans" presStyleCnt="0"/>
      <dgm:spPr/>
    </dgm:pt>
    <dgm:pt modelId="{93675833-2E63-4C02-BA67-FE49C037ED48}" type="pres">
      <dgm:prSet presAssocID="{E66B5F73-4834-40E5-80C3-60903D3EC9C9}" presName="textNode" presStyleLbl="node1" presStyleIdx="3" presStyleCnt="5">
        <dgm:presLayoutVars>
          <dgm:bulletEnabled val="1"/>
        </dgm:presLayoutVars>
      </dgm:prSet>
      <dgm:spPr/>
    </dgm:pt>
    <dgm:pt modelId="{411726DF-7E67-4172-87F9-E6557274C83A}" type="pres">
      <dgm:prSet presAssocID="{E591ED25-3A49-4898-91FA-A5E366DE47B2}" presName="sibTrans" presStyleCnt="0"/>
      <dgm:spPr/>
    </dgm:pt>
    <dgm:pt modelId="{B20EA353-95C5-4BC0-8BA2-8B0DB7A4A92D}" type="pres">
      <dgm:prSet presAssocID="{953E339B-4D44-406D-B9F0-970CDE0FE762}" presName="textNode" presStyleLbl="node1" presStyleIdx="4" presStyleCnt="5">
        <dgm:presLayoutVars>
          <dgm:bulletEnabled val="1"/>
        </dgm:presLayoutVars>
      </dgm:prSet>
      <dgm:spPr/>
    </dgm:pt>
  </dgm:ptLst>
  <dgm:cxnLst>
    <dgm:cxn modelId="{96CF4B0D-51E1-41DE-80D4-EEAC0073A96F}" srcId="{F14FE59A-3B1D-4B21-9CFF-BF30E4328F1D}" destId="{87D00F2B-FBF5-4ACD-8D6F-9CA3012D9CB7}" srcOrd="1" destOrd="0" parTransId="{CF8F1540-CB18-4A5E-A33E-2CAF05FCC7B2}" sibTransId="{5A47FA79-7A92-4E41-A502-AD86850EED6C}"/>
    <dgm:cxn modelId="{64ABB41B-3200-4388-A790-50FCF0BB7A1D}" type="presOf" srcId="{6538C4D4-76E5-48BA-B39F-A93E4C93C1AD}" destId="{072FC0F7-7BAD-46F9-8731-36029582CF24}" srcOrd="0" destOrd="0" presId="urn:microsoft.com/office/officeart/2005/8/layout/hProcess9"/>
    <dgm:cxn modelId="{F3C0965E-99F4-4343-94B7-9E24BF3FEAAE}" type="presOf" srcId="{953E339B-4D44-406D-B9F0-970CDE0FE762}" destId="{B20EA353-95C5-4BC0-8BA2-8B0DB7A4A92D}" srcOrd="0" destOrd="0" presId="urn:microsoft.com/office/officeart/2005/8/layout/hProcess9"/>
    <dgm:cxn modelId="{7FF61D6B-6589-4D57-A6BD-705B1E7A9D93}" type="presOf" srcId="{25D17988-07AE-4F80-B13E-85DF696B02BA}" destId="{850E32A5-212B-4F77-858A-4951E4D80CC1}" srcOrd="0" destOrd="0" presId="urn:microsoft.com/office/officeart/2005/8/layout/hProcess9"/>
    <dgm:cxn modelId="{14DFDB8E-2324-4748-855E-5D1DE9584C69}" srcId="{F14FE59A-3B1D-4B21-9CFF-BF30E4328F1D}" destId="{25D17988-07AE-4F80-B13E-85DF696B02BA}" srcOrd="2" destOrd="0" parTransId="{F179A878-45B2-4332-A44D-826E7518C5CE}" sibTransId="{8D0AAEB4-6EE8-445E-993E-356509967359}"/>
    <dgm:cxn modelId="{6A493B9D-3E46-447E-A682-55504FE091C1}" type="presOf" srcId="{E66B5F73-4834-40E5-80C3-60903D3EC9C9}" destId="{93675833-2E63-4C02-BA67-FE49C037ED48}" srcOrd="0" destOrd="0" presId="urn:microsoft.com/office/officeart/2005/8/layout/hProcess9"/>
    <dgm:cxn modelId="{217B029E-2E27-4D28-A4A5-88703918F5DD}" type="presOf" srcId="{87D00F2B-FBF5-4ACD-8D6F-9CA3012D9CB7}" destId="{E5C4D22C-B329-4B79-81B3-32038CED221E}" srcOrd="0" destOrd="0" presId="urn:microsoft.com/office/officeart/2005/8/layout/hProcess9"/>
    <dgm:cxn modelId="{6AA6B6D0-183A-45E9-BDDB-D46B7F165DC0}" type="presOf" srcId="{F14FE59A-3B1D-4B21-9CFF-BF30E4328F1D}" destId="{8F225853-1880-479D-A7BC-4DE304EF088D}" srcOrd="0" destOrd="0" presId="urn:microsoft.com/office/officeart/2005/8/layout/hProcess9"/>
    <dgm:cxn modelId="{683928E2-0A5D-4B07-9247-FAA6CFE1C5D2}" srcId="{F14FE59A-3B1D-4B21-9CFF-BF30E4328F1D}" destId="{E66B5F73-4834-40E5-80C3-60903D3EC9C9}" srcOrd="3" destOrd="0" parTransId="{08E84818-64CF-492D-B6E9-2D1938CB54A3}" sibTransId="{E591ED25-3A49-4898-91FA-A5E366DE47B2}"/>
    <dgm:cxn modelId="{497E00E4-DDBF-4FE6-B0BD-9104E3ED8424}" srcId="{F14FE59A-3B1D-4B21-9CFF-BF30E4328F1D}" destId="{953E339B-4D44-406D-B9F0-970CDE0FE762}" srcOrd="4" destOrd="0" parTransId="{9E61D8B6-3D1D-4F95-8267-6376F4480244}" sibTransId="{2590E4F3-5DC0-4243-9BA3-5B1FD5DD3197}"/>
    <dgm:cxn modelId="{72DB83F8-424C-4C14-AA96-BB1178AA6C94}" srcId="{F14FE59A-3B1D-4B21-9CFF-BF30E4328F1D}" destId="{6538C4D4-76E5-48BA-B39F-A93E4C93C1AD}" srcOrd="0" destOrd="0" parTransId="{F3DBE7A6-5C31-4919-B3DE-FBA0602F4A3E}" sibTransId="{45ECE887-B157-4074-9AAD-980A0D05371D}"/>
    <dgm:cxn modelId="{EE5AD417-C07C-4CCE-AB18-F25CCA08C8E2}" type="presParOf" srcId="{8F225853-1880-479D-A7BC-4DE304EF088D}" destId="{5AD1AE9C-AB0C-4C99-AE55-CB2B95A53399}" srcOrd="0" destOrd="0" presId="urn:microsoft.com/office/officeart/2005/8/layout/hProcess9"/>
    <dgm:cxn modelId="{71EBEFE7-41B5-46B8-AC3F-0890826FF5E6}" type="presParOf" srcId="{8F225853-1880-479D-A7BC-4DE304EF088D}" destId="{8568BEB9-6350-413A-A538-5D106FFAFE9F}" srcOrd="1" destOrd="0" presId="urn:microsoft.com/office/officeart/2005/8/layout/hProcess9"/>
    <dgm:cxn modelId="{8E3F8572-21A7-4C77-B597-5F8D984CFBB5}" type="presParOf" srcId="{8568BEB9-6350-413A-A538-5D106FFAFE9F}" destId="{072FC0F7-7BAD-46F9-8731-36029582CF24}" srcOrd="0" destOrd="0" presId="urn:microsoft.com/office/officeart/2005/8/layout/hProcess9"/>
    <dgm:cxn modelId="{73473762-3787-40C9-BA61-3BE55A8C3BC1}" type="presParOf" srcId="{8568BEB9-6350-413A-A538-5D106FFAFE9F}" destId="{17CA2D34-AAED-45F0-A904-AB18ED985401}" srcOrd="1" destOrd="0" presId="urn:microsoft.com/office/officeart/2005/8/layout/hProcess9"/>
    <dgm:cxn modelId="{02586A6E-D108-4CB7-BB36-99401F508A1D}" type="presParOf" srcId="{8568BEB9-6350-413A-A538-5D106FFAFE9F}" destId="{E5C4D22C-B329-4B79-81B3-32038CED221E}" srcOrd="2" destOrd="0" presId="urn:microsoft.com/office/officeart/2005/8/layout/hProcess9"/>
    <dgm:cxn modelId="{D2D4B414-E441-464D-BB4B-4A86B0AF9640}" type="presParOf" srcId="{8568BEB9-6350-413A-A538-5D106FFAFE9F}" destId="{28C94F33-97AE-4F20-A3BB-9530BAA7EE70}" srcOrd="3" destOrd="0" presId="urn:microsoft.com/office/officeart/2005/8/layout/hProcess9"/>
    <dgm:cxn modelId="{3CC53144-2B73-4536-B33D-0CFAA25223E1}" type="presParOf" srcId="{8568BEB9-6350-413A-A538-5D106FFAFE9F}" destId="{850E32A5-212B-4F77-858A-4951E4D80CC1}" srcOrd="4" destOrd="0" presId="urn:microsoft.com/office/officeart/2005/8/layout/hProcess9"/>
    <dgm:cxn modelId="{BB94008F-EE17-4F30-AF61-C09E0FBB1617}" type="presParOf" srcId="{8568BEB9-6350-413A-A538-5D106FFAFE9F}" destId="{AAF987D3-D180-426B-9F63-41E78705A4D7}" srcOrd="5" destOrd="0" presId="urn:microsoft.com/office/officeart/2005/8/layout/hProcess9"/>
    <dgm:cxn modelId="{BECA19C5-21D6-4A75-A5AA-152175E9ACCB}" type="presParOf" srcId="{8568BEB9-6350-413A-A538-5D106FFAFE9F}" destId="{93675833-2E63-4C02-BA67-FE49C037ED48}" srcOrd="6" destOrd="0" presId="urn:microsoft.com/office/officeart/2005/8/layout/hProcess9"/>
    <dgm:cxn modelId="{C071CC6E-E142-4591-9B71-27C534082BEE}" type="presParOf" srcId="{8568BEB9-6350-413A-A538-5D106FFAFE9F}" destId="{411726DF-7E67-4172-87F9-E6557274C83A}" srcOrd="7" destOrd="0" presId="urn:microsoft.com/office/officeart/2005/8/layout/hProcess9"/>
    <dgm:cxn modelId="{1DAFE3A0-0297-4782-8CD5-0EBC625EA21B}" type="presParOf" srcId="{8568BEB9-6350-413A-A538-5D106FFAFE9F}" destId="{B20EA353-95C5-4BC0-8BA2-8B0DB7A4A92D}"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2190F4-5A8B-4FB4-B1DB-73E2256D03EE}" type="doc">
      <dgm:prSet loTypeId="urn:microsoft.com/office/officeart/2005/8/layout/process2" loCatId="process" qsTypeId="urn:microsoft.com/office/officeart/2005/8/quickstyle/simple1" qsCatId="simple" csTypeId="urn:microsoft.com/office/officeart/2005/8/colors/colorful2" csCatId="colorful" phldr="1"/>
      <dgm:spPr/>
      <dgm:t>
        <a:bodyPr/>
        <a:lstStyle/>
        <a:p>
          <a:endParaRPr lang="en-GB"/>
        </a:p>
      </dgm:t>
    </dgm:pt>
    <dgm:pt modelId="{BEC2BC69-C652-41F5-A203-AE8BBD3A8D22}">
      <dgm:prSet phldrT="[Text]"/>
      <dgm:spPr/>
      <dgm:t>
        <a:bodyPr/>
        <a:lstStyle/>
        <a:p>
          <a:r>
            <a:rPr lang="en-GB"/>
            <a:t>Use child’s words to check understanding</a:t>
          </a:r>
        </a:p>
      </dgm:t>
    </dgm:pt>
    <dgm:pt modelId="{CA523848-5819-4FAF-AE3E-0DF5D978F312}" type="parTrans" cxnId="{1C05DED9-E988-4770-A7CF-F9B3440B3818}">
      <dgm:prSet/>
      <dgm:spPr/>
      <dgm:t>
        <a:bodyPr/>
        <a:lstStyle/>
        <a:p>
          <a:endParaRPr lang="en-GB"/>
        </a:p>
      </dgm:t>
    </dgm:pt>
    <dgm:pt modelId="{C9AAAF7D-B94D-41B3-B57B-522CB3398934}" type="sibTrans" cxnId="{1C05DED9-E988-4770-A7CF-F9B3440B3818}">
      <dgm:prSet/>
      <dgm:spPr/>
      <dgm:t>
        <a:bodyPr/>
        <a:lstStyle/>
        <a:p>
          <a:endParaRPr lang="en-GB"/>
        </a:p>
      </dgm:t>
    </dgm:pt>
    <dgm:pt modelId="{B04A26FE-AE52-4805-AE60-F82926C6E12A}">
      <dgm:prSet phldrT="[Text]"/>
      <dgm:spPr/>
      <dgm:t>
        <a:bodyPr/>
        <a:lstStyle/>
        <a:p>
          <a:r>
            <a:rPr lang="en-GB"/>
            <a:t>I’m scared going to grandads</a:t>
          </a:r>
        </a:p>
      </dgm:t>
    </dgm:pt>
    <dgm:pt modelId="{C59DEB2B-9C27-4AAD-A0D2-7C5EF435F6B3}" type="parTrans" cxnId="{94107DD4-C4B4-4F59-A36A-E3C7786E8D33}">
      <dgm:prSet/>
      <dgm:spPr/>
      <dgm:t>
        <a:bodyPr/>
        <a:lstStyle/>
        <a:p>
          <a:endParaRPr lang="en-GB"/>
        </a:p>
      </dgm:t>
    </dgm:pt>
    <dgm:pt modelId="{88FE269E-957C-4766-B8A5-444D67BA819A}" type="sibTrans" cxnId="{94107DD4-C4B4-4F59-A36A-E3C7786E8D33}">
      <dgm:prSet/>
      <dgm:spPr/>
      <dgm:t>
        <a:bodyPr/>
        <a:lstStyle/>
        <a:p>
          <a:endParaRPr lang="en-GB"/>
        </a:p>
      </dgm:t>
    </dgm:pt>
    <dgm:pt modelId="{52FA98D8-124E-4D6D-9DF7-2997E33C186A}">
      <dgm:prSet phldrT="[Text]"/>
      <dgm:spPr/>
      <dgm:t>
        <a:bodyPr/>
        <a:lstStyle/>
        <a:p>
          <a:r>
            <a:rPr lang="en-GB"/>
            <a:t>What’s making you scared?</a:t>
          </a:r>
        </a:p>
      </dgm:t>
    </dgm:pt>
    <dgm:pt modelId="{6811079D-20B8-4BA5-A8C6-5332305DB3E8}" type="parTrans" cxnId="{D1E4E059-4AE1-49F9-86D8-E9E11DD5601F}">
      <dgm:prSet/>
      <dgm:spPr/>
      <dgm:t>
        <a:bodyPr/>
        <a:lstStyle/>
        <a:p>
          <a:endParaRPr lang="en-GB"/>
        </a:p>
      </dgm:t>
    </dgm:pt>
    <dgm:pt modelId="{145E7762-53EC-4011-B210-C3D49EE5ADB2}" type="sibTrans" cxnId="{D1E4E059-4AE1-49F9-86D8-E9E11DD5601F}">
      <dgm:prSet/>
      <dgm:spPr/>
      <dgm:t>
        <a:bodyPr/>
        <a:lstStyle/>
        <a:p>
          <a:endParaRPr lang="en-GB"/>
        </a:p>
      </dgm:t>
    </dgm:pt>
    <dgm:pt modelId="{70F0EDE2-6CC6-4563-B748-CC535E46B318}" type="pres">
      <dgm:prSet presAssocID="{6A2190F4-5A8B-4FB4-B1DB-73E2256D03EE}" presName="linearFlow" presStyleCnt="0">
        <dgm:presLayoutVars>
          <dgm:resizeHandles val="exact"/>
        </dgm:presLayoutVars>
      </dgm:prSet>
      <dgm:spPr/>
    </dgm:pt>
    <dgm:pt modelId="{05051AF7-55D1-449A-83CA-612D3BF70200}" type="pres">
      <dgm:prSet presAssocID="{BEC2BC69-C652-41F5-A203-AE8BBD3A8D22}" presName="node" presStyleLbl="node1" presStyleIdx="0" presStyleCnt="3" custLinFactNeighborY="-1255">
        <dgm:presLayoutVars>
          <dgm:bulletEnabled val="1"/>
        </dgm:presLayoutVars>
      </dgm:prSet>
      <dgm:spPr/>
    </dgm:pt>
    <dgm:pt modelId="{F350FE5C-6F14-4F52-B272-F1F25F28E095}" type="pres">
      <dgm:prSet presAssocID="{C9AAAF7D-B94D-41B3-B57B-522CB3398934}" presName="sibTrans" presStyleLbl="sibTrans2D1" presStyleIdx="0" presStyleCnt="2"/>
      <dgm:spPr/>
    </dgm:pt>
    <dgm:pt modelId="{98C0FA1D-9FD8-4603-9233-B55498405F93}" type="pres">
      <dgm:prSet presAssocID="{C9AAAF7D-B94D-41B3-B57B-522CB3398934}" presName="connectorText" presStyleLbl="sibTrans2D1" presStyleIdx="0" presStyleCnt="2"/>
      <dgm:spPr/>
    </dgm:pt>
    <dgm:pt modelId="{212C084E-E6C0-4376-A5ED-58F560907515}" type="pres">
      <dgm:prSet presAssocID="{B04A26FE-AE52-4805-AE60-F82926C6E12A}" presName="node" presStyleLbl="node1" presStyleIdx="1" presStyleCnt="3">
        <dgm:presLayoutVars>
          <dgm:bulletEnabled val="1"/>
        </dgm:presLayoutVars>
      </dgm:prSet>
      <dgm:spPr/>
    </dgm:pt>
    <dgm:pt modelId="{557154B7-5A26-4ABD-B3E3-679A6D6AB6D0}" type="pres">
      <dgm:prSet presAssocID="{88FE269E-957C-4766-B8A5-444D67BA819A}" presName="sibTrans" presStyleLbl="sibTrans2D1" presStyleIdx="1" presStyleCnt="2"/>
      <dgm:spPr/>
    </dgm:pt>
    <dgm:pt modelId="{0428E326-4DDB-416C-AC6A-3D6E4FB063EB}" type="pres">
      <dgm:prSet presAssocID="{88FE269E-957C-4766-B8A5-444D67BA819A}" presName="connectorText" presStyleLbl="sibTrans2D1" presStyleIdx="1" presStyleCnt="2"/>
      <dgm:spPr/>
    </dgm:pt>
    <dgm:pt modelId="{9FF58184-A23F-4703-9052-00BAB54701E3}" type="pres">
      <dgm:prSet presAssocID="{52FA98D8-124E-4D6D-9DF7-2997E33C186A}" presName="node" presStyleLbl="node1" presStyleIdx="2" presStyleCnt="3">
        <dgm:presLayoutVars>
          <dgm:bulletEnabled val="1"/>
        </dgm:presLayoutVars>
      </dgm:prSet>
      <dgm:spPr/>
    </dgm:pt>
  </dgm:ptLst>
  <dgm:cxnLst>
    <dgm:cxn modelId="{E3304F2F-2108-4566-B5C4-CD54C0046F7C}" type="presOf" srcId="{88FE269E-957C-4766-B8A5-444D67BA819A}" destId="{0428E326-4DDB-416C-AC6A-3D6E4FB063EB}" srcOrd="1" destOrd="0" presId="urn:microsoft.com/office/officeart/2005/8/layout/process2"/>
    <dgm:cxn modelId="{8E374E46-B20C-4AE0-8D04-CC64FF63015B}" type="presOf" srcId="{C9AAAF7D-B94D-41B3-B57B-522CB3398934}" destId="{F350FE5C-6F14-4F52-B272-F1F25F28E095}" srcOrd="0" destOrd="0" presId="urn:microsoft.com/office/officeart/2005/8/layout/process2"/>
    <dgm:cxn modelId="{46E5994C-A410-4CBE-907D-68CCFE4EC519}" type="presOf" srcId="{6A2190F4-5A8B-4FB4-B1DB-73E2256D03EE}" destId="{70F0EDE2-6CC6-4563-B748-CC535E46B318}" srcOrd="0" destOrd="0" presId="urn:microsoft.com/office/officeart/2005/8/layout/process2"/>
    <dgm:cxn modelId="{7B60624D-1889-4F20-B80C-C9B0E8339E25}" type="presOf" srcId="{88FE269E-957C-4766-B8A5-444D67BA819A}" destId="{557154B7-5A26-4ABD-B3E3-679A6D6AB6D0}" srcOrd="0" destOrd="0" presId="urn:microsoft.com/office/officeart/2005/8/layout/process2"/>
    <dgm:cxn modelId="{B7DB5157-CFD8-419D-B479-8538B3C91F9A}" type="presOf" srcId="{C9AAAF7D-B94D-41B3-B57B-522CB3398934}" destId="{98C0FA1D-9FD8-4603-9233-B55498405F93}" srcOrd="1" destOrd="0" presId="urn:microsoft.com/office/officeart/2005/8/layout/process2"/>
    <dgm:cxn modelId="{D1E4E059-4AE1-49F9-86D8-E9E11DD5601F}" srcId="{6A2190F4-5A8B-4FB4-B1DB-73E2256D03EE}" destId="{52FA98D8-124E-4D6D-9DF7-2997E33C186A}" srcOrd="2" destOrd="0" parTransId="{6811079D-20B8-4BA5-A8C6-5332305DB3E8}" sibTransId="{145E7762-53EC-4011-B210-C3D49EE5ADB2}"/>
    <dgm:cxn modelId="{E959DD87-0CD4-47DC-99D7-8CE84146CFB7}" type="presOf" srcId="{B04A26FE-AE52-4805-AE60-F82926C6E12A}" destId="{212C084E-E6C0-4376-A5ED-58F560907515}" srcOrd="0" destOrd="0" presId="urn:microsoft.com/office/officeart/2005/8/layout/process2"/>
    <dgm:cxn modelId="{8CB37BCB-5FF5-4A51-8F94-87E50F86C8D9}" type="presOf" srcId="{BEC2BC69-C652-41F5-A203-AE8BBD3A8D22}" destId="{05051AF7-55D1-449A-83CA-612D3BF70200}" srcOrd="0" destOrd="0" presId="urn:microsoft.com/office/officeart/2005/8/layout/process2"/>
    <dgm:cxn modelId="{94107DD4-C4B4-4F59-A36A-E3C7786E8D33}" srcId="{6A2190F4-5A8B-4FB4-B1DB-73E2256D03EE}" destId="{B04A26FE-AE52-4805-AE60-F82926C6E12A}" srcOrd="1" destOrd="0" parTransId="{C59DEB2B-9C27-4AAD-A0D2-7C5EF435F6B3}" sibTransId="{88FE269E-957C-4766-B8A5-444D67BA819A}"/>
    <dgm:cxn modelId="{1C05DED9-E988-4770-A7CF-F9B3440B3818}" srcId="{6A2190F4-5A8B-4FB4-B1DB-73E2256D03EE}" destId="{BEC2BC69-C652-41F5-A203-AE8BBD3A8D22}" srcOrd="0" destOrd="0" parTransId="{CA523848-5819-4FAF-AE3E-0DF5D978F312}" sibTransId="{C9AAAF7D-B94D-41B3-B57B-522CB3398934}"/>
    <dgm:cxn modelId="{AA8AEAE0-5EE7-42E9-B96A-4AD5BC892871}" type="presOf" srcId="{52FA98D8-124E-4D6D-9DF7-2997E33C186A}" destId="{9FF58184-A23F-4703-9052-00BAB54701E3}" srcOrd="0" destOrd="0" presId="urn:microsoft.com/office/officeart/2005/8/layout/process2"/>
    <dgm:cxn modelId="{CF1377A5-8ECE-4F36-BDE5-11B4A32AAE3E}" type="presParOf" srcId="{70F0EDE2-6CC6-4563-B748-CC535E46B318}" destId="{05051AF7-55D1-449A-83CA-612D3BF70200}" srcOrd="0" destOrd="0" presId="urn:microsoft.com/office/officeart/2005/8/layout/process2"/>
    <dgm:cxn modelId="{B4673157-0C06-4365-B601-2C4A6F3AE34A}" type="presParOf" srcId="{70F0EDE2-6CC6-4563-B748-CC535E46B318}" destId="{F350FE5C-6F14-4F52-B272-F1F25F28E095}" srcOrd="1" destOrd="0" presId="urn:microsoft.com/office/officeart/2005/8/layout/process2"/>
    <dgm:cxn modelId="{1BDC11E9-59B6-4A99-8122-6E2AA3FB1D3B}" type="presParOf" srcId="{F350FE5C-6F14-4F52-B272-F1F25F28E095}" destId="{98C0FA1D-9FD8-4603-9233-B55498405F93}" srcOrd="0" destOrd="0" presId="urn:microsoft.com/office/officeart/2005/8/layout/process2"/>
    <dgm:cxn modelId="{000ABB76-4D44-4FEB-81CF-8BF74FEF0211}" type="presParOf" srcId="{70F0EDE2-6CC6-4563-B748-CC535E46B318}" destId="{212C084E-E6C0-4376-A5ED-58F560907515}" srcOrd="2" destOrd="0" presId="urn:microsoft.com/office/officeart/2005/8/layout/process2"/>
    <dgm:cxn modelId="{ED5CA5F0-EDA3-4979-832D-A78CDF09CB76}" type="presParOf" srcId="{70F0EDE2-6CC6-4563-B748-CC535E46B318}" destId="{557154B7-5A26-4ABD-B3E3-679A6D6AB6D0}" srcOrd="3" destOrd="0" presId="urn:microsoft.com/office/officeart/2005/8/layout/process2"/>
    <dgm:cxn modelId="{7610A262-2461-4B63-B675-AD7F280DB821}" type="presParOf" srcId="{557154B7-5A26-4ABD-B3E3-679A6D6AB6D0}" destId="{0428E326-4DDB-416C-AC6A-3D6E4FB063EB}" srcOrd="0" destOrd="0" presId="urn:microsoft.com/office/officeart/2005/8/layout/process2"/>
    <dgm:cxn modelId="{FA7BB423-C1C9-4416-AE5C-3517E7613CE2}" type="presParOf" srcId="{70F0EDE2-6CC6-4563-B748-CC535E46B318}" destId="{9FF58184-A23F-4703-9052-00BAB54701E3}"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BE3A26-392C-48FC-B9DC-504ECE35B2C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057399B7-4E2D-457C-A52E-F3439B7685BE}">
      <dgm:prSet/>
      <dgm:spPr/>
      <dgm:t>
        <a:bodyPr/>
        <a:lstStyle/>
        <a:p>
          <a:r>
            <a:rPr lang="en-GB" altLang="en-US">
              <a:latin typeface="Trebuchet MS" pitchFamily="34" charset="0"/>
              <a:cs typeface="Arial" charset="0"/>
              <a:sym typeface="Trebuchet MS" pitchFamily="34" charset="0"/>
            </a:rPr>
            <a:t>Ensure that you are familiar with, and abide by, your code of conduct and any behaviour management policies</a:t>
          </a:r>
        </a:p>
      </dgm:t>
    </dgm:pt>
    <dgm:pt modelId="{030A337D-815F-4DED-A4BC-206E23863E3D}" type="parTrans" cxnId="{3DA4ECB1-615A-4B55-A7EB-22E995C910E7}">
      <dgm:prSet/>
      <dgm:spPr/>
      <dgm:t>
        <a:bodyPr/>
        <a:lstStyle/>
        <a:p>
          <a:endParaRPr lang="en-GB"/>
        </a:p>
      </dgm:t>
    </dgm:pt>
    <dgm:pt modelId="{D3494933-6335-4303-8718-DC5794DD2890}" type="sibTrans" cxnId="{3DA4ECB1-615A-4B55-A7EB-22E995C910E7}">
      <dgm:prSet/>
      <dgm:spPr/>
      <dgm:t>
        <a:bodyPr/>
        <a:lstStyle/>
        <a:p>
          <a:endParaRPr lang="en-GB"/>
        </a:p>
      </dgm:t>
    </dgm:pt>
    <dgm:pt modelId="{CEAFA7C7-DE6A-4959-9ACD-9F658E176E5F}">
      <dgm:prSet/>
      <dgm:spPr/>
      <dgm:t>
        <a:bodyPr/>
        <a:lstStyle/>
        <a:p>
          <a:r>
            <a:rPr lang="en-GB" altLang="en-US">
              <a:latin typeface="Trebuchet MS" pitchFamily="34" charset="0"/>
              <a:cs typeface="Arial" charset="0"/>
              <a:sym typeface="Trebuchet MS" pitchFamily="34" charset="0"/>
            </a:rPr>
            <a:t>If you make a mistake then report this yourself as soon as possible</a:t>
          </a:r>
        </a:p>
      </dgm:t>
    </dgm:pt>
    <dgm:pt modelId="{C8782010-B200-4C0D-88B4-6BC71169E38B}" type="parTrans" cxnId="{514E6A1B-E35D-4D6F-B097-D04AAB7997B0}">
      <dgm:prSet/>
      <dgm:spPr/>
      <dgm:t>
        <a:bodyPr/>
        <a:lstStyle/>
        <a:p>
          <a:endParaRPr lang="en-GB"/>
        </a:p>
      </dgm:t>
    </dgm:pt>
    <dgm:pt modelId="{D816E06A-C5DB-4814-9497-BA66621469E4}" type="sibTrans" cxnId="{514E6A1B-E35D-4D6F-B097-D04AAB7997B0}">
      <dgm:prSet/>
      <dgm:spPr/>
      <dgm:t>
        <a:bodyPr/>
        <a:lstStyle/>
        <a:p>
          <a:endParaRPr lang="en-GB"/>
        </a:p>
      </dgm:t>
    </dgm:pt>
    <dgm:pt modelId="{25482322-A41B-4FFF-8300-497F6C69DB33}">
      <dgm:prSet/>
      <dgm:spPr/>
      <dgm:t>
        <a:bodyPr/>
        <a:lstStyle/>
        <a:p>
          <a:r>
            <a:rPr lang="en-GB" altLang="en-US">
              <a:latin typeface="Trebuchet MS" pitchFamily="34" charset="0"/>
              <a:cs typeface="Arial" charset="0"/>
              <a:sym typeface="Trebuchet MS" pitchFamily="34" charset="0"/>
            </a:rPr>
            <a:t>Take care online, particularly on social media. Do not accept friend requests from children or parents.  Maintain your professional boundaries.  </a:t>
          </a:r>
        </a:p>
      </dgm:t>
    </dgm:pt>
    <dgm:pt modelId="{0D9F55AD-D52C-457C-ADA0-3FEA145215AC}" type="parTrans" cxnId="{4A710D7C-359F-4C27-B5A8-F7480B4D2848}">
      <dgm:prSet/>
      <dgm:spPr/>
      <dgm:t>
        <a:bodyPr/>
        <a:lstStyle/>
        <a:p>
          <a:endParaRPr lang="en-GB"/>
        </a:p>
      </dgm:t>
    </dgm:pt>
    <dgm:pt modelId="{800E5BAB-900E-44B0-BA4B-91A95DAE2071}" type="sibTrans" cxnId="{4A710D7C-359F-4C27-B5A8-F7480B4D2848}">
      <dgm:prSet/>
      <dgm:spPr/>
      <dgm:t>
        <a:bodyPr/>
        <a:lstStyle/>
        <a:p>
          <a:endParaRPr lang="en-GB"/>
        </a:p>
      </dgm:t>
    </dgm:pt>
    <dgm:pt modelId="{DFE73562-2B84-4A48-B9DC-52D5BD9ED707}">
      <dgm:prSet/>
      <dgm:spPr/>
      <dgm:t>
        <a:bodyPr/>
        <a:lstStyle/>
        <a:p>
          <a:r>
            <a:rPr lang="en-GB" altLang="en-US">
              <a:latin typeface="Trebuchet MS" pitchFamily="34" charset="0"/>
              <a:cs typeface="Arial" charset="0"/>
              <a:sym typeface="Trebuchet MS" pitchFamily="34" charset="0"/>
            </a:rPr>
            <a:t>Be mindful that what you post could be seen by vulnerable children/parents and be misinterpreted</a:t>
          </a:r>
        </a:p>
      </dgm:t>
    </dgm:pt>
    <dgm:pt modelId="{8CA186D7-8D86-4D39-A04A-A872267AEC98}" type="parTrans" cxnId="{40EC9892-6FBC-409E-865F-E54153889536}">
      <dgm:prSet/>
      <dgm:spPr/>
      <dgm:t>
        <a:bodyPr/>
        <a:lstStyle/>
        <a:p>
          <a:endParaRPr lang="en-GB"/>
        </a:p>
      </dgm:t>
    </dgm:pt>
    <dgm:pt modelId="{DAC30E90-7C2D-4717-94F0-B557A78F7BA0}" type="sibTrans" cxnId="{40EC9892-6FBC-409E-865F-E54153889536}">
      <dgm:prSet/>
      <dgm:spPr/>
      <dgm:t>
        <a:bodyPr/>
        <a:lstStyle/>
        <a:p>
          <a:endParaRPr lang="en-GB"/>
        </a:p>
      </dgm:t>
    </dgm:pt>
    <dgm:pt modelId="{F22C37A6-E221-452C-879E-6F3DD0C29B3B}" type="pres">
      <dgm:prSet presAssocID="{CCBE3A26-392C-48FC-B9DC-504ECE35B2CE}" presName="diagram" presStyleCnt="0">
        <dgm:presLayoutVars>
          <dgm:dir/>
          <dgm:resizeHandles val="exact"/>
        </dgm:presLayoutVars>
      </dgm:prSet>
      <dgm:spPr/>
    </dgm:pt>
    <dgm:pt modelId="{7E3EE644-3A07-4A94-9DC6-5863888AFA1F}" type="pres">
      <dgm:prSet presAssocID="{057399B7-4E2D-457C-A52E-F3439B7685BE}" presName="node" presStyleLbl="node1" presStyleIdx="0" presStyleCnt="4">
        <dgm:presLayoutVars>
          <dgm:bulletEnabled val="1"/>
        </dgm:presLayoutVars>
      </dgm:prSet>
      <dgm:spPr/>
    </dgm:pt>
    <dgm:pt modelId="{F162574C-5C0E-4E79-90B6-7E8FC74497C4}" type="pres">
      <dgm:prSet presAssocID="{D3494933-6335-4303-8718-DC5794DD2890}" presName="sibTrans" presStyleCnt="0"/>
      <dgm:spPr/>
    </dgm:pt>
    <dgm:pt modelId="{5393B400-26F7-4430-8DB5-90AC4205E03C}" type="pres">
      <dgm:prSet presAssocID="{CEAFA7C7-DE6A-4959-9ACD-9F658E176E5F}" presName="node" presStyleLbl="node1" presStyleIdx="1" presStyleCnt="4">
        <dgm:presLayoutVars>
          <dgm:bulletEnabled val="1"/>
        </dgm:presLayoutVars>
      </dgm:prSet>
      <dgm:spPr/>
    </dgm:pt>
    <dgm:pt modelId="{6F32CF13-0719-4292-890F-EAA075C19D93}" type="pres">
      <dgm:prSet presAssocID="{D816E06A-C5DB-4814-9497-BA66621469E4}" presName="sibTrans" presStyleCnt="0"/>
      <dgm:spPr/>
    </dgm:pt>
    <dgm:pt modelId="{6689AE60-5E60-459F-A017-514C2907E5CE}" type="pres">
      <dgm:prSet presAssocID="{25482322-A41B-4FFF-8300-497F6C69DB33}" presName="node" presStyleLbl="node1" presStyleIdx="2" presStyleCnt="4" custLinFactNeighborX="-52487" custLinFactNeighborY="439">
        <dgm:presLayoutVars>
          <dgm:bulletEnabled val="1"/>
        </dgm:presLayoutVars>
      </dgm:prSet>
      <dgm:spPr/>
    </dgm:pt>
    <dgm:pt modelId="{92DBC81D-134B-47DA-98EE-146D494A12F6}" type="pres">
      <dgm:prSet presAssocID="{800E5BAB-900E-44B0-BA4B-91A95DAE2071}" presName="sibTrans" presStyleCnt="0"/>
      <dgm:spPr/>
    </dgm:pt>
    <dgm:pt modelId="{A8FB7ED9-8FB2-42C5-B246-8484B52C917B}" type="pres">
      <dgm:prSet presAssocID="{DFE73562-2B84-4A48-B9DC-52D5BD9ED707}" presName="node" presStyleLbl="node1" presStyleIdx="3" presStyleCnt="4" custLinFactNeighborX="53333" custLinFactNeighborY="439">
        <dgm:presLayoutVars>
          <dgm:bulletEnabled val="1"/>
        </dgm:presLayoutVars>
      </dgm:prSet>
      <dgm:spPr/>
    </dgm:pt>
  </dgm:ptLst>
  <dgm:cxnLst>
    <dgm:cxn modelId="{514E6A1B-E35D-4D6F-B097-D04AAB7997B0}" srcId="{CCBE3A26-392C-48FC-B9DC-504ECE35B2CE}" destId="{CEAFA7C7-DE6A-4959-9ACD-9F658E176E5F}" srcOrd="1" destOrd="0" parTransId="{C8782010-B200-4C0D-88B4-6BC71169E38B}" sibTransId="{D816E06A-C5DB-4814-9497-BA66621469E4}"/>
    <dgm:cxn modelId="{06016865-A0AC-47E4-A8B9-3941ACF6FA5C}" type="presOf" srcId="{CEAFA7C7-DE6A-4959-9ACD-9F658E176E5F}" destId="{5393B400-26F7-4430-8DB5-90AC4205E03C}" srcOrd="0" destOrd="0" presId="urn:microsoft.com/office/officeart/2005/8/layout/default"/>
    <dgm:cxn modelId="{4A710D7C-359F-4C27-B5A8-F7480B4D2848}" srcId="{CCBE3A26-392C-48FC-B9DC-504ECE35B2CE}" destId="{25482322-A41B-4FFF-8300-497F6C69DB33}" srcOrd="2" destOrd="0" parTransId="{0D9F55AD-D52C-457C-ADA0-3FEA145215AC}" sibTransId="{800E5BAB-900E-44B0-BA4B-91A95DAE2071}"/>
    <dgm:cxn modelId="{C0C83E8F-2EED-4AFD-89AB-3F295B0257AD}" type="presOf" srcId="{057399B7-4E2D-457C-A52E-F3439B7685BE}" destId="{7E3EE644-3A07-4A94-9DC6-5863888AFA1F}" srcOrd="0" destOrd="0" presId="urn:microsoft.com/office/officeart/2005/8/layout/default"/>
    <dgm:cxn modelId="{40EC9892-6FBC-409E-865F-E54153889536}" srcId="{CCBE3A26-392C-48FC-B9DC-504ECE35B2CE}" destId="{DFE73562-2B84-4A48-B9DC-52D5BD9ED707}" srcOrd="3" destOrd="0" parTransId="{8CA186D7-8D86-4D39-A04A-A872267AEC98}" sibTransId="{DAC30E90-7C2D-4717-94F0-B557A78F7BA0}"/>
    <dgm:cxn modelId="{AC15D797-43C6-4D8C-81A0-2C360A25A284}" type="presOf" srcId="{25482322-A41B-4FFF-8300-497F6C69DB33}" destId="{6689AE60-5E60-459F-A017-514C2907E5CE}" srcOrd="0" destOrd="0" presId="urn:microsoft.com/office/officeart/2005/8/layout/default"/>
    <dgm:cxn modelId="{CD21E7A4-3CEA-4FAC-B1B4-3D2EF032AB11}" type="presOf" srcId="{DFE73562-2B84-4A48-B9DC-52D5BD9ED707}" destId="{A8FB7ED9-8FB2-42C5-B246-8484B52C917B}" srcOrd="0" destOrd="0" presId="urn:microsoft.com/office/officeart/2005/8/layout/default"/>
    <dgm:cxn modelId="{3DA4ECB1-615A-4B55-A7EB-22E995C910E7}" srcId="{CCBE3A26-392C-48FC-B9DC-504ECE35B2CE}" destId="{057399B7-4E2D-457C-A52E-F3439B7685BE}" srcOrd="0" destOrd="0" parTransId="{030A337D-815F-4DED-A4BC-206E23863E3D}" sibTransId="{D3494933-6335-4303-8718-DC5794DD2890}"/>
    <dgm:cxn modelId="{A3938CCA-5265-41DD-B422-E43B152F80F7}" type="presOf" srcId="{CCBE3A26-392C-48FC-B9DC-504ECE35B2CE}" destId="{F22C37A6-E221-452C-879E-6F3DD0C29B3B}" srcOrd="0" destOrd="0" presId="urn:microsoft.com/office/officeart/2005/8/layout/default"/>
    <dgm:cxn modelId="{C54010C7-B2CE-43F0-B590-1F4C509808AC}" type="presParOf" srcId="{F22C37A6-E221-452C-879E-6F3DD0C29B3B}" destId="{7E3EE644-3A07-4A94-9DC6-5863888AFA1F}" srcOrd="0" destOrd="0" presId="urn:microsoft.com/office/officeart/2005/8/layout/default"/>
    <dgm:cxn modelId="{C3675790-A228-4B25-B786-559D8AE56D74}" type="presParOf" srcId="{F22C37A6-E221-452C-879E-6F3DD0C29B3B}" destId="{F162574C-5C0E-4E79-90B6-7E8FC74497C4}" srcOrd="1" destOrd="0" presId="urn:microsoft.com/office/officeart/2005/8/layout/default"/>
    <dgm:cxn modelId="{9DA8549C-B09E-4630-A324-DE5EC0D2B29B}" type="presParOf" srcId="{F22C37A6-E221-452C-879E-6F3DD0C29B3B}" destId="{5393B400-26F7-4430-8DB5-90AC4205E03C}" srcOrd="2" destOrd="0" presId="urn:microsoft.com/office/officeart/2005/8/layout/default"/>
    <dgm:cxn modelId="{0A45BBF5-4853-4474-AF48-6F6801C6EC2C}" type="presParOf" srcId="{F22C37A6-E221-452C-879E-6F3DD0C29B3B}" destId="{6F32CF13-0719-4292-890F-EAA075C19D93}" srcOrd="3" destOrd="0" presId="urn:microsoft.com/office/officeart/2005/8/layout/default"/>
    <dgm:cxn modelId="{ACF145CB-0EA5-4ABA-92EB-B8BBAF1BDEC8}" type="presParOf" srcId="{F22C37A6-E221-452C-879E-6F3DD0C29B3B}" destId="{6689AE60-5E60-459F-A017-514C2907E5CE}" srcOrd="4" destOrd="0" presId="urn:microsoft.com/office/officeart/2005/8/layout/default"/>
    <dgm:cxn modelId="{2153908F-E5FA-4805-91B8-CC30847F17F7}" type="presParOf" srcId="{F22C37A6-E221-452C-879E-6F3DD0C29B3B}" destId="{92DBC81D-134B-47DA-98EE-146D494A12F6}" srcOrd="5" destOrd="0" presId="urn:microsoft.com/office/officeart/2005/8/layout/default"/>
    <dgm:cxn modelId="{56B90342-6F76-4BE7-A91A-8268CED6796D}" type="presParOf" srcId="{F22C37A6-E221-452C-879E-6F3DD0C29B3B}" destId="{A8FB7ED9-8FB2-42C5-B246-8484B52C917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2BE3B-66C0-45DB-883B-C60789C22491}">
      <dsp:nvSpPr>
        <dsp:cNvPr id="0" name=""/>
        <dsp:cNvSpPr/>
      </dsp:nvSpPr>
      <dsp:spPr>
        <a:xfrm>
          <a:off x="1221978" y="2645"/>
          <a:ext cx="2706687" cy="162401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a:t>Child Protection Policy</a:t>
          </a:r>
        </a:p>
      </dsp:txBody>
      <dsp:txXfrm>
        <a:off x="1221978" y="2645"/>
        <a:ext cx="2706687" cy="1624012"/>
      </dsp:txXfrm>
    </dsp:sp>
    <dsp:sp modelId="{1FDA8F88-348C-4B53-9836-5D8F957B584B}">
      <dsp:nvSpPr>
        <dsp:cNvPr id="0" name=""/>
        <dsp:cNvSpPr/>
      </dsp:nvSpPr>
      <dsp:spPr>
        <a:xfrm>
          <a:off x="4199334" y="2645"/>
          <a:ext cx="2706687" cy="1624012"/>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a:t>Behaviour Policy</a:t>
          </a:r>
        </a:p>
      </dsp:txBody>
      <dsp:txXfrm>
        <a:off x="4199334" y="2645"/>
        <a:ext cx="2706687" cy="1624012"/>
      </dsp:txXfrm>
    </dsp:sp>
    <dsp:sp modelId="{48B91C22-745D-42F3-9753-1D56122CBDED}">
      <dsp:nvSpPr>
        <dsp:cNvPr id="0" name=""/>
        <dsp:cNvSpPr/>
      </dsp:nvSpPr>
      <dsp:spPr>
        <a:xfrm>
          <a:off x="1221978" y="1897327"/>
          <a:ext cx="2706687" cy="1624012"/>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a:t>Code of Conduct</a:t>
          </a:r>
        </a:p>
      </dsp:txBody>
      <dsp:txXfrm>
        <a:off x="1221978" y="1897327"/>
        <a:ext cx="2706687" cy="1624012"/>
      </dsp:txXfrm>
    </dsp:sp>
    <dsp:sp modelId="{B80F81F3-F8CF-4350-89B9-4EAC7400C28A}">
      <dsp:nvSpPr>
        <dsp:cNvPr id="0" name=""/>
        <dsp:cNvSpPr/>
      </dsp:nvSpPr>
      <dsp:spPr>
        <a:xfrm>
          <a:off x="4199334" y="1897327"/>
          <a:ext cx="2706687" cy="1624012"/>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a:t>Children Missing Education (CME) </a:t>
          </a:r>
        </a:p>
      </dsp:txBody>
      <dsp:txXfrm>
        <a:off x="4199334" y="1897327"/>
        <a:ext cx="2706687" cy="1624012"/>
      </dsp:txXfrm>
    </dsp:sp>
    <dsp:sp modelId="{690EEDD4-43C4-4201-9B89-BA0073665DF9}">
      <dsp:nvSpPr>
        <dsp:cNvPr id="0" name=""/>
        <dsp:cNvSpPr/>
      </dsp:nvSpPr>
      <dsp:spPr>
        <a:xfrm>
          <a:off x="2710656" y="3792008"/>
          <a:ext cx="2706687" cy="1624012"/>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a:t>Part One</a:t>
          </a:r>
          <a:endParaRPr lang="en-GB" sz="2900" kern="1200" dirty="0"/>
        </a:p>
        <a:p>
          <a:pPr marL="0" lvl="0" indent="0" algn="ctr" defTabSz="1289050">
            <a:lnSpc>
              <a:spcPct val="90000"/>
            </a:lnSpc>
            <a:spcBef>
              <a:spcPct val="0"/>
            </a:spcBef>
            <a:spcAft>
              <a:spcPct val="35000"/>
            </a:spcAft>
            <a:buNone/>
          </a:pPr>
          <a:r>
            <a:rPr lang="en-GB" sz="2900" kern="1200" dirty="0"/>
            <a:t>KCSIE 2026</a:t>
          </a:r>
        </a:p>
      </dsp:txBody>
      <dsp:txXfrm>
        <a:off x="2710656" y="3792008"/>
        <a:ext cx="2706687" cy="1624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0887-DA98-493A-AFDD-0841B27994CC}">
      <dsp:nvSpPr>
        <dsp:cNvPr id="0" name=""/>
        <dsp:cNvSpPr/>
      </dsp:nvSpPr>
      <dsp:spPr>
        <a:xfrm rot="10800000">
          <a:off x="1637982" y="1693"/>
          <a:ext cx="5405120" cy="11061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7790" tIns="125730" rIns="234696" bIns="125730" numCol="1" spcCol="1270" anchor="ctr" anchorCtr="0">
          <a:noAutofit/>
        </a:bodyPr>
        <a:lstStyle/>
        <a:p>
          <a:pPr marL="0" lvl="0" indent="0" algn="ctr" defTabSz="1466850">
            <a:lnSpc>
              <a:spcPct val="90000"/>
            </a:lnSpc>
            <a:spcBef>
              <a:spcPct val="0"/>
            </a:spcBef>
            <a:spcAft>
              <a:spcPct val="35000"/>
            </a:spcAft>
            <a:buNone/>
          </a:pPr>
          <a:r>
            <a:rPr lang="en-GB" sz="3300" kern="1200"/>
            <a:t>Mental Health Difficulties</a:t>
          </a:r>
        </a:p>
      </dsp:txBody>
      <dsp:txXfrm rot="10800000">
        <a:off x="1914524" y="1693"/>
        <a:ext cx="5128578" cy="1106169"/>
      </dsp:txXfrm>
    </dsp:sp>
    <dsp:sp modelId="{CD483A8B-222C-418A-84AA-A84055AFB32E}">
      <dsp:nvSpPr>
        <dsp:cNvPr id="0" name=""/>
        <dsp:cNvSpPr/>
      </dsp:nvSpPr>
      <dsp:spPr>
        <a:xfrm>
          <a:off x="1084897" y="1693"/>
          <a:ext cx="1106169" cy="1106169"/>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F48338-C8F2-4BFF-85B3-416C12A9B128}">
      <dsp:nvSpPr>
        <dsp:cNvPr id="0" name=""/>
        <dsp:cNvSpPr/>
      </dsp:nvSpPr>
      <dsp:spPr>
        <a:xfrm rot="10800000">
          <a:off x="1637982" y="1438063"/>
          <a:ext cx="5405120" cy="11061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7790" tIns="125730" rIns="234696" bIns="125730" numCol="1" spcCol="1270" anchor="ctr" anchorCtr="0">
          <a:noAutofit/>
        </a:bodyPr>
        <a:lstStyle/>
        <a:p>
          <a:pPr marL="0" lvl="0" indent="0" algn="ctr" defTabSz="1466850">
            <a:lnSpc>
              <a:spcPct val="90000"/>
            </a:lnSpc>
            <a:spcBef>
              <a:spcPct val="0"/>
            </a:spcBef>
            <a:spcAft>
              <a:spcPct val="35000"/>
            </a:spcAft>
            <a:buNone/>
          </a:pPr>
          <a:r>
            <a:rPr lang="en-GB" sz="3300" kern="1200"/>
            <a:t>Physical Symptoms</a:t>
          </a:r>
        </a:p>
      </dsp:txBody>
      <dsp:txXfrm rot="10800000">
        <a:off x="1914524" y="1438063"/>
        <a:ext cx="5128578" cy="1106169"/>
      </dsp:txXfrm>
    </dsp:sp>
    <dsp:sp modelId="{E4BED5D0-FC35-4233-A970-38C660A88F10}">
      <dsp:nvSpPr>
        <dsp:cNvPr id="0" name=""/>
        <dsp:cNvSpPr/>
      </dsp:nvSpPr>
      <dsp:spPr>
        <a:xfrm>
          <a:off x="1084897" y="1438063"/>
          <a:ext cx="1106169" cy="1106169"/>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EAD47A-8AEC-4A4B-80FB-8194845931B3}">
      <dsp:nvSpPr>
        <dsp:cNvPr id="0" name=""/>
        <dsp:cNvSpPr/>
      </dsp:nvSpPr>
      <dsp:spPr>
        <a:xfrm rot="10800000">
          <a:off x="1637982" y="2874433"/>
          <a:ext cx="5405120" cy="11061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7790" tIns="125730" rIns="234696" bIns="125730" numCol="1" spcCol="1270" anchor="ctr" anchorCtr="0">
          <a:noAutofit/>
        </a:bodyPr>
        <a:lstStyle/>
        <a:p>
          <a:pPr marL="0" lvl="0" indent="0" algn="ctr" defTabSz="1466850">
            <a:lnSpc>
              <a:spcPct val="90000"/>
            </a:lnSpc>
            <a:spcBef>
              <a:spcPct val="0"/>
            </a:spcBef>
            <a:spcAft>
              <a:spcPct val="35000"/>
            </a:spcAft>
            <a:buNone/>
          </a:pPr>
          <a:r>
            <a:rPr lang="en-GB" sz="3300" kern="1200"/>
            <a:t>Emotional Difficulties</a:t>
          </a:r>
        </a:p>
      </dsp:txBody>
      <dsp:txXfrm rot="10800000">
        <a:off x="1914524" y="2874433"/>
        <a:ext cx="5128578" cy="1106169"/>
      </dsp:txXfrm>
    </dsp:sp>
    <dsp:sp modelId="{5C3B8C0F-2151-4C3A-AD9B-47DD4F500AB1}">
      <dsp:nvSpPr>
        <dsp:cNvPr id="0" name=""/>
        <dsp:cNvSpPr/>
      </dsp:nvSpPr>
      <dsp:spPr>
        <a:xfrm>
          <a:off x="1084897" y="2874433"/>
          <a:ext cx="1106169" cy="1106169"/>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F5E469-B40A-4721-BCB2-65F363A05CAB}">
      <dsp:nvSpPr>
        <dsp:cNvPr id="0" name=""/>
        <dsp:cNvSpPr/>
      </dsp:nvSpPr>
      <dsp:spPr>
        <a:xfrm rot="10800000">
          <a:off x="1637982" y="4310803"/>
          <a:ext cx="5405120" cy="1106169"/>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7790" tIns="125730" rIns="234696" bIns="125730" numCol="1" spcCol="1270" anchor="ctr" anchorCtr="0">
          <a:noAutofit/>
        </a:bodyPr>
        <a:lstStyle/>
        <a:p>
          <a:pPr marL="0" lvl="0" indent="0" algn="ctr" defTabSz="1466850">
            <a:lnSpc>
              <a:spcPct val="90000"/>
            </a:lnSpc>
            <a:spcBef>
              <a:spcPct val="0"/>
            </a:spcBef>
            <a:spcAft>
              <a:spcPct val="35000"/>
            </a:spcAft>
            <a:buNone/>
          </a:pPr>
          <a:r>
            <a:rPr lang="en-GB" sz="3300" kern="1200"/>
            <a:t>Social Difficulties</a:t>
          </a:r>
        </a:p>
      </dsp:txBody>
      <dsp:txXfrm rot="10800000">
        <a:off x="1914524" y="4310803"/>
        <a:ext cx="5128578" cy="1106169"/>
      </dsp:txXfrm>
    </dsp:sp>
    <dsp:sp modelId="{3A79D8D8-0807-4E0D-81BA-60563D7CF605}">
      <dsp:nvSpPr>
        <dsp:cNvPr id="0" name=""/>
        <dsp:cNvSpPr/>
      </dsp:nvSpPr>
      <dsp:spPr>
        <a:xfrm>
          <a:off x="1084897" y="4310803"/>
          <a:ext cx="1106169" cy="1106169"/>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6B5BD-24F0-4B03-B3EA-9347D190CB17}">
      <dsp:nvSpPr>
        <dsp:cNvPr id="0" name=""/>
        <dsp:cNvSpPr/>
      </dsp:nvSpPr>
      <dsp:spPr>
        <a:xfrm>
          <a:off x="0" y="414020"/>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Persistently going missing, being found out of area</a:t>
          </a:r>
        </a:p>
      </dsp:txBody>
      <dsp:txXfrm>
        <a:off x="0" y="414020"/>
        <a:ext cx="2023726" cy="1214235"/>
      </dsp:txXfrm>
    </dsp:sp>
    <dsp:sp modelId="{B5794E1C-2781-4D1A-AA15-36D48CD0194E}">
      <dsp:nvSpPr>
        <dsp:cNvPr id="0" name=""/>
        <dsp:cNvSpPr/>
      </dsp:nvSpPr>
      <dsp:spPr>
        <a:xfrm>
          <a:off x="2226099" y="414020"/>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Parental concerns</a:t>
          </a:r>
        </a:p>
      </dsp:txBody>
      <dsp:txXfrm>
        <a:off x="2226099" y="414020"/>
        <a:ext cx="2023726" cy="1214235"/>
      </dsp:txXfrm>
    </dsp:sp>
    <dsp:sp modelId="{C31FCAFE-F5DE-4629-97E9-500DB187FDEB}">
      <dsp:nvSpPr>
        <dsp:cNvPr id="0" name=""/>
        <dsp:cNvSpPr/>
      </dsp:nvSpPr>
      <dsp:spPr>
        <a:xfrm>
          <a:off x="4452198" y="414020"/>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altLang="en-US" sz="1700" kern="1200">
              <a:latin typeface="Trebuchet MS" panose="020B0603020202020204" pitchFamily="34" charset="0"/>
              <a:cs typeface="Arial" panose="020B0604020202020204" pitchFamily="34" charset="0"/>
            </a:rPr>
            <a:t>unexplained money, clothes, or mobile phones </a:t>
          </a:r>
        </a:p>
      </dsp:txBody>
      <dsp:txXfrm>
        <a:off x="4452198" y="414020"/>
        <a:ext cx="2023726" cy="1214235"/>
      </dsp:txXfrm>
    </dsp:sp>
    <dsp:sp modelId="{2B95ED46-3FDA-45F8-B351-0E5BBE1D0AF7}">
      <dsp:nvSpPr>
        <dsp:cNvPr id="0" name=""/>
        <dsp:cNvSpPr/>
      </dsp:nvSpPr>
      <dsp:spPr>
        <a:xfrm>
          <a:off x="0" y="1830629"/>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Suspicion of physical assault/unexplained injuries</a:t>
          </a:r>
        </a:p>
      </dsp:txBody>
      <dsp:txXfrm>
        <a:off x="0" y="1830629"/>
        <a:ext cx="2023726" cy="1214235"/>
      </dsp:txXfrm>
    </dsp:sp>
    <dsp:sp modelId="{0C4D4743-34D2-4D7D-8F0B-40F6EC9F35AC}">
      <dsp:nvSpPr>
        <dsp:cNvPr id="0" name=""/>
        <dsp:cNvSpPr/>
      </dsp:nvSpPr>
      <dsp:spPr>
        <a:xfrm>
          <a:off x="2226099" y="1830629"/>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altLang="en-US" sz="1700" kern="1200">
              <a:latin typeface="Trebuchet MS" panose="020B0603020202020204" pitchFamily="34" charset="0"/>
              <a:cs typeface="Arial" panose="020B0604020202020204" pitchFamily="34" charset="0"/>
            </a:rPr>
            <a:t>Relationships with controlling / older individuals or groups </a:t>
          </a:r>
        </a:p>
      </dsp:txBody>
      <dsp:txXfrm>
        <a:off x="2226099" y="1830629"/>
        <a:ext cx="2023726" cy="1214235"/>
      </dsp:txXfrm>
    </dsp:sp>
    <dsp:sp modelId="{D039D342-70A7-49B5-A0C5-E395C3B90D54}">
      <dsp:nvSpPr>
        <dsp:cNvPr id="0" name=""/>
        <dsp:cNvSpPr/>
      </dsp:nvSpPr>
      <dsp:spPr>
        <a:xfrm>
          <a:off x="4452198" y="1830629"/>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Significant decline in school results/performance</a:t>
          </a:r>
        </a:p>
      </dsp:txBody>
      <dsp:txXfrm>
        <a:off x="4452198" y="1830629"/>
        <a:ext cx="2023726" cy="1214235"/>
      </dsp:txXfrm>
    </dsp:sp>
    <dsp:sp modelId="{0AA2BE2D-2B56-4517-9BA8-5A8F5EFA0D95}">
      <dsp:nvSpPr>
        <dsp:cNvPr id="0" name=""/>
        <dsp:cNvSpPr/>
      </dsp:nvSpPr>
      <dsp:spPr>
        <a:xfrm>
          <a:off x="0" y="3247237"/>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altLang="en-US" sz="1700" kern="1200">
              <a:latin typeface="Trebuchet MS" panose="020B0603020202020204" pitchFamily="34" charset="0"/>
              <a:cs typeface="Arial" panose="020B0604020202020204" pitchFamily="34" charset="0"/>
            </a:rPr>
            <a:t>excessive text messages/ phone calls and/or having multiple handsets </a:t>
          </a:r>
        </a:p>
      </dsp:txBody>
      <dsp:txXfrm>
        <a:off x="0" y="3247237"/>
        <a:ext cx="2023726" cy="1214235"/>
      </dsp:txXfrm>
    </dsp:sp>
    <dsp:sp modelId="{FD5DBE8C-1DD1-4399-B716-09E86749D51A}">
      <dsp:nvSpPr>
        <dsp:cNvPr id="0" name=""/>
        <dsp:cNvSpPr/>
      </dsp:nvSpPr>
      <dsp:spPr>
        <a:xfrm>
          <a:off x="2226099" y="3247237"/>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Self-harm or significant changes in emotional well-being</a:t>
          </a:r>
        </a:p>
      </dsp:txBody>
      <dsp:txXfrm>
        <a:off x="2226099" y="3247237"/>
        <a:ext cx="2023726" cy="1214235"/>
      </dsp:txXfrm>
    </dsp:sp>
    <dsp:sp modelId="{A8C620C0-AD18-406C-8F34-8E753F686B8F}">
      <dsp:nvSpPr>
        <dsp:cNvPr id="0" name=""/>
        <dsp:cNvSpPr/>
      </dsp:nvSpPr>
      <dsp:spPr>
        <a:xfrm>
          <a:off x="4452198" y="3247237"/>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gang association or isolation from peers or social networks </a:t>
          </a:r>
        </a:p>
      </dsp:txBody>
      <dsp:txXfrm>
        <a:off x="4452198" y="3247237"/>
        <a:ext cx="2023726" cy="1214235"/>
      </dsp:txXfrm>
    </dsp:sp>
    <dsp:sp modelId="{E5AEF3D4-50A6-4971-8970-D825990A9592}">
      <dsp:nvSpPr>
        <dsp:cNvPr id="0" name=""/>
        <dsp:cNvSpPr/>
      </dsp:nvSpPr>
      <dsp:spPr>
        <a:xfrm>
          <a:off x="0" y="4663846"/>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Change in appearance (perhaps in particular style or colour) </a:t>
          </a:r>
        </a:p>
      </dsp:txBody>
      <dsp:txXfrm>
        <a:off x="0" y="4663846"/>
        <a:ext cx="2023726" cy="1214235"/>
      </dsp:txXfrm>
    </dsp:sp>
    <dsp:sp modelId="{6514ACB1-DB92-4E0A-BE43-5AC6DBAFE850}">
      <dsp:nvSpPr>
        <dsp:cNvPr id="0" name=""/>
        <dsp:cNvSpPr/>
      </dsp:nvSpPr>
      <dsp:spPr>
        <a:xfrm>
          <a:off x="2226099" y="4663846"/>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STI or pregnancy </a:t>
          </a:r>
        </a:p>
      </dsp:txBody>
      <dsp:txXfrm>
        <a:off x="2226099" y="4663846"/>
        <a:ext cx="2023726" cy="1214235"/>
      </dsp:txXfrm>
    </dsp:sp>
    <dsp:sp modelId="{5C42BBB2-2AD7-4092-A7F7-F2C86735711B}">
      <dsp:nvSpPr>
        <dsp:cNvPr id="0" name=""/>
        <dsp:cNvSpPr/>
      </dsp:nvSpPr>
      <dsp:spPr>
        <a:xfrm>
          <a:off x="4452198" y="4663846"/>
          <a:ext cx="2023726" cy="121423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Carrying weapons</a:t>
          </a:r>
        </a:p>
      </dsp:txBody>
      <dsp:txXfrm>
        <a:off x="4452198" y="4663846"/>
        <a:ext cx="2023726" cy="1214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4495F-FC9F-413E-9C50-5A0E3F65321E}">
      <dsp:nvSpPr>
        <dsp:cNvPr id="0" name=""/>
        <dsp:cNvSpPr/>
      </dsp:nvSpPr>
      <dsp:spPr>
        <a:xfrm>
          <a:off x="3943350" y="40463"/>
          <a:ext cx="2628900" cy="1388123"/>
        </a:xfrm>
        <a:prstGeom prst="trapezoid">
          <a:avLst>
            <a:gd name="adj" fmla="val 94693"/>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GB" sz="3900" kern="1200"/>
            <a:t>Child Protection</a:t>
          </a:r>
        </a:p>
      </dsp:txBody>
      <dsp:txXfrm>
        <a:off x="3943350" y="40463"/>
        <a:ext cx="2628900" cy="1388123"/>
      </dsp:txXfrm>
    </dsp:sp>
    <dsp:sp modelId="{4BCFC305-2026-4EE4-B35C-0B58981D1DB5}">
      <dsp:nvSpPr>
        <dsp:cNvPr id="0" name=""/>
        <dsp:cNvSpPr/>
      </dsp:nvSpPr>
      <dsp:spPr>
        <a:xfrm>
          <a:off x="2628900" y="1388123"/>
          <a:ext cx="5257800" cy="1388123"/>
        </a:xfrm>
        <a:prstGeom prst="trapezoid">
          <a:avLst>
            <a:gd name="adj" fmla="val 94693"/>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rtl="0">
            <a:lnSpc>
              <a:spcPct val="90000"/>
            </a:lnSpc>
            <a:spcBef>
              <a:spcPct val="0"/>
            </a:spcBef>
            <a:spcAft>
              <a:spcPct val="35000"/>
            </a:spcAft>
            <a:buNone/>
          </a:pPr>
          <a:r>
            <a:rPr lang="en-GB" sz="3900" kern="1200">
              <a:latin typeface="Calibri Light" panose="020F0302020204030204"/>
            </a:rPr>
            <a:t> Intensive Family Help (CIN)</a:t>
          </a:r>
          <a:endParaRPr lang="en-GB" sz="3900" kern="1200"/>
        </a:p>
      </dsp:txBody>
      <dsp:txXfrm>
        <a:off x="3549015" y="1388123"/>
        <a:ext cx="3417570" cy="1388123"/>
      </dsp:txXfrm>
    </dsp:sp>
    <dsp:sp modelId="{E1F59631-DE1C-4902-8100-D815FB85BADF}">
      <dsp:nvSpPr>
        <dsp:cNvPr id="0" name=""/>
        <dsp:cNvSpPr/>
      </dsp:nvSpPr>
      <dsp:spPr>
        <a:xfrm>
          <a:off x="1314450" y="2776247"/>
          <a:ext cx="7886700" cy="1388123"/>
        </a:xfrm>
        <a:prstGeom prst="trapezoid">
          <a:avLst>
            <a:gd name="adj" fmla="val 94693"/>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rtl="0">
            <a:lnSpc>
              <a:spcPct val="90000"/>
            </a:lnSpc>
            <a:spcBef>
              <a:spcPct val="0"/>
            </a:spcBef>
            <a:spcAft>
              <a:spcPct val="35000"/>
            </a:spcAft>
            <a:buNone/>
          </a:pPr>
          <a:r>
            <a:rPr lang="en-GB" sz="3900" kern="1200">
              <a:latin typeface="Calibri Light" panose="020F0302020204030204"/>
            </a:rPr>
            <a:t>Targeted Family Help (Early</a:t>
          </a:r>
          <a:r>
            <a:rPr lang="en-GB" sz="3900" kern="1200" dirty="0"/>
            <a:t> Help</a:t>
          </a:r>
          <a:r>
            <a:rPr lang="en-GB" sz="3900" kern="1200" dirty="0">
              <a:latin typeface="Calibri Light" panose="020F0302020204030204"/>
            </a:rPr>
            <a:t>)</a:t>
          </a:r>
          <a:endParaRPr lang="en-GB" sz="3900" kern="1200" dirty="0"/>
        </a:p>
      </dsp:txBody>
      <dsp:txXfrm>
        <a:off x="2694622" y="2776247"/>
        <a:ext cx="5126355" cy="1388123"/>
      </dsp:txXfrm>
    </dsp:sp>
    <dsp:sp modelId="{870DE6CC-9D1E-4152-8CEE-35206F50FB65}">
      <dsp:nvSpPr>
        <dsp:cNvPr id="0" name=""/>
        <dsp:cNvSpPr/>
      </dsp:nvSpPr>
      <dsp:spPr>
        <a:xfrm>
          <a:off x="0" y="4164371"/>
          <a:ext cx="10515600" cy="1388123"/>
        </a:xfrm>
        <a:prstGeom prst="trapezoid">
          <a:avLst>
            <a:gd name="adj" fmla="val 94693"/>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GB" sz="3900" kern="1200"/>
            <a:t>Universal Services</a:t>
          </a:r>
        </a:p>
      </dsp:txBody>
      <dsp:txXfrm>
        <a:off x="1840229" y="4164371"/>
        <a:ext cx="6835140" cy="13881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1AE9C-AB0C-4C99-AE55-CB2B95A53399}">
      <dsp:nvSpPr>
        <dsp:cNvPr id="0" name=""/>
        <dsp:cNvSpPr/>
      </dsp:nvSpPr>
      <dsp:spPr>
        <a:xfrm>
          <a:off x="790156" y="0"/>
          <a:ext cx="8955111" cy="5418667"/>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2FC0F7-7BAD-46F9-8731-36029582CF24}">
      <dsp:nvSpPr>
        <dsp:cNvPr id="0" name=""/>
        <dsp:cNvSpPr/>
      </dsp:nvSpPr>
      <dsp:spPr>
        <a:xfrm>
          <a:off x="4171" y="1625600"/>
          <a:ext cx="1897794" cy="216746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endParaRPr lang="en-GB" sz="3100" kern="1200"/>
        </a:p>
        <a:p>
          <a:pPr marL="0" lvl="0" indent="0" algn="ctr" defTabSz="1377950">
            <a:lnSpc>
              <a:spcPct val="90000"/>
            </a:lnSpc>
            <a:spcBef>
              <a:spcPct val="0"/>
            </a:spcBef>
            <a:spcAft>
              <a:spcPct val="35000"/>
            </a:spcAft>
            <a:buNone/>
          </a:pPr>
          <a:r>
            <a:rPr lang="en-GB" sz="3100" kern="1200"/>
            <a:t>Receive</a:t>
          </a:r>
        </a:p>
        <a:p>
          <a:pPr marL="0" lvl="0" indent="0" algn="ctr" defTabSz="1377950">
            <a:lnSpc>
              <a:spcPct val="90000"/>
            </a:lnSpc>
            <a:spcBef>
              <a:spcPct val="0"/>
            </a:spcBef>
            <a:spcAft>
              <a:spcPct val="35000"/>
            </a:spcAft>
            <a:buNone/>
          </a:pPr>
          <a:r>
            <a:rPr lang="en-GB" sz="1400" kern="1200"/>
            <a:t>(Believe)</a:t>
          </a:r>
        </a:p>
      </dsp:txBody>
      <dsp:txXfrm>
        <a:off x="96814" y="1718243"/>
        <a:ext cx="1712508" cy="1982180"/>
      </dsp:txXfrm>
    </dsp:sp>
    <dsp:sp modelId="{E5C4D22C-B329-4B79-81B3-32038CED221E}">
      <dsp:nvSpPr>
        <dsp:cNvPr id="0" name=""/>
        <dsp:cNvSpPr/>
      </dsp:nvSpPr>
      <dsp:spPr>
        <a:xfrm>
          <a:off x="2161493" y="1625600"/>
          <a:ext cx="1897794" cy="2167466"/>
        </a:xfrm>
        <a:prstGeom prst="roundRect">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t>Reassure</a:t>
          </a:r>
        </a:p>
      </dsp:txBody>
      <dsp:txXfrm>
        <a:off x="2254136" y="1718243"/>
        <a:ext cx="1712508" cy="1982180"/>
      </dsp:txXfrm>
    </dsp:sp>
    <dsp:sp modelId="{850E32A5-212B-4F77-858A-4951E4D80CC1}">
      <dsp:nvSpPr>
        <dsp:cNvPr id="0" name=""/>
        <dsp:cNvSpPr/>
      </dsp:nvSpPr>
      <dsp:spPr>
        <a:xfrm>
          <a:off x="4318815" y="1625600"/>
          <a:ext cx="1897794" cy="2167466"/>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t>Respond</a:t>
          </a:r>
        </a:p>
      </dsp:txBody>
      <dsp:txXfrm>
        <a:off x="4411458" y="1718243"/>
        <a:ext cx="1712508" cy="1982180"/>
      </dsp:txXfrm>
    </dsp:sp>
    <dsp:sp modelId="{93675833-2E63-4C02-BA67-FE49C037ED48}">
      <dsp:nvSpPr>
        <dsp:cNvPr id="0" name=""/>
        <dsp:cNvSpPr/>
      </dsp:nvSpPr>
      <dsp:spPr>
        <a:xfrm>
          <a:off x="6476137" y="1625600"/>
          <a:ext cx="1897794" cy="2167466"/>
        </a:xfrm>
        <a:prstGeom prst="roundRect">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t>Refer</a:t>
          </a:r>
        </a:p>
      </dsp:txBody>
      <dsp:txXfrm>
        <a:off x="6568780" y="1718243"/>
        <a:ext cx="1712508" cy="1982180"/>
      </dsp:txXfrm>
    </dsp:sp>
    <dsp:sp modelId="{B20EA353-95C5-4BC0-8BA2-8B0DB7A4A92D}">
      <dsp:nvSpPr>
        <dsp:cNvPr id="0" name=""/>
        <dsp:cNvSpPr/>
      </dsp:nvSpPr>
      <dsp:spPr>
        <a:xfrm>
          <a:off x="8633458" y="1625600"/>
          <a:ext cx="1897794" cy="2167466"/>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t>Record</a:t>
          </a:r>
        </a:p>
      </dsp:txBody>
      <dsp:txXfrm>
        <a:off x="8726101" y="1718243"/>
        <a:ext cx="1712508" cy="19821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051AF7-55D1-449A-83CA-612D3BF70200}">
      <dsp:nvSpPr>
        <dsp:cNvPr id="0" name=""/>
        <dsp:cNvSpPr/>
      </dsp:nvSpPr>
      <dsp:spPr>
        <a:xfrm>
          <a:off x="2151518" y="0"/>
          <a:ext cx="1844158" cy="10245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Use child’s words to check understanding</a:t>
          </a:r>
        </a:p>
      </dsp:txBody>
      <dsp:txXfrm>
        <a:off x="2181526" y="30008"/>
        <a:ext cx="1784142" cy="964516"/>
      </dsp:txXfrm>
    </dsp:sp>
    <dsp:sp modelId="{F350FE5C-6F14-4F52-B272-F1F25F28E095}">
      <dsp:nvSpPr>
        <dsp:cNvPr id="0" name=""/>
        <dsp:cNvSpPr/>
      </dsp:nvSpPr>
      <dsp:spPr>
        <a:xfrm rot="5400000">
          <a:off x="2881498" y="1050146"/>
          <a:ext cx="384199" cy="46103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5400000">
        <a:off x="2935286" y="1088566"/>
        <a:ext cx="276623" cy="268939"/>
      </dsp:txXfrm>
    </dsp:sp>
    <dsp:sp modelId="{212C084E-E6C0-4376-A5ED-58F560907515}">
      <dsp:nvSpPr>
        <dsp:cNvPr id="0" name=""/>
        <dsp:cNvSpPr/>
      </dsp:nvSpPr>
      <dsp:spPr>
        <a:xfrm>
          <a:off x="2151518" y="1536799"/>
          <a:ext cx="1844158" cy="1024532"/>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I’m scared going to grandads</a:t>
          </a:r>
        </a:p>
      </dsp:txBody>
      <dsp:txXfrm>
        <a:off x="2181526" y="1566807"/>
        <a:ext cx="1784142" cy="964516"/>
      </dsp:txXfrm>
    </dsp:sp>
    <dsp:sp modelId="{557154B7-5A26-4ABD-B3E3-679A6D6AB6D0}">
      <dsp:nvSpPr>
        <dsp:cNvPr id="0" name=""/>
        <dsp:cNvSpPr/>
      </dsp:nvSpPr>
      <dsp:spPr>
        <a:xfrm rot="5400000">
          <a:off x="2881498" y="2586945"/>
          <a:ext cx="384199" cy="461039"/>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5400000">
        <a:off x="2935286" y="2625365"/>
        <a:ext cx="276623" cy="268939"/>
      </dsp:txXfrm>
    </dsp:sp>
    <dsp:sp modelId="{9FF58184-A23F-4703-9052-00BAB54701E3}">
      <dsp:nvSpPr>
        <dsp:cNvPr id="0" name=""/>
        <dsp:cNvSpPr/>
      </dsp:nvSpPr>
      <dsp:spPr>
        <a:xfrm>
          <a:off x="2151518" y="3073598"/>
          <a:ext cx="1844158" cy="1024532"/>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What’s making you scared?</a:t>
          </a:r>
        </a:p>
      </dsp:txBody>
      <dsp:txXfrm>
        <a:off x="2181526" y="3103606"/>
        <a:ext cx="1784142" cy="9645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EE644-3A07-4A94-9DC6-5863888AFA1F}">
      <dsp:nvSpPr>
        <dsp:cNvPr id="0" name=""/>
        <dsp:cNvSpPr/>
      </dsp:nvSpPr>
      <dsp:spPr>
        <a:xfrm>
          <a:off x="1635622" y="3053"/>
          <a:ext cx="3731128" cy="223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altLang="en-US" sz="2200" kern="1200">
              <a:latin typeface="Trebuchet MS" pitchFamily="34" charset="0"/>
              <a:cs typeface="Arial" charset="0"/>
              <a:sym typeface="Trebuchet MS" pitchFamily="34" charset="0"/>
            </a:rPr>
            <a:t>Ensure that you are familiar with, and abide by, your code of conduct and any behaviour management policies</a:t>
          </a:r>
        </a:p>
      </dsp:txBody>
      <dsp:txXfrm>
        <a:off x="1635622" y="3053"/>
        <a:ext cx="3731128" cy="2238677"/>
      </dsp:txXfrm>
    </dsp:sp>
    <dsp:sp modelId="{5393B400-26F7-4430-8DB5-90AC4205E03C}">
      <dsp:nvSpPr>
        <dsp:cNvPr id="0" name=""/>
        <dsp:cNvSpPr/>
      </dsp:nvSpPr>
      <dsp:spPr>
        <a:xfrm>
          <a:off x="5739863" y="3053"/>
          <a:ext cx="3731128" cy="223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altLang="en-US" sz="2200" kern="1200">
              <a:latin typeface="Trebuchet MS" pitchFamily="34" charset="0"/>
              <a:cs typeface="Arial" charset="0"/>
              <a:sym typeface="Trebuchet MS" pitchFamily="34" charset="0"/>
            </a:rPr>
            <a:t>If you make a mistake then report this yourself as soon as possible</a:t>
          </a:r>
        </a:p>
      </dsp:txBody>
      <dsp:txXfrm>
        <a:off x="5739863" y="3053"/>
        <a:ext cx="3731128" cy="2238677"/>
      </dsp:txXfrm>
    </dsp:sp>
    <dsp:sp modelId="{6689AE60-5E60-459F-A017-514C2907E5CE}">
      <dsp:nvSpPr>
        <dsp:cNvPr id="0" name=""/>
        <dsp:cNvSpPr/>
      </dsp:nvSpPr>
      <dsp:spPr>
        <a:xfrm>
          <a:off x="0" y="2617897"/>
          <a:ext cx="3731128" cy="223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altLang="en-US" sz="2200" kern="1200">
              <a:latin typeface="Trebuchet MS" pitchFamily="34" charset="0"/>
              <a:cs typeface="Arial" charset="0"/>
              <a:sym typeface="Trebuchet MS" pitchFamily="34" charset="0"/>
            </a:rPr>
            <a:t>Take care online, particularly on social media. Do not accept friend requests from children or parents.  Maintain your professional boundaries.  </a:t>
          </a:r>
        </a:p>
      </dsp:txBody>
      <dsp:txXfrm>
        <a:off x="0" y="2617897"/>
        <a:ext cx="3731128" cy="2238677"/>
      </dsp:txXfrm>
    </dsp:sp>
    <dsp:sp modelId="{A8FB7ED9-8FB2-42C5-B246-8484B52C917B}">
      <dsp:nvSpPr>
        <dsp:cNvPr id="0" name=""/>
        <dsp:cNvSpPr/>
      </dsp:nvSpPr>
      <dsp:spPr>
        <a:xfrm>
          <a:off x="7375486" y="2617897"/>
          <a:ext cx="3731128" cy="22386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altLang="en-US" sz="2200" kern="1200">
              <a:latin typeface="Trebuchet MS" pitchFamily="34" charset="0"/>
              <a:cs typeface="Arial" charset="0"/>
              <a:sym typeface="Trebuchet MS" pitchFamily="34" charset="0"/>
            </a:rPr>
            <a:t>Be mindful that what you post could be seen by vulnerable children/parents and be misinterpreted</a:t>
          </a:r>
        </a:p>
      </dsp:txBody>
      <dsp:txXfrm>
        <a:off x="7375486" y="2617897"/>
        <a:ext cx="3731128" cy="22386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7858A3-4044-4FC0-899E-29A6A0EACD35}" type="datetimeFigureOut">
              <a:rPr lang="en-GB" smtClean="0"/>
              <a:t>23/07/2026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1B69C6-F008-4FF3-BF08-3E3550AF26AC}" type="slidenum">
              <a:rPr lang="en-GB" smtClean="0"/>
              <a:t>‹#›</a:t>
            </a:fld>
            <a:endParaRPr lang="en-GB"/>
          </a:p>
        </p:txBody>
      </p:sp>
    </p:spTree>
    <p:extLst>
      <p:ext uri="{BB962C8B-B14F-4D97-AF65-F5344CB8AC3E}">
        <p14:creationId xmlns:p14="http://schemas.microsoft.com/office/powerpoint/2010/main" val="2421482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ice.org.uk/about/nice-communities/social-care/child-abuse-neglect-guidance"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youtube.com/watch?v=0X8gsyk0Dv8"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hillingdonsafeguardingpartnership.org.uk/wp-content/uploads/2024/01/Communicating-with-Children-with-Disabilities-Briefing-.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hillingdonsafeguardingpartnership.org.uk/wp-content/uploads/2025/03/Language-and-CSA-4.pdf" TargetMode="External"/><Relationship Id="rId3" Type="http://schemas.openxmlformats.org/officeDocument/2006/relationships/hyperlink" Target="https://www.csacentre.org.uk/knowledge-in-practice/practice-improvement/signs-indicators-template/" TargetMode="External"/><Relationship Id="rId7" Type="http://schemas.openxmlformats.org/officeDocument/2006/relationships/hyperlink" Target="https://www.stopitnow.org.uk/helpline/?utm_source=bing&amp;utm_medium=ad&amp;utm_campaign=stop-helpline&amp;msclkid=c960ec439e6210636141843a9241b629"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youtube.com/watch?v=QS8OnQqASY8&amp;list=PLgE8smYzAGVRYbOuzpOdSvFRLwyUlvt4q&amp;index=7" TargetMode="External"/><Relationship Id="rId5" Type="http://schemas.openxmlformats.org/officeDocument/2006/relationships/hyperlink" Target="https://www.youtube.com/watch?v=BEZ4MbuvYFE&amp;list=PLgE8smYzAGVRYbOuzpOdSvFRLwyUlvt4q&amp;index=6" TargetMode="External"/><Relationship Id="rId4" Type="http://schemas.openxmlformats.org/officeDocument/2006/relationships/hyperlink" Target="https://www.youtube.com/watch?v=EDGIDgvF1Nc&amp;list=PLgE8smYzAGVRYbOuzpOdSvFRLwyUlvt4q&amp;index=2" TargetMode="Externa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www.iwf.org.uk/our-technology/report-remove/" TargetMode="External"/><Relationship Id="rId3" Type="http://schemas.openxmlformats.org/officeDocument/2006/relationships/hyperlink" Target="https://learning.nspcc.org.uk/research-resources/schools/pants-teaching" TargetMode="External"/><Relationship Id="rId7" Type="http://schemas.openxmlformats.org/officeDocument/2006/relationships/hyperlink" Target="https://www.childline.org.uk/toolbox/"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www.childline.org.uk/toolbox/videos/" TargetMode="External"/><Relationship Id="rId5" Type="http://schemas.openxmlformats.org/officeDocument/2006/relationships/hyperlink" Target="https://www.ceop.police.uk/safety-centre/" TargetMode="External"/><Relationship Id="rId4" Type="http://schemas.openxmlformats.org/officeDocument/2006/relationships/hyperlink" Target="https://learning.nspcc.org.uk/services/talk-relationships" TargetMode="External"/><Relationship Id="rId9" Type="http://schemas.openxmlformats.org/officeDocument/2006/relationships/hyperlink" Target="https://www.stopitnow.org.uk/helpline/?utm_source=bing&amp;utm_medium=ad&amp;utm_campaign=stop-helpline&amp;msclkid=c960ec439e6210636141843a9241b629"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mailto:hdaas@hillingdon.gov.uk"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learning.nspcc.org.uk/child-abuse-and-neglect/domestic-abus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gbr01.safelinks.protection.outlook.com/?url=http%3A%2F%2Fwww.fgmelearning.co.uk%2F&amp;data=04%7C01%7C%7C5d90c5daf3c549b7bf3c08d92b227982%7Caaacb679c38148fbb320f9d581ee948f%7C0%7C0%7C637588249329714347%7CUnknown%7CTWFpbGZsb3d8eyJWIjoiMC4wLjAwMDAiLCJQIjoiV2luMzIiLCJBTiI6Ik1haWwiLCJXVCI6Mn0%3D%7C1000&amp;sdata=XBssjbMKKnYJa8J%2F0zFV6%2FR9hpfsK6XTLcJF9j8dV6s%3D&amp;reserved=0"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gbr01.safelinks.protection.outlook.com/?url=https%3A%2F%2Fwww.gov.uk%2Fgovernment%2Fpublications%2Ffemale-genital-mutilation-resource-pack%2Ffemale-genital-mutilation-resource-pack&amp;data=04%7C01%7C%7C5d90c5daf3c549b7bf3c08d92b227982%7Caaacb679c38148fbb320f9d581ee948f%7C0%7C0%7C637588249329704398%7CUnknown%7CTWFpbGZsb3d8eyJWIjoiMC4wLjAwMDAiLCJQIjoiV2luMzIiLCJBTiI6Ik1haWwiLCJXVCI6Mn0%3D%7C1000&amp;sdata=dV96Bdg2vItG7iqA9Bi0Hp4mQiSwSfgFHZuW1VGk%2FEQ%3D&amp;reserved=0"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hillingdonsafeguardingpartnership.org.uk/professionals/useful-guidance/contextual-safeguarding/"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hillingdonsafeguardingpartnership.org.uk/wp-content/uploads/2024/05/Contextual-Safeguarding-Strategy.pdf"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bbc.co.uk/iplayer/episode/m0015q9c/county-lines"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hillingdonsafeguardingpartnership.org.uk/wp-content/uploads/2022/03/Serious-Youth-Violence-Briefing-.pdf"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hillingdonsafeguardingpartnership.org.uk/wp-content/uploads/2023/02/Child_Exploitation_Appropriate_Language_Guide_2022.pdf"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hillingdonsafeguardingpartnership.org.uk/wp-content/uploads/2022/03/CSE-Warning-Signs-1-1.pdf" TargetMode="External"/><Relationship Id="rId4" Type="http://schemas.openxmlformats.org/officeDocument/2006/relationships/hyperlink" Target="https://childrenssociety.notion.site/LookCloser-resources-6cba9a52eb1b4d8abb1d627387836313" TargetMode="Externa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gov.uk/government/publications/sexual-violence-and-sexual-harassment-between-children-in-schools-and-colleges"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gov.uk/government/publications/sharing-nudes-and-semi-nudes-advice-for-education-settings-working-with-children-and-young-people/sharing-nudes-and-semi-nudes-advice-for-education-settings-working-with-children-and-young-people" TargetMode="External"/></Relationships>
</file>

<file path=ppt/notesSlides/_rels/notesSlide43.xml.rels><?xml version="1.0" encoding="UTF-8" standalone="yes"?>
<Relationships xmlns="http://schemas.openxmlformats.org/package/2006/relationships"><Relationship Id="rId8" Type="http://schemas.openxmlformats.org/officeDocument/2006/relationships/hyperlink" Target="https://gbr01.safelinks.protection.outlook.com/?url=https%3A%2F%2Fwww.gov.uk%2Fgovernment%2Fpublications%2Fpredicting-harm-among-incels-involuntary-celibates&amp;data=05%7C02%7Cleapadmin%40hillingdon.gov.uk%7C73943fa6900d4c71e34e08dd71d49fe5%7Caaacb679c38148fbb320f9d581ee948f%7C0%7C0%7C638791880242372058%7CUnknown%7CTWFpbGZsb3d8eyJFbXB0eU1hcGkiOnRydWUsIlYiOiIwLjAuMDAwMCIsIlAiOiJXaW4zMiIsIkFOIjoiTWFpbCIsIldUIjoyfQ%3D%3D%7C0%7C%7C%7C&amp;sdata=v6u%2BYqeJ18bZN7O%2F261qQDobwzYXteH%2BPdZWtVo2wmY%3D&amp;reserved=0" TargetMode="External"/><Relationship Id="rId3" Type="http://schemas.openxmlformats.org/officeDocument/2006/relationships/hyperlink" Target="https://gbr01.safelinks.protection.outlook.com/?url=https%3A%2F%2Fyougov.co.uk%2Fsociety%2Farticles%2F47419-one-in-six-boys-aged-6-15-have-a-positive-view-of-andrew-tate&amp;data=05%7C02%7Cleapadmin%40hillingdon.gov.uk%7C73943fa6900d4c71e34e08dd71d49fe5%7Caaacb679c38148fbb320f9d581ee948f%7C0%7C0%7C638791880242303137%7CUnknown%7CTWFpbGZsb3d8eyJFbXB0eU1hcGkiOnRydWUsIlYiOiIwLjAuMDAwMCIsIlAiOiJXaW4zMiIsIkFOIjoiTWFpbCIsIldUIjoyfQ%3D%3D%7C0%7C%7C%7C&amp;sdata=ZSATyEHRRfrBZJ7qYp4o7sGOwXVN%2FUyuweh1Iy%2FFAlg%3D&amp;reserved=0" TargetMode="External"/><Relationship Id="rId7" Type="http://schemas.openxmlformats.org/officeDocument/2006/relationships/hyperlink" Target="https://gbr01.safelinks.protection.outlook.com/?url=https%3A%2F%2Fwww.gov.uk%2Fgovernment%2Fpublications%2Fpredicting-harm-among-incels-involuntary-celibates%2Fpress-release-incels-need-mental-health-support-rather-than-a-counter-terrorism-intervention-the-worlds-largest-study-of-incels-finds-accessible&amp;data=05%7C02%7Cleapadmin%40hillingdon.gov.uk%7C73943fa6900d4c71e34e08dd71d49fe5%7Caaacb679c38148fbb320f9d581ee948f%7C0%7C0%7C638791880242330631%7CUnknown%7CTWFpbGZsb3d8eyJFbXB0eU1hcGkiOnRydWUsIlYiOiIwLjAuMDAwMCIsIlAiOiJXaW4zMiIsIkFOIjoiTWFpbCIsIldUIjoyfQ%3D%3D%7C0%7C%7C%7C&amp;sdata=%2B1da59jrZ0G2Adgv3P3UPYPBUnHvRFveIMFdhr5grQQ%3D&amp;reserved=0"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s://www.bbc.co.uk/programmes/m001jg1t" TargetMode="External"/><Relationship Id="rId5" Type="http://schemas.openxmlformats.org/officeDocument/2006/relationships/hyperlink" Target="https://www.channel4.com/programmes/the-secret-world-of-incels-untold" TargetMode="External"/><Relationship Id="rId4" Type="http://schemas.openxmlformats.org/officeDocument/2006/relationships/hyperlink" Target="https://www.channel4.com/programmes/i-am-andrew-tate" TargetMode="External"/></Relationships>
</file>

<file path=ppt/notesSlides/_rels/notesSlide44.xml.rels><?xml version="1.0" encoding="UTF-8" standalone="yes"?>
<Relationships xmlns="http://schemas.openxmlformats.org/package/2006/relationships"><Relationship Id="rId3" Type="http://schemas.openxmlformats.org/officeDocument/2006/relationships/hyperlink" Target="file:///C:\Users\ndiamond\Downloads\Talking-about-misogyny-pack-final.pdf"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leap.hillingdon.gov.uk/article/14302/Sexism-and-Sexual-Harassment" TargetMode="External"/><Relationship Id="rId7" Type="http://schemas.openxmlformats.org/officeDocument/2006/relationships/hyperlink" Target="file:///C:\Users\ndiamond\Downloads\Guidance_for_schools_on_preventing_and_responding_to_sexist__sexual_and_transphobic_bullying.pdf"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file:///C:\Users\ndiamond\Downloads\Talking-about-misogyny-pack-final%20(1).pdf" TargetMode="External"/><Relationship Id="rId5" Type="http://schemas.openxmlformats.org/officeDocument/2006/relationships/hyperlink" Target="file:///C:\Users\ndiamond\Downloads\How-to-take-a-whole-school-approach-1.pdf" TargetMode="External"/><Relationship Id="rId4" Type="http://schemas.openxmlformats.org/officeDocument/2006/relationships/hyperlink" Target="file:///C:\Users\ndiamond\Downloads\Whole_school_approach_to_sexism_and_sexual_harassment.pdf" TargetMode="External"/></Relationships>
</file>

<file path=ppt/notesSlides/_rels/notesSlide46.xml.rels><?xml version="1.0" encoding="UTF-8" standalone="yes"?>
<Relationships xmlns="http://schemas.openxmlformats.org/package/2006/relationships"><Relationship Id="rId8" Type="http://schemas.openxmlformats.org/officeDocument/2006/relationships/hyperlink" Target="https://learning.nspcc.org.uk/safeguarding-child-protection/radicalisation#skip-to-content" TargetMode="External"/><Relationship Id="rId3" Type="http://schemas.openxmlformats.org/officeDocument/2006/relationships/hyperlink" Target="https://www.bing.com/search?q=home+office+prevent+e+learning&amp;cvid=d8aab83889fd4038aeea4de4b11ca68f&amp;aqs=edge..69i57j0l3j69i60l3.5920j0j9&amp;FORM=ANAB01&amp;PC=U531" TargetMode="External"/><Relationship Id="rId7" Type="http://schemas.openxmlformats.org/officeDocument/2006/relationships/hyperlink" Target="https://act.campaign.gov.uk/" TargetMode="External"/><Relationship Id="rId2" Type="http://schemas.openxmlformats.org/officeDocument/2006/relationships/slide" Target="../slides/slide52.xml"/><Relationship Id="rId1" Type="http://schemas.openxmlformats.org/officeDocument/2006/relationships/notesMaster" Target="../notesMasters/notesMaster1.xml"/><Relationship Id="rId6" Type="http://schemas.openxmlformats.org/officeDocument/2006/relationships/hyperlink" Target="https://www.gov.uk/government/publications/the-prevent-duty-safeguarding-learners-vulnerable-to-radicalisation/understanding-and-identifying-radicalisation-risk-in-your-education-setting" TargetMode="External"/><Relationship Id="rId5" Type="http://schemas.openxmlformats.org/officeDocument/2006/relationships/hyperlink" Target="https://www.elearning.prevent.homeoffice.gov.uk/screen12" TargetMode="External"/><Relationship Id="rId4" Type="http://schemas.openxmlformats.org/officeDocument/2006/relationships/hyperlink" Target="https://www.elearning.prevent.homeoffice.gov.uk/channel_awareness/01-welcome.html"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bbc.co.uk/programmes/m001977f"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www.stopthetraffik.org/spot-signs-child-trafficking/"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youtube.com/watch?v=U_fExISISv4" TargetMode="External"/><Relationship Id="rId2" Type="http://schemas.openxmlformats.org/officeDocument/2006/relationships/slide" Target="../slides/slide55.xml"/><Relationship Id="rId1" Type="http://schemas.openxmlformats.org/officeDocument/2006/relationships/notesMaster" Target="../notesMasters/notesMaster1.xml"/><Relationship Id="rId5" Type="http://schemas.openxmlformats.org/officeDocument/2006/relationships/hyperlink" Target="https://www.childrenssociety.org.uk/what-we-do/our-work/preventing-child-sexual-exploitation/online-safety" TargetMode="External"/><Relationship Id="rId4" Type="http://schemas.openxmlformats.org/officeDocument/2006/relationships/hyperlink" Target="https://learning.nspcc.org.uk/safeguarding-child-protection/grooming"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internetmatters.org/hub/press-release/new-report-uk-teenagers-encountered-ai-generated-nude-deepfakes/" TargetMode="External"/><Relationship Id="rId2" Type="http://schemas.openxmlformats.org/officeDocument/2006/relationships/slide" Target="../slides/slide56.xml"/><Relationship Id="rId1" Type="http://schemas.openxmlformats.org/officeDocument/2006/relationships/notesMaster" Target="../notesMasters/notesMaster1.xml"/><Relationship Id="rId5" Type="http://schemas.openxmlformats.org/officeDocument/2006/relationships/hyperlink" Target="https://gbr01.safelinks.protection.outlook.com/?url=https%3A%2F%2Fanchoredschools.us19.list-manage.com%2Ftrack%2Fclick%3Fu%3D9a552ffe384a364463d54e564%26id%3Dc25699aee0%26e%3Daf8ac1dda0&amp;data=05%7C02%7Cndiamond%40hillingdon.gov.uk%7C7196e959e18f45ad785a08dd8df9b90c%7Caaacb679c38148fbb320f9d581ee948f%7C0%7C0%7C638822826872036780%7CUnknown%7CTWFpbGZsb3d8eyJFbXB0eU1hcGkiOnRydWUsIlYiOiIwLjAuMDAwMCIsIlAiOiJXaW4zMiIsIkFOIjoiTWFpbCIsIldUIjoyfQ%3D%3D%7C60000%7C%7C%7C&amp;sdata=KTe9yklfnvibkT3Wmjg2u2s%2BEUCSsyYpkKzZhaKsta8%3D&amp;reserved=0" TargetMode="External"/><Relationship Id="rId4" Type="http://schemas.openxmlformats.org/officeDocument/2006/relationships/hyperlink" Target="https://www.safeguardinginschools.co.uk/dfeai"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learning.nspcc.org.uk/research-resources/schools/e-safety-for-schools"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s://saferinternet.org.uk/professionals-online-safety-helpline" TargetMode="External"/><Relationship Id="rId5" Type="http://schemas.openxmlformats.org/officeDocument/2006/relationships/hyperlink" Target="https://national.lgfl.net/digisafe" TargetMode="External"/><Relationship Id="rId4" Type="http://schemas.openxmlformats.org/officeDocument/2006/relationships/hyperlink" Target="https://saferinternet.org.uk/guide-and-resource/parents-and-carers"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saferinternet.org.uk/send" TargetMode="External"/><Relationship Id="rId2" Type="http://schemas.openxmlformats.org/officeDocument/2006/relationships/slide" Target="../slides/slide58.xml"/><Relationship Id="rId1" Type="http://schemas.openxmlformats.org/officeDocument/2006/relationships/notesMaster" Target="../notesMasters/notesMaster1.xml"/><Relationship Id="rId6" Type="http://schemas.openxmlformats.org/officeDocument/2006/relationships/hyperlink" Target="https://hillingdonsafeguardingpartnership.org.uk/wp-content/uploads/2024/05/Safeguarding-Children-with-Complex-Needs-and-Disabilities-2024.pdf" TargetMode="External"/><Relationship Id="rId5" Type="http://schemas.openxmlformats.org/officeDocument/2006/relationships/hyperlink" Target="file:///C:\Users\ndiamond\Downloads\staying-safe-online.pdf" TargetMode="External"/><Relationship Id="rId4" Type="http://schemas.openxmlformats.org/officeDocument/2006/relationships/hyperlink" Target="https://www.youtube.com/watch?v=1nzwFsw5Tn0" TargetMode="Externa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carersfirst.org.uk/news-and-stories/young-carers-blog-how-to-identify-a-young-carer/" TargetMode="External"/><Relationship Id="rId2" Type="http://schemas.openxmlformats.org/officeDocument/2006/relationships/slide" Target="../slides/slide59.xml"/><Relationship Id="rId1" Type="http://schemas.openxmlformats.org/officeDocument/2006/relationships/notesMaster" Target="../notesMasters/notesMaster1.xml"/><Relationship Id="rId4" Type="http://schemas.openxmlformats.org/officeDocument/2006/relationships/hyperlink" Target="https://www.youtube.com/watch?v=XV3ef72BdjU"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learning.nspcc.org.uk/research-resources/2019/let-children-know-you-re-listening"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youtube.com/watch?v=bvJ5uBlGYgE"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8" name="Shape 150"/>
          <p:cNvSpPr>
            <a:spLocks noGrp="1" noRot="1" noChangeAspect="1" noTextEdit="1"/>
          </p:cNvSpPr>
          <p:nvPr>
            <p:ph type="sldImg" idx="2"/>
          </p:nvPr>
        </p:nvSpPr>
        <p:spPr>
          <a:xfrm>
            <a:off x="92075" y="746125"/>
            <a:ext cx="6626225" cy="3727450"/>
          </a:xfrm>
          <a:ln>
            <a:headEnd/>
            <a:tailEnd/>
          </a:ln>
        </p:spPr>
      </p:sp>
      <p:sp>
        <p:nvSpPr>
          <p:cNvPr id="45059" name="Shape 151"/>
          <p:cNvSpPr txBox="1">
            <a:spLocks noGrp="1"/>
          </p:cNvSpPr>
          <p:nvPr>
            <p:ph type="body" idx="1"/>
          </p:nvPr>
        </p:nvSpPr>
        <p:spPr bwMode="auto">
          <a:xfrm>
            <a:off x="681038" y="4721225"/>
            <a:ext cx="5446712" cy="4473575"/>
          </a:xfrm>
          <a:noFill/>
        </p:spPr>
        <p:txBody>
          <a:bodyPr vert="horz" numCol="1" anchor="ctr" compatLnSpc="1">
            <a:prstTxWarp prst="textNoShape">
              <a:avLst/>
            </a:prstTxWarp>
          </a:bodyPr>
          <a:lstStyle/>
          <a:p>
            <a:pPr eaLnBrk="1" hangingPunct="1">
              <a:spcBef>
                <a:spcPct val="0"/>
              </a:spcBef>
              <a:buFontTx/>
              <a:buNone/>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 typeface="Trebuchet MS" panose="020B0603020202020204" pitchFamily="34" charset="0"/>
              <a:buNone/>
              <a:tabLst/>
              <a:defRPr/>
            </a:pPr>
            <a:r>
              <a:rPr kumimoji="0" lang="en-GB" altLang="en-US" sz="1200" b="0" i="0" u="none" strike="noStrike" kern="1200" cap="none" spc="0" normalizeH="0" baseline="0" noProof="0">
                <a:ln>
                  <a:noFill/>
                </a:ln>
                <a:solidFill>
                  <a:prstClr val="black"/>
                </a:solidFill>
                <a:effectLst/>
                <a:uLnTx/>
                <a:uFillTx/>
                <a:latin typeface="Trebuchet MS" panose="020B0603020202020204" pitchFamily="34" charset="0"/>
                <a:ea typeface="+mn-ea"/>
                <a:cs typeface="Arial" panose="020B0604020202020204" pitchFamily="34" charset="0"/>
                <a:sym typeface="Trebuchet MS" panose="020B0603020202020204" pitchFamily="34" charset="0"/>
              </a:rPr>
              <a:t>Please be mindful of confidentiality when discussing any case examples.  </a:t>
            </a:r>
          </a:p>
          <a:p>
            <a:pPr marL="0" marR="0" lvl="0" indent="0" algn="l" defTabSz="914400" rtl="0" eaLnBrk="1" fontAlgn="auto" latinLnBrk="0" hangingPunct="1">
              <a:lnSpc>
                <a:spcPct val="100000"/>
              </a:lnSpc>
              <a:spcBef>
                <a:spcPct val="0"/>
              </a:spcBef>
              <a:spcAft>
                <a:spcPts val="0"/>
              </a:spcAft>
              <a:buClrTx/>
              <a:buSzTx/>
              <a:buFont typeface="Trebuchet MS" panose="020B0603020202020204" pitchFamily="34" charset="0"/>
              <a:buNone/>
              <a:tabLst/>
              <a:defRPr/>
            </a:pPr>
            <a:r>
              <a:rPr kumimoji="0" lang="en-GB" altLang="en-US" sz="1200" b="0" i="0" u="none" strike="noStrike" kern="1200" cap="none" spc="0" normalizeH="0" baseline="0" noProof="0">
                <a:ln>
                  <a:noFill/>
                </a:ln>
                <a:solidFill>
                  <a:prstClr val="black"/>
                </a:solidFill>
                <a:effectLst/>
                <a:uLnTx/>
                <a:uFillTx/>
                <a:latin typeface="Trebuchet MS" panose="020B0603020202020204" pitchFamily="34" charset="0"/>
                <a:ea typeface="+mn-ea"/>
                <a:cs typeface="Arial" panose="020B0604020202020204" pitchFamily="34" charset="0"/>
                <a:sym typeface="Trebuchet MS" panose="020B0603020202020204" pitchFamily="34" charset="0"/>
              </a:rPr>
              <a:t>This is a focus on good practice thinking about us as professionals – it may affect you personally so please seek support after from………..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GB" sz="1200" b="0" i="0" u="none" strike="noStrike" kern="1200" baseline="0">
              <a:solidFill>
                <a:schemeClr val="tx1"/>
              </a:solidFill>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a:t>
            </a:fld>
            <a:endParaRPr lang="en-GB"/>
          </a:p>
        </p:txBody>
      </p:sp>
    </p:spTree>
    <p:extLst>
      <p:ext uri="{BB962C8B-B14F-4D97-AF65-F5344CB8AC3E}">
        <p14:creationId xmlns:p14="http://schemas.microsoft.com/office/powerpoint/2010/main" val="3294708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mn-ea"/>
                <a:cs typeface="+mn-cs"/>
              </a:rPr>
              <a:t>Children have a right to be safe and should be protected from all forms of abuse and neglect; </a:t>
            </a:r>
          </a:p>
          <a:p>
            <a:r>
              <a:rPr lang="en-GB" sz="1200" b="0" i="0" u="none" strike="noStrike" kern="1200" baseline="0">
                <a:solidFill>
                  <a:schemeClr val="tx1"/>
                </a:solidFill>
                <a:latin typeface="+mn-lt"/>
                <a:ea typeface="+mn-ea"/>
                <a:cs typeface="+mn-cs"/>
              </a:rPr>
              <a:t>• safeguarding children is everyone’s responsibility; </a:t>
            </a:r>
          </a:p>
          <a:p>
            <a:r>
              <a:rPr lang="en-GB" sz="1200" b="0" i="0" u="none" strike="noStrike" kern="1200" baseline="0">
                <a:solidFill>
                  <a:schemeClr val="tx1"/>
                </a:solidFill>
                <a:latin typeface="+mn-lt"/>
                <a:ea typeface="+mn-ea"/>
                <a:cs typeface="+mn-cs"/>
              </a:rPr>
              <a:t>• it is better to help children as early as possible, before issues escalate and become more damaging and we have  a duty to do everything we can to prevent harm coming to children; and </a:t>
            </a:r>
          </a:p>
          <a:p>
            <a:r>
              <a:rPr lang="en-GB" sz="1200" b="0" i="0" u="none" strike="noStrike" kern="1200" baseline="0">
                <a:solidFill>
                  <a:schemeClr val="tx1"/>
                </a:solidFill>
                <a:latin typeface="+mn-lt"/>
                <a:ea typeface="+mn-ea"/>
                <a:cs typeface="+mn-cs"/>
              </a:rPr>
              <a:t>• children and families are best supported and protected when there is a co-ordinated response from all relevant agencies. </a:t>
            </a:r>
          </a:p>
          <a:p>
            <a:pPr>
              <a:spcBef>
                <a:spcPct val="0"/>
              </a:spcBef>
              <a:buFontTx/>
              <a:buNone/>
            </a:pPr>
            <a:endParaRPr lang="en-GB" altLang="en-US"/>
          </a:p>
          <a:p>
            <a:pPr>
              <a:spcBef>
                <a:spcPct val="0"/>
              </a:spcBef>
              <a:buFontTx/>
              <a:buNone/>
            </a:pPr>
            <a:r>
              <a:rPr lang="en-GB" sz="1200" b="0" i="0" u="none" strike="noStrike" kern="1200" cap="none">
                <a:solidFill>
                  <a:schemeClr val="tx1"/>
                </a:solidFill>
                <a:effectLst/>
                <a:latin typeface="+mn-lt"/>
                <a:ea typeface="+mn-ea"/>
                <a:cs typeface="+mn-cs"/>
              </a:rPr>
              <a:t>All school staff should also be aware that mental health problems can, in some cases, be an indicator that a child has suffered or is at risk of suffering abuse, neglect or exploitation.</a:t>
            </a:r>
            <a:endParaRPr lang="en-GB" altLang="en-US"/>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a:t>
            </a:fld>
            <a:endParaRPr lang="en-GB"/>
          </a:p>
        </p:txBody>
      </p:sp>
    </p:spTree>
    <p:extLst>
      <p:ext uri="{BB962C8B-B14F-4D97-AF65-F5344CB8AC3E}">
        <p14:creationId xmlns:p14="http://schemas.microsoft.com/office/powerpoint/2010/main" val="806647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These are still draft as actual guidance is not out yet- make sure updates are made when new guidance is out in September</a:t>
            </a:r>
            <a:endParaRPr lang="en-US"/>
          </a:p>
          <a:p>
            <a:r>
              <a:rPr lang="en-US"/>
              <a:t>Safeguarding culture- it could happen here- challenge assumptions, remain vigilant focus on whole- school culture and staff attitudes and response</a:t>
            </a:r>
          </a:p>
          <a:p>
            <a:r>
              <a:rPr lang="en-US">
                <a:ea typeface="Calibri"/>
                <a:cs typeface="Calibri"/>
              </a:rPr>
              <a:t>Attendance- -' Absence is a key indicator of risk, not just non- compliance'</a:t>
            </a:r>
          </a:p>
          <a:p>
            <a:r>
              <a:rPr lang="en-US">
                <a:ea typeface="Calibri"/>
                <a:cs typeface="Calibri"/>
              </a:rPr>
              <a:t>Low level concerns-  emphasis on professional curiosity</a:t>
            </a:r>
          </a:p>
          <a:p>
            <a:r>
              <a:rPr lang="en-US">
                <a:ea typeface="Calibri"/>
                <a:cs typeface="Calibri"/>
              </a:rPr>
              <a:t>DSL role expansion- DSL to have oversight of whole- school safeguarding systems including online safeguarding culture </a:t>
            </a:r>
          </a:p>
          <a:p>
            <a:r>
              <a:rPr lang="en-US">
                <a:ea typeface="Calibri"/>
                <a:cs typeface="Calibri"/>
              </a:rPr>
              <a:t>Explicit inclusion of Deepfakes, AI generated images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7</a:t>
            </a:fld>
            <a:endParaRPr lang="en-GB"/>
          </a:p>
        </p:txBody>
      </p:sp>
    </p:spTree>
    <p:extLst>
      <p:ext uri="{BB962C8B-B14F-4D97-AF65-F5344CB8AC3E}">
        <p14:creationId xmlns:p14="http://schemas.microsoft.com/office/powerpoint/2010/main" val="464636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Explicit inclusion of Deepfakes, AI generated images</a:t>
            </a:r>
          </a:p>
          <a:p>
            <a:r>
              <a:rPr lang="en-US"/>
              <a:t>DSL role expansion- DSL to have oversight of whole- school safeguarding systems including online safeguarding culture </a:t>
            </a:r>
            <a:endParaRPr lang="en-US">
              <a:solidFill>
                <a:srgbClr val="444444"/>
              </a:solidFill>
              <a:ea typeface="Calibri"/>
              <a:cs typeface="Calibri"/>
            </a:endParaRPr>
          </a:p>
          <a:p>
            <a:r>
              <a:rPr lang="en-US"/>
              <a:t>Explicit inclusion of Deepfakes, AI generated images</a:t>
            </a:r>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8</a:t>
            </a:fld>
            <a:endParaRPr lang="en-GB"/>
          </a:p>
        </p:txBody>
      </p:sp>
    </p:spTree>
    <p:extLst>
      <p:ext uri="{BB962C8B-B14F-4D97-AF65-F5344CB8AC3E}">
        <p14:creationId xmlns:p14="http://schemas.microsoft.com/office/powerpoint/2010/main" val="1925186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42856-DC8D-B447-4628-175449FF7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E02F2-5F7E-1C84-D460-3C2A9EFF4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FB9F5-5740-36BD-E306-032A9439C2BF}"/>
              </a:ext>
            </a:extLst>
          </p:cNvPr>
          <p:cNvSpPr>
            <a:spLocks noGrp="1"/>
          </p:cNvSpPr>
          <p:nvPr>
            <p:ph type="body" idx="1"/>
          </p:nvPr>
        </p:nvSpPr>
        <p:spPr/>
        <p:txBody>
          <a:bodyPr/>
          <a:lstStyle/>
          <a:p>
            <a:r>
              <a:rPr lang="en-US"/>
              <a:t>Explicit inclusion of Deepfakes, AI generated images</a:t>
            </a:r>
          </a:p>
          <a:p>
            <a:r>
              <a:rPr lang="en-US"/>
              <a:t>DSL role expansion- DSL to have oversight of whole- school safeguarding systems including online safeguarding culture </a:t>
            </a:r>
            <a:endParaRPr lang="en-US">
              <a:solidFill>
                <a:srgbClr val="444444"/>
              </a:solidFill>
              <a:ea typeface="Calibri"/>
              <a:cs typeface="Calibri"/>
            </a:endParaRPr>
          </a:p>
          <a:p>
            <a:r>
              <a:rPr lang="en-US"/>
              <a:t>Explicit inclusion of Deepfakes, AI generated images</a:t>
            </a:r>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a:extLst>
              <a:ext uri="{FF2B5EF4-FFF2-40B4-BE49-F238E27FC236}">
                <a16:creationId xmlns:a16="http://schemas.microsoft.com/office/drawing/2014/main" id="{17EF38C6-0F93-D453-E9CB-254E13F84290}"/>
              </a:ext>
            </a:extLst>
          </p:cNvPr>
          <p:cNvSpPr>
            <a:spLocks noGrp="1"/>
          </p:cNvSpPr>
          <p:nvPr>
            <p:ph type="sldNum" sz="quarter" idx="5"/>
          </p:nvPr>
        </p:nvSpPr>
        <p:spPr/>
        <p:txBody>
          <a:bodyPr/>
          <a:lstStyle/>
          <a:p>
            <a:fld id="{431B69C6-F008-4FF3-BF08-3E3550AF26AC}" type="slidenum">
              <a:rPr lang="en-GB" smtClean="0"/>
              <a:t>10</a:t>
            </a:fld>
            <a:endParaRPr lang="en-GB"/>
          </a:p>
        </p:txBody>
      </p:sp>
    </p:spTree>
    <p:extLst>
      <p:ext uri="{BB962C8B-B14F-4D97-AF65-F5344CB8AC3E}">
        <p14:creationId xmlns:p14="http://schemas.microsoft.com/office/powerpoint/2010/main" val="1731127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ABD34-5A62-84A2-5D52-0607D2823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3D5DF4-536E-446B-8159-516DB1B34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419EE-DF5E-2253-B8B4-F153A57E3E2D}"/>
              </a:ext>
            </a:extLst>
          </p:cNvPr>
          <p:cNvSpPr>
            <a:spLocks noGrp="1"/>
          </p:cNvSpPr>
          <p:nvPr>
            <p:ph type="body" idx="1"/>
          </p:nvPr>
        </p:nvSpPr>
        <p:spPr/>
        <p:txBody>
          <a:bodyPr/>
          <a:lstStyle/>
          <a:p>
            <a:r>
              <a:rPr lang="en-US"/>
              <a:t>Explicit inclusion of Deepfakes, AI generated images</a:t>
            </a:r>
          </a:p>
          <a:p>
            <a:r>
              <a:rPr lang="en-US"/>
              <a:t>DSL role expansion- DSL to have oversight of whole- school safeguarding systems including online safeguarding culture </a:t>
            </a:r>
            <a:endParaRPr lang="en-US">
              <a:solidFill>
                <a:srgbClr val="444444"/>
              </a:solidFill>
              <a:ea typeface="Calibri"/>
              <a:cs typeface="Calibri"/>
            </a:endParaRPr>
          </a:p>
          <a:p>
            <a:r>
              <a:rPr lang="en-US"/>
              <a:t>Explicit inclusion of Deepfakes, AI generated images</a:t>
            </a:r>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a:extLst>
              <a:ext uri="{FF2B5EF4-FFF2-40B4-BE49-F238E27FC236}">
                <a16:creationId xmlns:a16="http://schemas.microsoft.com/office/drawing/2014/main" id="{36412EDD-BDEB-EA7F-0303-2A3DD1EA89A5}"/>
              </a:ext>
            </a:extLst>
          </p:cNvPr>
          <p:cNvSpPr>
            <a:spLocks noGrp="1"/>
          </p:cNvSpPr>
          <p:nvPr>
            <p:ph type="sldNum" sz="quarter" idx="5"/>
          </p:nvPr>
        </p:nvSpPr>
        <p:spPr/>
        <p:txBody>
          <a:bodyPr/>
          <a:lstStyle/>
          <a:p>
            <a:fld id="{431B69C6-F008-4FF3-BF08-3E3550AF26AC}" type="slidenum">
              <a:rPr lang="en-GB" smtClean="0"/>
              <a:t>11</a:t>
            </a:fld>
            <a:endParaRPr lang="en-GB"/>
          </a:p>
        </p:txBody>
      </p:sp>
    </p:spTree>
    <p:extLst>
      <p:ext uri="{BB962C8B-B14F-4D97-AF65-F5344CB8AC3E}">
        <p14:creationId xmlns:p14="http://schemas.microsoft.com/office/powerpoint/2010/main" val="1662593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Relationship Sex Health Education (RSHE) has become a really important part of safeguarding — it’s not just a curriculum subject anymore, it’s a key way we help children </a:t>
            </a:r>
            <a:r>
              <a:rPr lang="en-US" dirty="0" err="1"/>
              <a:t>recognise</a:t>
            </a:r>
            <a:r>
              <a:rPr lang="en-US" dirty="0"/>
              <a:t> risk and stay safe.”</a:t>
            </a:r>
          </a:p>
          <a:p>
            <a:r>
              <a:rPr lang="en-US" dirty="0"/>
              <a:t>One of the biggest changes is the focus on online harm.</a:t>
            </a:r>
            <a:br>
              <a:rPr lang="en-US" dirty="0">
                <a:cs typeface="+mn-lt"/>
              </a:rPr>
            </a:br>
            <a:r>
              <a:rPr lang="en-US"/>
              <a:t> Children are now exposed to risks like pornography, coercion, and manipulation at much younger ages.” DO NOT  TEACH ABOUT PORNOGRAPHY IN PRIMARY – </a:t>
            </a:r>
            <a:endParaRPr lang="en-US">
              <a:ea typeface="Calibri"/>
              <a:cs typeface="Calibri"/>
            </a:endParaRPr>
          </a:p>
          <a:p>
            <a:r>
              <a:rPr lang="en-US" dirty="0"/>
              <a:t>“You’ll also see increasing references to things like </a:t>
            </a:r>
            <a:r>
              <a:rPr lang="en-US" b="1" dirty="0"/>
              <a:t>deepfakes and AI-generated images</a:t>
            </a:r>
            <a:r>
              <a:rPr lang="en-US" dirty="0"/>
              <a:t> — these are becoming real safeguarding issues in schools.”</a:t>
            </a:r>
          </a:p>
          <a:p>
            <a:endParaRPr lang="en-US" dirty="0"/>
          </a:p>
          <a:p>
            <a:r>
              <a:rPr lang="en-US" dirty="0"/>
              <a:t>Talk Pants – </a:t>
            </a:r>
            <a:r>
              <a:rPr lang="en-US"/>
              <a:t>younger children. </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10</a:t>
            </a:fld>
            <a:endParaRPr lang="en-GB"/>
          </a:p>
        </p:txBody>
      </p:sp>
    </p:spTree>
    <p:extLst>
      <p:ext uri="{BB962C8B-B14F-4D97-AF65-F5344CB8AC3E}">
        <p14:creationId xmlns:p14="http://schemas.microsoft.com/office/powerpoint/2010/main" val="2293708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key point to remember — RSHE lessons can lead to </a:t>
            </a:r>
            <a:r>
              <a:rPr lang="en-US" b="1"/>
              <a:t>disclosures</a:t>
            </a:r>
            <a:r>
              <a:rPr lang="en-US"/>
              <a:t>.”</a:t>
            </a:r>
          </a:p>
          <a:p>
            <a:r>
              <a:rPr lang="en-US"/>
              <a:t>“When we talk about relationships, consent, or online safety, children may:</a:t>
            </a:r>
            <a:endParaRPr lang="en-GB"/>
          </a:p>
          <a:p>
            <a:pPr marL="285750" indent="-285750">
              <a:buFont typeface="Arial"/>
              <a:buChar char="•"/>
            </a:pPr>
            <a:r>
              <a:rPr lang="en-US" err="1"/>
              <a:t>Recognise</a:t>
            </a:r>
            <a:r>
              <a:rPr lang="en-US"/>
              <a:t> something isn’t right</a:t>
            </a:r>
            <a:endParaRPr lang="en-GB"/>
          </a:p>
          <a:p>
            <a:pPr marL="285750" indent="-285750">
              <a:buFont typeface="Arial"/>
              <a:buChar char="•"/>
            </a:pPr>
            <a:r>
              <a:rPr lang="en-US"/>
              <a:t>Or feel safe enough to tell someone”</a:t>
            </a:r>
            <a:endParaRPr lang="en-GB"/>
          </a:p>
          <a:p>
            <a:r>
              <a:rPr lang="en-US"/>
              <a:t>“So it’s really important that:</a:t>
            </a:r>
            <a:endParaRPr lang="en-GB"/>
          </a:p>
          <a:p>
            <a:pPr marL="285750" indent="-285750">
              <a:buFont typeface="Arial"/>
              <a:buChar char="•"/>
            </a:pPr>
            <a:r>
              <a:rPr lang="en-US"/>
              <a:t>You know how to respond</a:t>
            </a:r>
            <a:endParaRPr lang="en-GB"/>
          </a:p>
          <a:p>
            <a:pPr marL="285750" indent="-285750">
              <a:buFont typeface="Arial"/>
              <a:buChar char="•"/>
            </a:pPr>
            <a:r>
              <a:rPr lang="en-US"/>
              <a:t>You stay calm</a:t>
            </a:r>
            <a:endParaRPr lang="en-GB"/>
          </a:p>
          <a:p>
            <a:pPr marL="285750" indent="-285750">
              <a:buFont typeface="Arial"/>
              <a:buChar char="•"/>
            </a:pPr>
            <a:r>
              <a:rPr lang="en-US"/>
              <a:t>And you follow safeguarding procedures straight away”</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11</a:t>
            </a:fld>
            <a:endParaRPr lang="en-GB"/>
          </a:p>
        </p:txBody>
      </p:sp>
    </p:spTree>
    <p:extLst>
      <p:ext uri="{BB962C8B-B14F-4D97-AF65-F5344CB8AC3E}">
        <p14:creationId xmlns:p14="http://schemas.microsoft.com/office/powerpoint/2010/main" val="2925590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t>
            </a:r>
            <a:r>
              <a:rPr lang="en-GB" b="1"/>
              <a:t>External providers</a:t>
            </a:r>
            <a:endParaRPr lang="en-US"/>
          </a:p>
          <a:p>
            <a:r>
              <a:rPr lang="en-US"/>
              <a:t>“If external </a:t>
            </a:r>
            <a:r>
              <a:rPr lang="en-US" err="1"/>
              <a:t>organisations</a:t>
            </a:r>
            <a:r>
              <a:rPr lang="en-US"/>
              <a:t> come in to deliver sessions, schools now have a responsibility to:</a:t>
            </a:r>
            <a:endParaRPr lang="en-GB"/>
          </a:p>
          <a:p>
            <a:pPr marL="285750" indent="-285750">
              <a:buFont typeface="Arial"/>
              <a:buChar char="•"/>
            </a:pPr>
            <a:r>
              <a:rPr lang="en-US"/>
              <a:t>Check what is being taught</a:t>
            </a:r>
            <a:endParaRPr lang="en-GB"/>
          </a:p>
          <a:p>
            <a:pPr marL="285750" indent="-285750">
              <a:buFont typeface="Arial"/>
              <a:buChar char="•"/>
            </a:pPr>
            <a:r>
              <a:rPr lang="en-US"/>
              <a:t>Ensure it’s appropriate</a:t>
            </a:r>
            <a:endParaRPr lang="en-GB"/>
          </a:p>
          <a:p>
            <a:pPr marL="285750" indent="-285750">
              <a:buFont typeface="Arial"/>
              <a:buChar char="•"/>
            </a:pPr>
            <a:r>
              <a:rPr lang="en-US"/>
              <a:t>And make sure safeguarding processes are clear”</a:t>
            </a:r>
            <a:endParaRPr lang="en-GB"/>
          </a:p>
          <a:p>
            <a:pPr marL="285750" indent="-285750">
              <a:buFont typeface="Arial"/>
              <a:buChar char="•"/>
            </a:pPr>
            <a:r>
              <a:rPr lang="en-US"/>
              <a:t>RSHE isn’t just about education — it’s about giving children the knowledge and confidence to stay safe, and making sure we’re ready to act when they tell us something.”</a:t>
            </a:r>
            <a:endParaRPr lang="en-US">
              <a:ea typeface="Calibri"/>
              <a:cs typeface="Calibri"/>
            </a:endParaRPr>
          </a:p>
          <a:p>
            <a:pPr marL="285750" indent="-285750">
              <a:buFont typeface="Arial"/>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12</a:t>
            </a:fld>
            <a:endParaRPr lang="en-GB"/>
          </a:p>
        </p:txBody>
      </p:sp>
    </p:spTree>
    <p:extLst>
      <p:ext uri="{BB962C8B-B14F-4D97-AF65-F5344CB8AC3E}">
        <p14:creationId xmlns:p14="http://schemas.microsoft.com/office/powerpoint/2010/main" val="2564955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school retains safeguarding responsibility for its premises at all times</a:t>
            </a:r>
            <a:r>
              <a:rPr lang="en-US" dirty="0"/>
              <a:t>, regardless of when the site is used.</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13</a:t>
            </a:fld>
            <a:endParaRPr lang="en-GB"/>
          </a:p>
        </p:txBody>
      </p:sp>
    </p:spTree>
    <p:extLst>
      <p:ext uri="{BB962C8B-B14F-4D97-AF65-F5344CB8AC3E}">
        <p14:creationId xmlns:p14="http://schemas.microsoft.com/office/powerpoint/2010/main" val="2793790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“Safeguarding responsibility doesn’t stop at 3pm on a Friday — if it’s happening on your site, you are still responsible for ensuring it’s safe.”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14</a:t>
            </a:fld>
            <a:endParaRPr lang="en-GB"/>
          </a:p>
        </p:txBody>
      </p:sp>
    </p:spTree>
    <p:extLst>
      <p:ext uri="{BB962C8B-B14F-4D97-AF65-F5344CB8AC3E}">
        <p14:creationId xmlns:p14="http://schemas.microsoft.com/office/powerpoint/2010/main" val="668262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r>
              <a:rPr lang="en-GB" altLang="en-US"/>
              <a:t>As a minimum all staff need to be familiar with these policies, guidance and roles of key staff. You need to ensure that you revisit this at least annually, and whenever any key changes are made.  Your DSL will communicate this to you. </a:t>
            </a:r>
          </a:p>
          <a:p>
            <a:pPr eaLnBrk="1" hangingPunct="1">
              <a:spcBef>
                <a:spcPct val="0"/>
              </a:spcBef>
              <a:buFontTx/>
              <a:buNone/>
            </a:pPr>
            <a:endParaRPr lang="en-GB" altLang="en-US"/>
          </a:p>
          <a:p>
            <a:pPr eaLnBrk="1" hangingPunct="1">
              <a:spcBef>
                <a:spcPct val="0"/>
              </a:spcBef>
              <a:buFontTx/>
              <a:buNone/>
            </a:pPr>
            <a:r>
              <a:rPr lang="en-GB" altLang="en-US"/>
              <a:t>Know your safeguarding policy and where to access it – </a:t>
            </a:r>
          </a:p>
          <a:p>
            <a:pPr eaLnBrk="1" hangingPunct="1">
              <a:spcBef>
                <a:spcPct val="0"/>
              </a:spcBef>
              <a:buFontTx/>
              <a:buNone/>
            </a:pPr>
            <a:r>
              <a:rPr lang="en-GB" altLang="en-US"/>
              <a:t>You</a:t>
            </a:r>
            <a:r>
              <a:rPr lang="en-GB" altLang="en-US" baseline="0"/>
              <a:t> need to b</a:t>
            </a:r>
            <a:r>
              <a:rPr lang="en-GB" altLang="en-US"/>
              <a:t>e aware of the signs and indicators of abuse and your statuary obligations and duties</a:t>
            </a:r>
          </a:p>
          <a:p>
            <a:pPr eaLnBrk="1" hangingPunct="1">
              <a:spcBef>
                <a:spcPct val="0"/>
              </a:spcBef>
              <a:buFontTx/>
              <a:buNone/>
            </a:pPr>
            <a:r>
              <a:rPr lang="en-GB" altLang="en-US"/>
              <a:t>What would you do if there was a safeguarding concern tomorrow?  Where would you record it?  How would you record it?</a:t>
            </a:r>
            <a:r>
              <a:rPr lang="en-GB" altLang="en-US" baseline="0"/>
              <a:t> </a:t>
            </a:r>
            <a:r>
              <a:rPr lang="en-GB" altLang="en-US"/>
              <a:t>Who is your designated safeguarding lead?  What if they’re not available? </a:t>
            </a:r>
          </a:p>
          <a:p>
            <a:pPr eaLnBrk="1" hangingPunct="1">
              <a:spcBef>
                <a:spcPct val="0"/>
              </a:spcBef>
              <a:buFontTx/>
              <a:buNone/>
            </a:pPr>
            <a:endParaRPr lang="en-GB" altLang="en-US"/>
          </a:p>
          <a:p>
            <a:pPr eaLnBrk="1" hangingPunct="1">
              <a:spcBef>
                <a:spcPct val="0"/>
              </a:spcBef>
              <a:buFontTx/>
              <a:buNone/>
            </a:pPr>
            <a:r>
              <a:rPr lang="en-GB" altLang="en-US"/>
              <a:t>Discuss concerns with your Designated Safeguarding Lead and </a:t>
            </a:r>
            <a:r>
              <a:rPr lang="en-GB" altLang="en-US" b="1"/>
              <a:t>**Be prompt and avoid delay – Don’t wait for the end of the day**</a:t>
            </a:r>
          </a:p>
          <a:p>
            <a:pPr eaLnBrk="1" hangingPunct="1">
              <a:spcBef>
                <a:spcPct val="0"/>
              </a:spcBef>
              <a:buFontTx/>
              <a:buNone/>
            </a:pPr>
            <a:endParaRPr lang="en-GB" altLang="en-US" b="1"/>
          </a:p>
          <a:p>
            <a:pPr eaLnBrk="1" hangingPunct="1">
              <a:spcBef>
                <a:spcPct val="0"/>
              </a:spcBef>
              <a:buFontTx/>
              <a:buNone/>
            </a:pPr>
            <a:r>
              <a:rPr lang="en-GB" altLang="en-US" b="0"/>
              <a:t>It is important to be aware of and follow the behaviour policy clearly. The aim is for all children and YP to be aware what is and what isn’t acceptable behaviour. This can help prevent behaviours of concern escalating and any unhealthy cultures being created in the school or children being placed at further risk. When implementing the behaviour policy we also need to be thinking is any safeguarding response needed? What might be the reasons for this child/YP’s behaviour, might something be happening to them?</a:t>
            </a:r>
          </a:p>
          <a:p>
            <a:pPr eaLnBrk="1" hangingPunct="1">
              <a:spcBef>
                <a:spcPct val="0"/>
              </a:spcBef>
              <a:buFontTx/>
              <a:buNone/>
            </a:pPr>
            <a:endParaRPr lang="en-US" altLang="en-US"/>
          </a:p>
          <a:p>
            <a:pPr eaLnBrk="1" hangingPunct="1">
              <a:spcBef>
                <a:spcPct val="0"/>
              </a:spcBef>
              <a:buFontTx/>
              <a:buNone/>
            </a:pPr>
            <a:r>
              <a:rPr lang="en-US" altLang="en-US"/>
              <a:t>Do</a:t>
            </a:r>
            <a:r>
              <a:rPr lang="en-US" altLang="en-US" baseline="0"/>
              <a:t> you know the staff code of conduct? For example, when you may or may not be able to have physical contact with a child. It is your responsibility to know this and saying you weren’t aware after an event is not an excuse. This also includes the staff AUP (Acceptable Use policy) – do you know the rules around posting on social media/using your phone in school?</a:t>
            </a:r>
          </a:p>
          <a:p>
            <a:pPr eaLnBrk="1" hangingPunct="1">
              <a:spcBef>
                <a:spcPct val="0"/>
              </a:spcBef>
              <a:buFontTx/>
              <a:buNone/>
            </a:pPr>
            <a:endParaRPr lang="en-US" altLang="en-US" baseline="0"/>
          </a:p>
          <a:p>
            <a:pPr eaLnBrk="1" hangingPunct="1">
              <a:spcBef>
                <a:spcPct val="0"/>
              </a:spcBef>
              <a:buFontTx/>
              <a:buNone/>
            </a:pPr>
            <a:r>
              <a:rPr lang="en-US" altLang="en-US" baseline="0"/>
              <a:t>Schools should have a policy on Children Missing Education. This is often an important indicator of concern about possible abuse/exploitation a child/young person may be experiencing. </a:t>
            </a:r>
          </a:p>
          <a:p>
            <a:pPr eaLnBrk="1" hangingPunct="1">
              <a:spcBef>
                <a:spcPct val="0"/>
              </a:spcBef>
              <a:buFontTx/>
              <a:buNone/>
            </a:pPr>
            <a:endParaRPr lang="en-US" altLang="en-US" baseline="0"/>
          </a:p>
          <a:p>
            <a:pPr eaLnBrk="1" hangingPunct="1">
              <a:spcBef>
                <a:spcPct val="0"/>
              </a:spcBef>
              <a:buFontTx/>
              <a:buNone/>
            </a:pPr>
            <a:r>
              <a:rPr lang="en-US" altLang="en-US" baseline="0"/>
              <a:t>Do you know the role of the DSL? </a:t>
            </a:r>
          </a:p>
          <a:p>
            <a:pPr eaLnBrk="1" hangingPunct="1">
              <a:spcBef>
                <a:spcPct val="0"/>
              </a:spcBef>
              <a:buFontTx/>
              <a:buNone/>
            </a:pPr>
            <a:endParaRPr lang="en-US" altLang="en-US" baseline="0"/>
          </a:p>
          <a:p>
            <a:pPr eaLnBrk="1" hangingPunct="1">
              <a:spcBef>
                <a:spcPct val="0"/>
              </a:spcBef>
              <a:buFontTx/>
              <a:buNone/>
            </a:pPr>
            <a:r>
              <a:rPr lang="en-US" altLang="en-US" baseline="0"/>
              <a:t>This include collating all information on a child/young person – this may include information you are not aware of</a:t>
            </a:r>
          </a:p>
          <a:p>
            <a:pPr eaLnBrk="1" hangingPunct="1">
              <a:spcBef>
                <a:spcPct val="0"/>
              </a:spcBef>
              <a:buFontTx/>
              <a:buNone/>
            </a:pPr>
            <a:r>
              <a:rPr lang="en-US" altLang="en-US" baseline="0"/>
              <a:t>They hold specialist safeguarding knowledge so are there to guide and support you where a concern about a child/YP may become apparent.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15</a:t>
            </a:fld>
            <a:endParaRPr lang="en-GB"/>
          </a:p>
        </p:txBody>
      </p:sp>
    </p:spTree>
    <p:extLst>
      <p:ext uri="{BB962C8B-B14F-4D97-AF65-F5344CB8AC3E}">
        <p14:creationId xmlns:p14="http://schemas.microsoft.com/office/powerpoint/2010/main" val="3564888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CA040-84BE-4655-A2BF-8A5F867ADAB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B4F3722-389D-43D0-8469-9EA9DB0B5D0D}"/>
              </a:ext>
            </a:extLst>
          </p:cNvPr>
          <p:cNvSpPr txBox="1">
            <a:spLocks noGrp="1"/>
          </p:cNvSpPr>
          <p:nvPr>
            <p:ph type="body" sz="quarter" idx="1"/>
          </p:nvPr>
        </p:nvSpPr>
        <p:spPr/>
        <p:txBody>
          <a:bodyPr/>
          <a:lstStyle/>
          <a:p>
            <a:r>
              <a:rPr lang="en-GB">
                <a:cs typeface="Calibri"/>
              </a:rPr>
              <a:t>Introduce myth busting exercise – can choose do this or not as it is mostly the same as last year but always relevant for some new staff – added 3 new questions at the end. </a:t>
            </a:r>
          </a:p>
          <a:p>
            <a:endParaRPr lang="en-GB">
              <a:cs typeface="Calibri"/>
            </a:endParaRPr>
          </a:p>
          <a:p>
            <a:r>
              <a:rPr lang="en-GB">
                <a:cs typeface="Calibri"/>
              </a:rPr>
              <a:t>10:15 – 10:45 – 10 mins discuss in pairs </a:t>
            </a:r>
            <a:endParaRPr lang="en-GB"/>
          </a:p>
          <a:p>
            <a:r>
              <a:rPr lang="en-GB">
                <a:cs typeface="Calibri"/>
              </a:rPr>
              <a:t>20 mins discussion </a:t>
            </a:r>
          </a:p>
          <a:p>
            <a:endParaRPr lang="en-GB">
              <a:cs typeface="Calibri"/>
            </a:endParaRPr>
          </a:p>
          <a:p>
            <a:pPr marL="342900" lvl="0" indent="-342900">
              <a:buFont typeface="+mj-lt"/>
              <a:buAutoNum type="arabicPeriod"/>
              <a:tabLst>
                <a:tab pos="457200" algn="l"/>
              </a:tabLst>
            </a:pPr>
            <a:r>
              <a:rPr lang="en-GB" sz="1800" b="1">
                <a:effectLst/>
                <a:latin typeface="Calibri" panose="020F0502020204030204" pitchFamily="34" charset="0"/>
                <a:ea typeface="Times New Roman" panose="02020603050405020304" pitchFamily="18" charset="0"/>
              </a:rPr>
              <a:t>False- - </a:t>
            </a:r>
            <a:r>
              <a:rPr lang="en-GB" sz="1800">
                <a:effectLst/>
                <a:latin typeface="Calibri" panose="020F0502020204030204" pitchFamily="34" charset="0"/>
                <a:ea typeface="Times New Roman" panose="02020603050405020304" pitchFamily="18" charset="0"/>
              </a:rPr>
              <a:t>only 10% of sexually abused children are abused by a stranger. The other 90% of survivors are abused by someone they (or their family) know and trust. Perpetrators integrate themselves into everyone’s life, not just the child’s. They build relationships with the caregivers, family and friends so that they are trusted to be alone with the child. Gaining access this way gives them many more opportunities to perpetrate.</a:t>
            </a:r>
          </a:p>
          <a:p>
            <a:pPr marL="342900" lvl="0" indent="-342900">
              <a:buFont typeface="+mj-lt"/>
              <a:buAutoNum type="arabicPeriod"/>
              <a:tabLst>
                <a:tab pos="457200" algn="l"/>
              </a:tabLst>
            </a:pPr>
            <a:endParaRPr lang="en-GB" sz="1800">
              <a:effectLst/>
              <a:latin typeface="Calibri" panose="020F0502020204030204" pitchFamily="34" charset="0"/>
              <a:ea typeface="Calibri" panose="020F0502020204030204" pitchFamily="34" charset="0"/>
            </a:endParaRPr>
          </a:p>
          <a:p>
            <a:pPr marL="342900" lvl="0" indent="-342900">
              <a:buFont typeface="+mj-lt"/>
              <a:buAutoNum type="arabicPeriod"/>
              <a:tabLst>
                <a:tab pos="457200" algn="l"/>
              </a:tabLst>
            </a:pPr>
            <a:r>
              <a:rPr lang="en-GB" sz="1800" b="1">
                <a:effectLst/>
                <a:latin typeface="Calibri" panose="020F0502020204030204" pitchFamily="34" charset="0"/>
                <a:ea typeface="Times New Roman" panose="02020603050405020304" pitchFamily="18" charset="0"/>
              </a:rPr>
              <a:t>False </a:t>
            </a:r>
            <a:r>
              <a:rPr lang="en-GB" sz="1800">
                <a:effectLst/>
                <a:latin typeface="Calibri" panose="020F0502020204030204" pitchFamily="34" charset="0"/>
                <a:ea typeface="Times New Roman" panose="02020603050405020304" pitchFamily="18" charset="0"/>
              </a:rPr>
              <a:t>– Often we over look neglect in children from wealthy families. On the surface the signs may be less obvious and parents who are articulate/professional can sometimes be harder to challenge when there are concerns. We will explore this further in the session but remember neglect includes failure to provide adequate supervision, failure to safeguard children from other unsafe adults/scenarios and failure to provide the appropriate emotional support and stimulation to a child. Think about children &amp; young people whose parents may not be very present in their lives, what impact is this having?</a:t>
            </a:r>
          </a:p>
          <a:p>
            <a:pPr marL="342900" lvl="0" indent="-342900">
              <a:buFont typeface="+mj-lt"/>
              <a:buAutoNum type="arabicPeriod"/>
              <a:tabLst>
                <a:tab pos="457200" algn="l"/>
              </a:tabLst>
            </a:pPr>
            <a:endParaRPr lang="en-GB" sz="1800">
              <a:effectLst/>
              <a:latin typeface="Calibri" panose="020F0502020204030204" pitchFamily="34" charset="0"/>
              <a:ea typeface="Calibri" panose="020F0502020204030204" pitchFamily="34" charset="0"/>
            </a:endParaRPr>
          </a:p>
          <a:p>
            <a:pPr marL="342900" lvl="0" indent="-342900">
              <a:buFont typeface="+mj-lt"/>
              <a:buAutoNum type="arabicPeriod"/>
              <a:tabLst>
                <a:tab pos="457200" algn="l"/>
              </a:tabLst>
            </a:pPr>
            <a:r>
              <a:rPr lang="en-GB" sz="1800" b="1">
                <a:effectLst/>
                <a:latin typeface="Calibri" panose="020F0502020204030204" pitchFamily="34" charset="0"/>
                <a:ea typeface="Times New Roman" panose="02020603050405020304" pitchFamily="18" charset="0"/>
              </a:rPr>
              <a:t>False </a:t>
            </a:r>
            <a:r>
              <a:rPr lang="en-GB" sz="1800">
                <a:effectLst/>
                <a:latin typeface="Calibri" panose="020F0502020204030204" pitchFamily="34" charset="0"/>
                <a:ea typeface="Times New Roman" panose="02020603050405020304" pitchFamily="18" charset="0"/>
              </a:rPr>
              <a:t>- Injuries on the face and neck would not be considered common for mobile children. Be curious – ask where these have come from, does that seem right? It is rare to be injured on the neck and face in accidental play.</a:t>
            </a:r>
          </a:p>
          <a:p>
            <a:pPr marL="0" lvl="0" indent="0">
              <a:buFont typeface="+mj-lt"/>
              <a:buNone/>
              <a:tabLst>
                <a:tab pos="457200" algn="l"/>
              </a:tabLst>
            </a:pPr>
            <a:r>
              <a:rPr lang="en-GB" sz="1800">
                <a:effectLst/>
                <a:latin typeface="Calibri" panose="020F0502020204030204" pitchFamily="34" charset="0"/>
                <a:ea typeface="Times New Roman" panose="02020603050405020304" pitchFamily="18" charset="0"/>
              </a:rPr>
              <a:t> </a:t>
            </a:r>
            <a:endParaRPr lang="en-GB" sz="1800">
              <a:effectLst/>
              <a:latin typeface="Calibri" panose="020F0502020204030204" pitchFamily="34" charset="0"/>
              <a:ea typeface="Calibri" panose="020F0502020204030204" pitchFamily="34" charset="0"/>
            </a:endParaRPr>
          </a:p>
          <a:p>
            <a:pPr marL="0" lvl="0" indent="0">
              <a:buFont typeface="+mj-lt"/>
              <a:buNone/>
              <a:tabLst>
                <a:tab pos="457200" algn="l"/>
              </a:tabLst>
            </a:pPr>
            <a:r>
              <a:rPr lang="en-GB" sz="1800" b="1">
                <a:effectLst/>
                <a:latin typeface="Calibri" panose="020F0502020204030204" pitchFamily="34" charset="0"/>
                <a:ea typeface="Times New Roman" panose="02020603050405020304" pitchFamily="18" charset="0"/>
              </a:rPr>
              <a:t>4. False- old men- </a:t>
            </a:r>
            <a:r>
              <a:rPr lang="en-GB" sz="1800">
                <a:effectLst/>
                <a:latin typeface="Calibri" panose="020F0502020204030204" pitchFamily="34" charset="0"/>
                <a:ea typeface="Times New Roman" panose="02020603050405020304" pitchFamily="18" charset="0"/>
              </a:rPr>
              <a:t>men and women can be perpetrators of sexual abuse, and can be of any age. In our line of work we see a number of people of concern in early 20’s. </a:t>
            </a:r>
          </a:p>
          <a:p>
            <a:pPr marL="0" lvl="0" indent="0">
              <a:buFont typeface="+mj-lt"/>
              <a:buNone/>
              <a:tabLst>
                <a:tab pos="457200" algn="l"/>
              </a:tabLst>
            </a:pPr>
            <a:r>
              <a:rPr lang="en-GB" sz="1800">
                <a:effectLst/>
                <a:latin typeface="Calibri" panose="020F0502020204030204" pitchFamily="34" charset="0"/>
                <a:ea typeface="Times New Roman" panose="02020603050405020304" pitchFamily="18" charset="0"/>
              </a:rPr>
              <a:t>Research has found women account for 5-10% of all sexual abuse against children (Bunting, 2005. </a:t>
            </a:r>
            <a:r>
              <a:rPr lang="en-GB" sz="1800" err="1">
                <a:effectLst/>
                <a:latin typeface="Calibri" panose="020F0502020204030204" pitchFamily="34" charset="0"/>
                <a:ea typeface="Times New Roman" panose="02020603050405020304" pitchFamily="18" charset="0"/>
              </a:rPr>
              <a:t>Freel</a:t>
            </a:r>
            <a:r>
              <a:rPr lang="en-GB" sz="1800">
                <a:effectLst/>
                <a:latin typeface="Calibri" panose="020F0502020204030204" pitchFamily="34" charset="0"/>
                <a:ea typeface="Times New Roman" panose="02020603050405020304" pitchFamily="18" charset="0"/>
              </a:rPr>
              <a:t>, 1998. </a:t>
            </a:r>
            <a:r>
              <a:rPr lang="en-GB" sz="1800" err="1">
                <a:effectLst/>
                <a:latin typeface="Calibri" panose="020F0502020204030204" pitchFamily="34" charset="0"/>
                <a:ea typeface="Times New Roman" panose="02020603050405020304" pitchFamily="18" charset="0"/>
              </a:rPr>
              <a:t>Cortoni</a:t>
            </a:r>
            <a:r>
              <a:rPr lang="en-GB" sz="1800">
                <a:effectLst/>
                <a:latin typeface="Calibri" panose="020F0502020204030204" pitchFamily="34" charset="0"/>
                <a:ea typeface="Times New Roman" panose="02020603050405020304" pitchFamily="18" charset="0"/>
              </a:rPr>
              <a:t>, 2010.). May want to illustrate this point with the recent high profile court case of Ghislaine Maxwell. Instrumental to exploiting and grooming children to then be further sexually abused by Epstein.</a:t>
            </a:r>
          </a:p>
          <a:p>
            <a:pPr marL="0" lvl="0" indent="0">
              <a:buFont typeface="+mj-lt"/>
              <a:buNone/>
              <a:tabLst>
                <a:tab pos="457200" algn="l"/>
              </a:tabLst>
            </a:pPr>
            <a:endParaRPr lang="en-GB" sz="1800">
              <a:effectLst/>
              <a:latin typeface="Calibri" panose="020F0502020204030204" pitchFamily="34" charset="0"/>
              <a:ea typeface="Times New Roman" panose="02020603050405020304" pitchFamily="18" charset="0"/>
            </a:endParaRPr>
          </a:p>
          <a:p>
            <a:pPr marL="0" lvl="0" indent="0">
              <a:buFont typeface="+mj-lt"/>
              <a:buNone/>
              <a:tabLst>
                <a:tab pos="457200" algn="l"/>
              </a:tabLst>
            </a:pPr>
            <a:r>
              <a:rPr lang="en-GB" sz="1800">
                <a:effectLst/>
                <a:latin typeface="Calibri" panose="020F0502020204030204" pitchFamily="34" charset="0"/>
                <a:ea typeface="Times New Roman" panose="02020603050405020304" pitchFamily="18" charset="0"/>
              </a:rPr>
              <a:t>Children can also abuse other children. We must still take this seriously, the impact is likely to still be as significant for the victim. We also need to consider the abusing child – have they been abused? What could be the reasons for the behaviour? What support might they need? </a:t>
            </a:r>
          </a:p>
          <a:p>
            <a:pPr marL="0" lvl="0" indent="0">
              <a:buFont typeface="+mj-lt"/>
              <a:buNone/>
              <a:tabLst>
                <a:tab pos="457200" algn="l"/>
              </a:tabLst>
            </a:pPr>
            <a:endParaRPr lang="en-GB" sz="1800">
              <a:effectLst/>
              <a:latin typeface="Calibri" panose="020F0502020204030204" pitchFamily="34" charset="0"/>
              <a:ea typeface="Calibri" panose="020F0502020204030204" pitchFamily="34" charset="0"/>
            </a:endParaRPr>
          </a:p>
          <a:p>
            <a:r>
              <a:rPr lang="en-GB" sz="1800" b="1">
                <a:effectLst/>
                <a:latin typeface="Calibri" panose="020F0502020204030204" pitchFamily="34" charset="0"/>
                <a:ea typeface="Calibri" panose="020F0502020204030204" pitchFamily="34" charset="0"/>
              </a:rPr>
              <a:t>5. True- Disabilities </a:t>
            </a:r>
            <a:r>
              <a:rPr lang="en-GB" sz="1800">
                <a:effectLst/>
                <a:latin typeface="Calibri" panose="020F0502020204030204" pitchFamily="34" charset="0"/>
                <a:ea typeface="Calibri" panose="020F0502020204030204" pitchFamily="34" charset="0"/>
              </a:rPr>
              <a:t>– children with disabilities are over 3 times more likely to be abused than non-disabled children </a:t>
            </a:r>
          </a:p>
          <a:p>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6.</a:t>
            </a:r>
            <a:r>
              <a:rPr lang="en-GB" sz="1800" b="1">
                <a:effectLst/>
                <a:latin typeface="Calibri" panose="020F0502020204030204" pitchFamily="34" charset="0"/>
                <a:ea typeface="Calibri" panose="020F0502020204030204" pitchFamily="34" charset="0"/>
              </a:rPr>
              <a:t> False- allegations (attention seeking)- </a:t>
            </a:r>
            <a:r>
              <a:rPr lang="en-GB" sz="1800">
                <a:effectLst/>
                <a:latin typeface="Calibri" panose="020F0502020204030204" pitchFamily="34" charset="0"/>
                <a:ea typeface="Calibri" panose="020F0502020204030204" pitchFamily="34" charset="0"/>
              </a:rPr>
              <a:t>Statistics show that only 4-8% of reports of abuse made by children are false or fabricated. Or, in other words, between 92 and 96% of reports are true. That’s a lot! If a child is willing to come forward, it’s rare that they’re lying. “Disclosure,” the term for telling someone about your experience of abuse, is never easy for survivors. </a:t>
            </a:r>
          </a:p>
          <a:p>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7. </a:t>
            </a:r>
            <a:r>
              <a:rPr lang="en-GB" sz="1800" b="1">
                <a:effectLst/>
                <a:latin typeface="Calibri" panose="020F0502020204030204" pitchFamily="34" charset="0"/>
                <a:ea typeface="Calibri" panose="020F0502020204030204" pitchFamily="34" charset="0"/>
              </a:rPr>
              <a:t>False – </a:t>
            </a:r>
            <a:r>
              <a:rPr lang="en-GB" sz="1800">
                <a:effectLst/>
                <a:latin typeface="Calibri" panose="020F0502020204030204" pitchFamily="34" charset="0"/>
                <a:ea typeface="Calibri" panose="020F0502020204030204" pitchFamily="34" charset="0"/>
              </a:rPr>
              <a:t>Online sexual abuse can be just as harmful to victims. Sometimes victims feel they can’t escape as online world is always there. Online abuse can also go on to facilitate real word abuse. </a:t>
            </a:r>
          </a:p>
          <a:p>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8. True – This is called the mandatory reporting duty. If a child makes a disclosure of FGM to a teacher then the teacher has a legal duty to make a direct report to the police (the DSL can support and remind). This is an approach attempting to tackle the underreporting of something which is  a serious safeguarding concern.  </a:t>
            </a:r>
          </a:p>
          <a:p>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9. False – domestic abuse in the home environment can have a significant impact on children’s health and well-being across all areas. Imagine hearing something happening but being unsure what is going on? This can be even more frightening than actually witnessing it - Or worrying about a parent/carer/sibling and what might be happening when they are not there. Children can become hyper-vigilant – in a constant state of worry and anxiety. </a:t>
            </a:r>
          </a:p>
          <a:p>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10. </a:t>
            </a:r>
            <a:r>
              <a:rPr lang="en-GB" sz="1800" b="1">
                <a:effectLst/>
                <a:latin typeface="Calibri" panose="020F0502020204030204" pitchFamily="34" charset="0"/>
                <a:ea typeface="Calibri" panose="020F0502020204030204" pitchFamily="34" charset="0"/>
              </a:rPr>
              <a:t> False. </a:t>
            </a:r>
            <a:r>
              <a:rPr lang="en-GB" sz="1800">
                <a:effectLst/>
                <a:latin typeface="Calibri" panose="020F0502020204030204" pitchFamily="34" charset="0"/>
                <a:ea typeface="Calibri" panose="020F0502020204030204" pitchFamily="34" charset="0"/>
              </a:rPr>
              <a:t>16 &amp; 17 years old can legally consent to sex. However, this does not mean they have always consented. They can still be sexually abused. This includes where they may believe they have consented however, are actually being exploited by another/others with a power imbalance over them (CSE) think Rotherham/Oxford and teenagers exploited. More recently hundreds of children in Telford. </a:t>
            </a:r>
          </a:p>
          <a:p>
            <a:endParaRPr lang="en-GB" sz="1800">
              <a:effectLst/>
              <a:latin typeface="Calibri" panose="020F0502020204030204" pitchFamily="34" charset="0"/>
              <a:ea typeface="Calibri" panose="020F0502020204030204" pitchFamily="34" charset="0"/>
            </a:endParaRPr>
          </a:p>
          <a:p>
            <a:r>
              <a:rPr lang="en-GB" sz="1800">
                <a:effectLst/>
                <a:latin typeface="Calibri" panose="020F0502020204030204" pitchFamily="34" charset="0"/>
                <a:ea typeface="Calibri" panose="020F0502020204030204" pitchFamily="34" charset="0"/>
              </a:rPr>
              <a:t>11. </a:t>
            </a:r>
            <a:r>
              <a:rPr lang="en-GB" sz="1800" b="1">
                <a:effectLst/>
                <a:latin typeface="Calibri" panose="020F0502020204030204" pitchFamily="34" charset="0"/>
                <a:ea typeface="Calibri" panose="020F0502020204030204" pitchFamily="34" charset="0"/>
              </a:rPr>
              <a:t>True</a:t>
            </a:r>
            <a:r>
              <a:rPr lang="en-GB" sz="1800">
                <a:effectLst/>
                <a:latin typeface="Calibri" panose="020F0502020204030204" pitchFamily="34" charset="0"/>
                <a:ea typeface="Calibri" panose="020F0502020204030204" pitchFamily="34" charset="0"/>
              </a:rPr>
              <a:t> – we know that children who have suffered abuse and neglect are more vulnerable to further types of abuse and neglect when they are older. This includes exploitation (CSE, CCE, County lines, gangs etc). This is why early help/identification is so important but also that we are alert to children that may be more vulnerable to further abuse because of past experiences. Schools have a key role to play in recognising risk and vulnerability factors and trying to engage with children and young people where they may have concerns and report/record when they do. </a:t>
            </a:r>
          </a:p>
          <a:p>
            <a:endParaRPr lang="en-GB" sz="1800">
              <a:effectLst/>
              <a:latin typeface="Calibri" panose="020F0502020204030204" pitchFamily="34" charset="0"/>
              <a:ea typeface="Calibri" panose="020F0502020204030204" pitchFamily="34" charset="0"/>
            </a:endParaRPr>
          </a:p>
          <a:p>
            <a:pPr>
              <a:lnSpc>
                <a:spcPct val="115000"/>
              </a:lnSpc>
              <a:spcAft>
                <a:spcPts val="800"/>
              </a:spcAft>
            </a:pPr>
            <a:r>
              <a:rPr lang="en-GB" sz="1800">
                <a:effectLst/>
                <a:latin typeface="Calibri" panose="020F0502020204030204" pitchFamily="34" charset="0"/>
                <a:ea typeface="Calibri" panose="020F0502020204030204" pitchFamily="34" charset="0"/>
              </a:rPr>
              <a:t>12. </a:t>
            </a:r>
            <a:r>
              <a:rPr lang="en-GB" sz="1200" kern="100">
                <a:effectLst/>
                <a:latin typeface="Aptos" panose="020B0004020202020204" pitchFamily="34" charset="0"/>
                <a:ea typeface="Aptos" panose="020B0004020202020204" pitchFamily="34" charset="0"/>
                <a:cs typeface="Times New Roman" panose="02020603050405020304" pitchFamily="18" charset="0"/>
              </a:rPr>
              <a:t>TRUE – impact for children is huge.  DA in the family home prevalent – are we thinking about that impact – past trauma.</a:t>
            </a:r>
          </a:p>
          <a:p>
            <a:endParaRPr lang="en-GB">
              <a:cs typeface="Calibri"/>
            </a:endParaRPr>
          </a:p>
          <a:p>
            <a:pPr>
              <a:lnSpc>
                <a:spcPct val="115000"/>
              </a:lnSpc>
              <a:spcAft>
                <a:spcPts val="800"/>
              </a:spcAft>
            </a:pPr>
            <a:r>
              <a:rPr lang="en-GB">
                <a:cs typeface="Calibri"/>
              </a:rPr>
              <a:t>13 - </a:t>
            </a:r>
            <a:r>
              <a:rPr lang="en-GB" sz="1200" kern="100">
                <a:effectLst/>
                <a:latin typeface="Aptos" panose="020B0004020202020204" pitchFamily="34" charset="0"/>
                <a:ea typeface="Aptos" panose="020B0004020202020204" pitchFamily="34" charset="0"/>
                <a:cs typeface="Times New Roman" panose="02020603050405020304" pitchFamily="18" charset="0"/>
              </a:rPr>
              <a:t>FALSE: Upskirting is a highly intrusive practice, which typically involves someone taking a picture under another person’s clothing without their knowledge, with the intention of viewing their genitals or buttocks (with or without underwear) this can be for sexual gratification, or to cause humiliation, distress or alarm. It is Child on Child abuse</a:t>
            </a:r>
          </a:p>
          <a:p>
            <a:endParaRPr lang="en-GB">
              <a:cs typeface="Calibri"/>
            </a:endParaRPr>
          </a:p>
          <a:p>
            <a:pPr>
              <a:lnSpc>
                <a:spcPct val="115000"/>
              </a:lnSpc>
              <a:spcAft>
                <a:spcPts val="800"/>
              </a:spcAft>
            </a:pPr>
            <a:r>
              <a:rPr lang="en-GB">
                <a:cs typeface="Calibri"/>
              </a:rPr>
              <a:t>14. </a:t>
            </a:r>
            <a:r>
              <a:rPr lang="en-GB" sz="1200" kern="100">
                <a:effectLst/>
                <a:latin typeface="Aptos" panose="020B0004020202020204" pitchFamily="34" charset="0"/>
                <a:ea typeface="Aptos" panose="020B0004020202020204" pitchFamily="34" charset="0"/>
                <a:cs typeface="Times New Roman" panose="02020603050405020304" pitchFamily="18" charset="0"/>
              </a:rPr>
              <a:t>FALSE – it’s actually 1 in 3 – importance of signs and indicators, asking the questions. </a:t>
            </a:r>
          </a:p>
          <a:p>
            <a:endParaRPr lang="en-GB">
              <a:cs typeface="Calibri"/>
            </a:endParaRPr>
          </a:p>
          <a:p>
            <a:endParaRPr lang="en-GB">
              <a:cs typeface="Calibri"/>
            </a:endParaRPr>
          </a:p>
          <a:p>
            <a:pPr lvl="0"/>
            <a:endParaRPr lang="en-GB"/>
          </a:p>
        </p:txBody>
      </p:sp>
      <p:sp>
        <p:nvSpPr>
          <p:cNvPr id="4" name="Slide Number Placeholder 3">
            <a:extLst>
              <a:ext uri="{FF2B5EF4-FFF2-40B4-BE49-F238E27FC236}">
                <a16:creationId xmlns:a16="http://schemas.microsoft.com/office/drawing/2014/main" id="{E7A002E7-6E7E-4CF0-8BAA-58B8B78C879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3AB0EB3-2BC2-47CB-9854-F55F6EBC38A2}" type="slidenum">
              <a:t>16</a:t>
            </a:fld>
            <a:endParaRPr lang="en-GB"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803092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i="0">
                <a:solidFill>
                  <a:srgbClr val="FF0000"/>
                </a:solidFill>
              </a:rPr>
              <a:t>Neglect is the most common type of child abuse. It often happens at the same time as other types of abuse. </a:t>
            </a:r>
          </a:p>
          <a:p>
            <a:pPr>
              <a:spcBef>
                <a:spcPct val="0"/>
              </a:spcBef>
              <a:buNone/>
            </a:pPr>
            <a:endParaRPr lang="en-GB" i="1">
              <a:solidFill>
                <a:srgbClr val="FF0000"/>
              </a:solidFill>
            </a:endParaRPr>
          </a:p>
          <a:p>
            <a:pPr>
              <a:spcBef>
                <a:spcPct val="0"/>
              </a:spcBef>
            </a:pPr>
            <a:r>
              <a:rPr lang="en-GB" altLang="en-US"/>
              <a:t>Neglect may occur during pregnancy as a result of maternal substance abuse. Once a child is born, neglect may involve a parent or carer failing to:</a:t>
            </a:r>
          </a:p>
          <a:p>
            <a:pPr>
              <a:spcBef>
                <a:spcPct val="0"/>
              </a:spcBef>
            </a:pPr>
            <a:r>
              <a:rPr lang="en-GB" altLang="en-US"/>
              <a:t> a. provide adequate food, clothing and shelter (including exclusion from home or abandonment)</a:t>
            </a:r>
          </a:p>
          <a:p>
            <a:pPr>
              <a:spcBef>
                <a:spcPct val="0"/>
              </a:spcBef>
            </a:pPr>
            <a:r>
              <a:rPr lang="en-GB" altLang="en-US"/>
              <a:t> b. protect a child from physical and emotional harm or danger </a:t>
            </a:r>
          </a:p>
          <a:p>
            <a:pPr>
              <a:spcBef>
                <a:spcPct val="0"/>
              </a:spcBef>
            </a:pPr>
            <a:r>
              <a:rPr lang="en-GB" altLang="en-US"/>
              <a:t>c. ensure adequate supervision (including the use of inadequate caregivers) </a:t>
            </a:r>
          </a:p>
          <a:p>
            <a:pPr>
              <a:spcBef>
                <a:spcPct val="0"/>
              </a:spcBef>
            </a:pPr>
            <a:r>
              <a:rPr lang="en-GB" altLang="en-US"/>
              <a:t>d. ensure access to appropriate medical care or treatment </a:t>
            </a:r>
          </a:p>
          <a:p>
            <a:pPr>
              <a:spcBef>
                <a:spcPct val="0"/>
              </a:spcBef>
            </a:pPr>
            <a:r>
              <a:rPr lang="en-GB" altLang="en-US"/>
              <a:t>It may also include neglect of, or unresponsiveness to, a child’s basic emotional needs. </a:t>
            </a:r>
            <a:endParaRPr lang="en-GB" altLang="en-US" i="1">
              <a:solidFill>
                <a:srgbClr val="FF0000"/>
              </a:solidFill>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17</a:t>
            </a:fld>
            <a:endParaRPr lang="en-GB"/>
          </a:p>
        </p:txBody>
      </p:sp>
    </p:spTree>
    <p:extLst>
      <p:ext uri="{BB962C8B-B14F-4D97-AF65-F5344CB8AC3E}">
        <p14:creationId xmlns:p14="http://schemas.microsoft.com/office/powerpoint/2010/main" val="2343005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a:solidFill>
                  <a:srgbClr val="FF0000"/>
                </a:solidFill>
              </a:rPr>
              <a:t>Appear over tired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a:solidFill>
                  <a:srgbClr val="FF0000"/>
                </a:solidFill>
              </a:rPr>
              <a:t>Consistently dirty &amp; unkempt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err="1">
                <a:solidFill>
                  <a:srgbClr val="FF0000"/>
                </a:solidFill>
              </a:rPr>
              <a:t>Illheatlh</a:t>
            </a:r>
            <a:endParaRPr lang="en-GB" i="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a:solidFill>
                  <a:srgbClr val="FF0000"/>
                </a:solidFill>
              </a:rPr>
              <a:t>Inadequate clothing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a:solidFill>
                  <a:srgbClr val="FF0000"/>
                </a:solidFill>
              </a:rPr>
              <a:t>Appear hungry or steal food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a:solidFill>
                  <a:srgbClr val="FF0000"/>
                </a:solidFill>
              </a:rPr>
              <a:t>- </a:t>
            </a:r>
            <a:r>
              <a:rPr lang="en-GB" dirty="0"/>
              <a:t>Be frequently absent or late OR arrive early and want to stay late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i="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i="0" dirty="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i="0" dirty="0">
                <a:solidFill>
                  <a:srgbClr val="FF0000"/>
                </a:solidFill>
              </a:rPr>
              <a:t>Neglect can be difficult to identify. Isolated signs may not mean that a child is suffering neglect, </a:t>
            </a:r>
            <a:r>
              <a:rPr lang="en-GB" b="1" i="0" dirty="0">
                <a:solidFill>
                  <a:srgbClr val="FF0000"/>
                </a:solidFill>
              </a:rPr>
              <a:t>but multiple and persistent signs over time could indicate a serious prob</a:t>
            </a:r>
            <a:r>
              <a:rPr lang="en-GB" i="0" dirty="0">
                <a:solidFill>
                  <a:srgbClr val="FF0000"/>
                </a:solidFill>
              </a:rPr>
              <a:t>lem and show that support given has not resulted in sustained changed. For</a:t>
            </a:r>
            <a:r>
              <a:rPr lang="en-GB" i="0" baseline="0" dirty="0">
                <a:solidFill>
                  <a:srgbClr val="FF0000"/>
                </a:solidFill>
              </a:rPr>
              <a:t> this reason it is very important to record individual incidents and concerns clearly to build up a picture of what is happening over time to truly understand the lived experience for the child. </a:t>
            </a:r>
            <a:r>
              <a:rPr lang="en-GB" altLang="en-US" dirty="0"/>
              <a:t>Research indicates that experience of chronic neglect affects every aspect of a child’s development, their health will suffer and there are significant consequences in terms of social relationships and emotional wellbeing.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Research In</a:t>
            </a:r>
            <a:r>
              <a:rPr lang="en-GB" altLang="en-US" baseline="0" dirty="0"/>
              <a:t> </a:t>
            </a:r>
            <a:r>
              <a:rPr lang="en-GB" altLang="en-US" dirty="0"/>
              <a:t>Practice</a:t>
            </a:r>
            <a:r>
              <a:rPr lang="en-GB" altLang="en-US" baseline="0" dirty="0"/>
              <a:t> triennial analysis of serious case reviews learning for education document highlighted that school staff accustomed to working in areas of high deprivation can become desensitised to the warning signs of neglect. Providing immediate support for children in poverty – such as breakfast clubs, clothing, meals is important but we must remember this does not equate with children being safe.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aseline="0" dirty="0"/>
              <a:t>Example that highlights to be curious: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aseline="0" dirty="0"/>
              <a:t>You may have heard about the case of Daniel Pelka in the news. He was a little boy who died in 2012 and his mother and step-father were convicted of his murder. Daniel was reported by school to take food from other children and out of the bin. Mother reported that Daniel stole food at home and should be stopped and so this is what the school did. We now know that Daniel was being significantly abused and neglected at home and was starving. </a:t>
            </a:r>
            <a:r>
              <a:rPr lang="en-GB" altLang="en-US" b="1" baseline="0" dirty="0"/>
              <a:t>*Remember to be curious* </a:t>
            </a:r>
            <a:r>
              <a:rPr lang="en-GB" altLang="en-US" baseline="0" dirty="0"/>
              <a:t>consider what different reasons for a child’s behaviour or presentation may be – *</a:t>
            </a:r>
            <a:r>
              <a:rPr lang="en-GB" altLang="en-US" b="1" baseline="0" dirty="0"/>
              <a:t>discuss with the DSL*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1" baseline="0" dirty="0"/>
          </a:p>
          <a:p>
            <a:r>
              <a:rPr lang="en-GB" b="1" dirty="0"/>
              <a:t>Other resources for key points:</a:t>
            </a:r>
          </a:p>
          <a:p>
            <a:endParaRPr lang="en-GB" dirty="0"/>
          </a:p>
          <a:p>
            <a:r>
              <a:rPr lang="en-GB" dirty="0">
                <a:hlinkClick r:id="rId3"/>
              </a:rPr>
              <a:t>Child abuse and neglect guidance | Social care | NICE Communities | About | NICE</a:t>
            </a:r>
            <a:endParaRPr lang="en-GB" dirty="0"/>
          </a:p>
          <a:p>
            <a:endParaRPr lang="en-GB" dirty="0"/>
          </a:p>
          <a:p>
            <a:r>
              <a:rPr lang="en-GB" dirty="0">
                <a:hlinkClick r:id="rId4"/>
              </a:rPr>
              <a:t>LSCB Neglect Video: Michelle's Story – YouTube</a:t>
            </a:r>
            <a:endParaRPr lang="en-GB" dirty="0"/>
          </a:p>
          <a:p>
            <a:endParaRPr lang="en-GB" dirty="0"/>
          </a:p>
          <a:p>
            <a:endParaRPr lang="en-GB" dirty="0"/>
          </a:p>
          <a:p>
            <a:r>
              <a:rPr lang="en-GB" dirty="0"/>
              <a:t>https://hillingdonsafeguardingpartnership.org.uk/wp-content/uploads/2024/11/Neglect-Strategy-2024.pdf</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31B69C6-F008-4FF3-BF08-3E3550AF26AC}" type="slidenum">
              <a:rPr lang="en-GB" smtClean="0"/>
              <a:t>18</a:t>
            </a:fld>
            <a:endParaRPr lang="en-GB"/>
          </a:p>
        </p:txBody>
      </p:sp>
    </p:spTree>
    <p:extLst>
      <p:ext uri="{BB962C8B-B14F-4D97-AF65-F5344CB8AC3E}">
        <p14:creationId xmlns:p14="http://schemas.microsoft.com/office/powerpoint/2010/main" val="1965642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ct val="0"/>
              </a:spcBef>
              <a:spcAft>
                <a:spcPts val="600"/>
              </a:spcAft>
              <a:buFont typeface="Arial" panose="020B0604020202020204" pitchFamily="34" charset="0"/>
              <a:buNone/>
            </a:pPr>
            <a:endParaRPr lang="en-US" altLang="en-US" sz="1200"/>
          </a:p>
          <a:p>
            <a:pPr>
              <a:spcBef>
                <a:spcPct val="0"/>
              </a:spcBef>
            </a:pPr>
            <a:r>
              <a:rPr lang="en-GB" altLang="en-US"/>
              <a:t>Fabricated illness is rare, but it can and does happen and can cause children to have unwarranted medical tests.  It is also harmful in respect of their mental health and wellbeing.</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19</a:t>
            </a:fld>
            <a:endParaRPr lang="en-GB"/>
          </a:p>
        </p:txBody>
      </p:sp>
    </p:spTree>
    <p:extLst>
      <p:ext uri="{BB962C8B-B14F-4D97-AF65-F5344CB8AC3E}">
        <p14:creationId xmlns:p14="http://schemas.microsoft.com/office/powerpoint/2010/main" val="1352988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ltLang="en-US"/>
              <a:t>Do you know the law in the UK regarding</a:t>
            </a:r>
            <a:r>
              <a:rPr lang="en-GB" altLang="en-US" baseline="0"/>
              <a:t> physical chastisement? </a:t>
            </a:r>
          </a:p>
          <a:p>
            <a:pPr>
              <a:spcBef>
                <a:spcPct val="0"/>
              </a:spcBef>
            </a:pPr>
            <a:endParaRPr lang="en-GB" altLang="en-US" baseline="0"/>
          </a:p>
          <a:p>
            <a:pPr>
              <a:spcBef>
                <a:spcPct val="0"/>
              </a:spcBef>
            </a:pPr>
            <a:r>
              <a:rPr lang="en-GB" altLang="en-US" baseline="0"/>
              <a:t>In the UK i</a:t>
            </a:r>
            <a:r>
              <a:rPr lang="en-GB" altLang="en-US"/>
              <a:t>t is unlawful for a parent to smack, or otherwise physically chastise a child, unless it is ‘reasonable punishment’. Reasonable has different meanings</a:t>
            </a:r>
            <a:r>
              <a:rPr lang="en-GB" altLang="en-US" baseline="0"/>
              <a:t> to different people. However, when it comes to </a:t>
            </a:r>
            <a:r>
              <a:rPr lang="en-GB" altLang="en-US" b="1" baseline="0"/>
              <a:t>safeguarding the guidance is clear that a</a:t>
            </a:r>
            <a:r>
              <a:rPr lang="en-GB" altLang="en-US" b="1"/>
              <a:t>ny chastisement that leaves a mark (red mark or bruising), or involves an implement (</a:t>
            </a:r>
            <a:r>
              <a:rPr lang="en-GB" altLang="en-US" b="1" err="1"/>
              <a:t>eg.</a:t>
            </a:r>
            <a:r>
              <a:rPr lang="en-GB" altLang="en-US" b="1"/>
              <a:t> wooden spoon, slipper, stick, belt) is a child protection concern and </a:t>
            </a:r>
            <a:r>
              <a:rPr lang="en-GB" altLang="en-US" b="1" u="sng"/>
              <a:t>must</a:t>
            </a:r>
            <a:r>
              <a:rPr lang="en-GB" altLang="en-US" b="1"/>
              <a:t> be reported to Social Care as</a:t>
            </a:r>
            <a:r>
              <a:rPr lang="en-GB" altLang="en-US" b="1" baseline="0"/>
              <a:t> soon as possible</a:t>
            </a:r>
            <a:r>
              <a:rPr lang="en-GB" altLang="en-US" b="1"/>
              <a:t>.   </a:t>
            </a:r>
          </a:p>
          <a:p>
            <a:endParaRPr lang="en-GB" altLang="en-US"/>
          </a:p>
          <a:p>
            <a:endParaRPr lang="en-GB" altLang="en-US"/>
          </a:p>
          <a:p>
            <a:endParaRPr lang="en-GB" altLang="en-US"/>
          </a:p>
        </p:txBody>
      </p:sp>
      <p:sp>
        <p:nvSpPr>
          <p:cNvPr id="4" name="Slide Number Placeholder 3"/>
          <p:cNvSpPr>
            <a:spLocks noGrp="1"/>
          </p:cNvSpPr>
          <p:nvPr>
            <p:ph type="sldNum" sz="quarter" idx="5"/>
          </p:nvPr>
        </p:nvSpPr>
        <p:spPr/>
        <p:txBody>
          <a:bodyPr/>
          <a:lstStyle/>
          <a:p>
            <a:fld id="{431B69C6-F008-4FF3-BF08-3E3550AF26AC}" type="slidenum">
              <a:rPr lang="en-GB" smtClean="0"/>
              <a:t>20</a:t>
            </a:fld>
            <a:endParaRPr lang="en-GB"/>
          </a:p>
        </p:txBody>
      </p:sp>
    </p:spTree>
    <p:extLst>
      <p:ext uri="{BB962C8B-B14F-4D97-AF65-F5344CB8AC3E}">
        <p14:creationId xmlns:p14="http://schemas.microsoft.com/office/powerpoint/2010/main" val="3825344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Any injury with no valid explanation</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Serious injuries that haven’t been seen by a GP or hospital</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Injuries on parts of the body not normally at risk in general games and play </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Facial injuries are always a cause for concern and should be questioned</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Jumpiness, edginess, or being generally fearful</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Very afraid of getting into trouble</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a:sym typeface="Trebuchet MS" pitchFamily="34" charset="0"/>
              </a:rPr>
              <a:t>Overly eager to please</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21</a:t>
            </a:fld>
            <a:endParaRPr lang="en-GB"/>
          </a:p>
        </p:txBody>
      </p:sp>
    </p:spTree>
    <p:extLst>
      <p:ext uri="{BB962C8B-B14F-4D97-AF65-F5344CB8AC3E}">
        <p14:creationId xmlns:p14="http://schemas.microsoft.com/office/powerpoint/2010/main" val="164923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t> It is not your responsibility to make difficult judgements about the cause of suspicious marks/injuries to a child – this is the role of consultant paediatrician as part of a child protection medical assessment.   All children will occasionally suffer bumps and knocks as part of growing up, these marks will usually be on the bony areas of the body – forehead, elbows, knees, shins – and there will be an explanation that matches what you see.   The diagram on the right shows areas of the body where accidental injury is not usually seen.  Any injuries that are bilateral, have a particular pattern, don’t match explanation, are untreated or are on areas of soft tissue are potentially suspicious.  If you have a direct disclosure from a child that a parent has caused an injury this should be referred to social care as a child protection issue and a discussion held about how and when to inform parents.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22</a:t>
            </a:fld>
            <a:endParaRPr lang="en-GB"/>
          </a:p>
        </p:txBody>
      </p:sp>
    </p:spTree>
    <p:extLst>
      <p:ext uri="{BB962C8B-B14F-4D97-AF65-F5344CB8AC3E}">
        <p14:creationId xmlns:p14="http://schemas.microsoft.com/office/powerpoint/2010/main" val="892873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activities may involve physical contact, including assault by penetration (for example rape or oral sex) or non-penetrative acts such as masturbation, kissing, rubbing and touching outside of clothing. They may also include non-contact activities, such as involving children in looking at, or in the production of, sexual images, watching sexual activities, encouraging children to behave in sexually inappropriate ways, or grooming a child in preparation for abuse. </a:t>
            </a:r>
          </a:p>
          <a:p>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Abusers will often try to build an emotional connection with a child in order to gain their trust for the purposes of sexual abuse. This is known as grooming. </a:t>
            </a:r>
            <a:r>
              <a:rPr lang="en-GB" sz="1200" b="0" i="0" u="none" strike="noStrike" kern="1200" baseline="0" dirty="0">
                <a:solidFill>
                  <a:schemeClr val="tx1"/>
                </a:solidFill>
                <a:latin typeface="+mn-lt"/>
                <a:ea typeface="+mn-ea"/>
                <a:cs typeface="+mn-cs"/>
              </a:rPr>
              <a:t>We must be alert to the fact that sexual abuse can occur within a family. Grooming can often be by someone who has frequent access to the child for example a parent, family member, sibling, family friend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Sexual abuse can take place online, and technology can be used to facilitate offline abuse. </a:t>
            </a:r>
            <a:r>
              <a:rPr lang="en-GB" sz="1200" b="0" i="0" u="none" strike="noStrike" kern="1200" cap="none" dirty="0">
                <a:solidFill>
                  <a:schemeClr val="tx1"/>
                </a:solidFill>
                <a:effectLst/>
                <a:latin typeface="+mn-lt"/>
                <a:ea typeface="+mn-ea"/>
                <a:cs typeface="+mn-cs"/>
              </a:rPr>
              <a:t>Research highlights that online child sexual abuse can have as much of an impact on a child as abuse that only takes place offline and can lead to the same psychological difficulties (Hamilton-</a:t>
            </a:r>
            <a:r>
              <a:rPr lang="en-GB" sz="1200" b="0" i="0" u="none" strike="noStrike" kern="1200" cap="none" dirty="0" err="1">
                <a:solidFill>
                  <a:schemeClr val="tx1"/>
                </a:solidFill>
                <a:effectLst/>
                <a:latin typeface="+mn-lt"/>
                <a:ea typeface="+mn-ea"/>
                <a:cs typeface="+mn-cs"/>
              </a:rPr>
              <a:t>Giachritsis</a:t>
            </a:r>
            <a:r>
              <a:rPr lang="en-GB" sz="1200" b="0" i="0" u="none" strike="noStrike" kern="1200" cap="none" dirty="0">
                <a:solidFill>
                  <a:schemeClr val="tx1"/>
                </a:solidFill>
                <a:effectLst/>
                <a:latin typeface="+mn-lt"/>
                <a:ea typeface="+mn-ea"/>
                <a:cs typeface="+mn-cs"/>
              </a:rPr>
              <a:t> et al, 2017).</a:t>
            </a:r>
          </a:p>
          <a:p>
            <a:pPr>
              <a:spcBef>
                <a:spcPct val="0"/>
              </a:spcBef>
              <a:buFontTx/>
              <a:buNone/>
            </a:pPr>
            <a:endParaRPr lang="en-GB" sz="1200" b="0" i="0" u="none" strike="noStrike" kern="1200" cap="none" dirty="0">
              <a:solidFill>
                <a:schemeClr val="tx1"/>
              </a:solidFill>
              <a:effectLst/>
              <a:latin typeface="+mn-lt"/>
              <a:ea typeface="+mn-ea"/>
              <a:cs typeface="+mn-cs"/>
            </a:endParaRPr>
          </a:p>
          <a:p>
            <a:pPr>
              <a:spcBef>
                <a:spcPct val="0"/>
              </a:spcBef>
              <a:buFontTx/>
              <a:buNone/>
            </a:pPr>
            <a:endParaRPr lang="en-GB" sz="1200" b="0" i="0" u="none" strike="noStrike" kern="1200" cap="none" dirty="0">
              <a:solidFill>
                <a:schemeClr val="tx1"/>
              </a:solidFill>
              <a:effectLst/>
              <a:latin typeface="+mn-lt"/>
              <a:ea typeface="+mn-ea"/>
              <a:cs typeface="+mn-cs"/>
            </a:endParaRPr>
          </a:p>
          <a:p>
            <a:pPr>
              <a:spcBef>
                <a:spcPct val="0"/>
              </a:spcBef>
              <a:buFontTx/>
              <a:buNone/>
            </a:pPr>
            <a:r>
              <a:rPr lang="en-GB" sz="1200" b="1" i="0" u="none" strike="noStrike" kern="1200" cap="none" dirty="0">
                <a:solidFill>
                  <a:schemeClr val="tx1"/>
                </a:solidFill>
                <a:effectLst/>
                <a:latin typeface="+mn-lt"/>
                <a:ea typeface="+mn-ea"/>
                <a:cs typeface="+mn-cs"/>
              </a:rPr>
              <a:t>Online sexual abuse:  </a:t>
            </a:r>
            <a:r>
              <a:rPr lang="en-GB" sz="1200" b="0" i="0" u="none" strike="noStrike" kern="1200" cap="none" dirty="0">
                <a:solidFill>
                  <a:schemeClr val="tx1"/>
                </a:solidFill>
                <a:effectLst/>
                <a:latin typeface="+mn-lt"/>
                <a:ea typeface="+mn-ea"/>
                <a:cs typeface="+mn-cs"/>
              </a:rPr>
              <a:t>(This is a real issue for now for children with the rise of mobile phones and social media and needs to be a big focus for school staff to educate). </a:t>
            </a:r>
            <a:endParaRPr lang="en-GB" sz="1200" b="1" i="0" u="none" strike="noStrike" kern="1200" cap="none" dirty="0">
              <a:solidFill>
                <a:schemeClr val="tx1"/>
              </a:solidFill>
              <a:effectLst/>
              <a:latin typeface="+mn-lt"/>
              <a:ea typeface="+mn-ea"/>
              <a:cs typeface="+mn-cs"/>
            </a:endParaRPr>
          </a:p>
          <a:p>
            <a:pPr>
              <a:spcBef>
                <a:spcPct val="0"/>
              </a:spcBef>
              <a:buFontTx/>
              <a:buNone/>
            </a:pPr>
            <a:endParaRPr lang="en-GB" sz="1200" b="0" i="0" u="none" strike="noStrike" kern="1200" cap="none" dirty="0">
              <a:solidFill>
                <a:schemeClr val="tx1"/>
              </a:solidFill>
              <a:effectLst/>
              <a:latin typeface="+mn-lt"/>
              <a:ea typeface="+mn-ea"/>
              <a:cs typeface="+mn-cs"/>
            </a:endParaRPr>
          </a:p>
          <a:p>
            <a:pPr>
              <a:spcBef>
                <a:spcPct val="0"/>
              </a:spcBef>
              <a:buFontTx/>
              <a:buNone/>
            </a:pPr>
            <a:r>
              <a:rPr lang="en-GB" sz="1200" b="0" i="1" u="none" strike="noStrike" kern="1200" cap="none" dirty="0">
                <a:solidFill>
                  <a:schemeClr val="tx1"/>
                </a:solidFill>
                <a:effectLst/>
                <a:latin typeface="+mn-lt"/>
                <a:ea typeface="+mn-ea"/>
                <a:cs typeface="+mn-cs"/>
              </a:rPr>
              <a:t>Give some perspective:</a:t>
            </a:r>
          </a:p>
          <a:p>
            <a:pPr>
              <a:spcBef>
                <a:spcPct val="0"/>
              </a:spcBef>
              <a:buFontTx/>
              <a:buNone/>
            </a:pPr>
            <a:endParaRPr lang="en-GB" sz="1200" b="0" i="0" u="none" strike="noStrike" kern="1200" cap="none"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b="0" i="0" dirty="0">
                <a:solidFill>
                  <a:srgbClr val="3A3A3A"/>
                </a:solidFill>
                <a:effectLst/>
                <a:latin typeface="fira-sans"/>
              </a:rPr>
              <a:t>.</a:t>
            </a:r>
            <a:r>
              <a:rPr kumimoji="0" lang="en-GB" sz="1200" b="0" i="0" u="none" strike="noStrike" kern="1200" cap="none" spc="0" normalizeH="0" baseline="0" noProof="0" dirty="0">
                <a:ln>
                  <a:noFill/>
                </a:ln>
                <a:solidFill>
                  <a:srgbClr val="3A3A3A"/>
                </a:solidFill>
                <a:effectLst/>
                <a:uLnTx/>
                <a:uFillTx/>
                <a:latin typeface="fira-sans"/>
                <a:ea typeface="+mn-ea"/>
                <a:cs typeface="+mn-cs"/>
              </a:rPr>
              <a:t>The Internet Watch Foundation – IWF – in 2012 removed 13,000 web pages from the internet – in 2023 they removed 275,652 web pages. Each single web page has thousands of images – so that equates to millions of images of children being sexually abused. Images often of girls 11-13 but they are </a:t>
            </a:r>
            <a:r>
              <a:rPr kumimoji="0" lang="en-GB" sz="1200" b="1" i="0" u="none" strike="noStrike" kern="1200" cap="none" spc="0" normalizeH="0" baseline="0" noProof="0" dirty="0">
                <a:ln>
                  <a:noFill/>
                </a:ln>
                <a:solidFill>
                  <a:srgbClr val="3A3A3A"/>
                </a:solidFill>
                <a:effectLst/>
                <a:uLnTx/>
                <a:uFillTx/>
                <a:latin typeface="fira-sans"/>
                <a:ea typeface="+mn-ea"/>
                <a:cs typeface="+mn-cs"/>
              </a:rPr>
              <a:t>getting younger and there is a big increase in images of boys too.</a:t>
            </a:r>
            <a:endParaRPr lang="en-GB" b="1" i="0" dirty="0">
              <a:solidFill>
                <a:srgbClr val="3A3A3A"/>
              </a:solidFill>
              <a:effectLst/>
              <a:latin typeface="fira-san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GB" b="1" i="0" dirty="0">
              <a:solidFill>
                <a:srgbClr val="3A3A3A"/>
              </a:solidFill>
              <a:effectLst/>
              <a:latin typeface="fira-san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b="0" i="0" dirty="0">
                <a:solidFill>
                  <a:srgbClr val="3A3A3A"/>
                </a:solidFill>
                <a:effectLst/>
                <a:latin typeface="fira-sans"/>
              </a:rPr>
              <a:t>92% of images removed contained  “</a:t>
            </a:r>
            <a:r>
              <a:rPr lang="en-GB" b="1" i="0" dirty="0">
                <a:solidFill>
                  <a:srgbClr val="3A3A3A"/>
                </a:solidFill>
                <a:effectLst/>
                <a:latin typeface="fira-sans"/>
              </a:rPr>
              <a:t>self generated” </a:t>
            </a:r>
            <a:r>
              <a:rPr lang="en-GB" b="0" i="0" dirty="0">
                <a:solidFill>
                  <a:srgbClr val="3A3A3A"/>
                </a:solidFill>
                <a:effectLst/>
                <a:latin typeface="fira-sans"/>
              </a:rPr>
              <a:t>content of children aged 7-10yrs ( manipulated, coerced – often in their own bedroom. Parents unaware). “self generated” not a helpful term as these children are being coerced, manipulated and blackmailed for the images.</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b="0" i="0" dirty="0">
              <a:solidFill>
                <a:srgbClr val="3A3A3A"/>
              </a:solidFill>
              <a:effectLst/>
              <a:latin typeface="fira-san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b="0" i="0" dirty="0">
                <a:solidFill>
                  <a:srgbClr val="3A3A3A"/>
                </a:solidFill>
                <a:effectLst/>
                <a:latin typeface="fira-sans"/>
              </a:rPr>
              <a:t>The term ‘self-generated’ imagery refers to images and videos created using handheld devices or webcams and then shared online. Children are often groomed or extorted into capturing images or videos of themselves and sharing them by someone who is not physically present in the room with them, for example, on live streams or in chat rooms. Sometimes children are completely unaware they are being recorded and that there is then a image or video of them being shared by abusers.  Many of these images are taken at home in children’s bedrooms or in family bathrooms when the child is alone or with another child such as a sibling or friend.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b="0" i="0" dirty="0">
              <a:solidFill>
                <a:srgbClr val="3A3A3A"/>
              </a:solidFill>
              <a:effectLst/>
              <a:latin typeface="fira-san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b="0" i="0" dirty="0">
                <a:solidFill>
                  <a:srgbClr val="3A3A3A"/>
                </a:solidFill>
                <a:effectLst/>
                <a:latin typeface="fira-sans"/>
              </a:rPr>
              <a:t>'Self-generated' material is something that has risen year on year and a trend we are constantly monitoring. We are now seeing much younger children appearing in this type of abuse imagery. For this reason, the IWF took a closer look to provide an insight into what’s going on – here is the analysis using case studies that can be shared and discussed afterwards about sexual recording of 3-6 years old's on devices - https://www.iwf.org.uk/annual-report-2023/case-studies/sexual-recordings-of-3-6-year-olds-via-online-devices/</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altLang="en-US" b="0" i="0" dirty="0">
              <a:solidFill>
                <a:srgbClr val="3A3A3A"/>
              </a:solidFill>
              <a:effectLst/>
              <a:latin typeface="fira-san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altLang="en-US" dirty="0"/>
              <a:t>Remember* We must challenge our own stereotypes of who an abuser can be. Women can and do sexually abuse children as well as men. Children can also sexually abuse other children. </a:t>
            </a:r>
          </a:p>
          <a:p>
            <a:pPr>
              <a:spcBef>
                <a:spcPct val="0"/>
              </a:spcBef>
              <a:buFontTx/>
              <a:buNone/>
            </a:pPr>
            <a:endParaRPr lang="en-GB" sz="1200" b="0" i="0" u="none" strike="noStrike" kern="1200" cap="none"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31B69C6-F008-4FF3-BF08-3E3550AF26AC}" type="slidenum">
              <a:rPr lang="en-GB" smtClean="0"/>
              <a:t>23</a:t>
            </a:fld>
            <a:endParaRPr lang="en-GB"/>
          </a:p>
        </p:txBody>
      </p:sp>
    </p:spTree>
    <p:extLst>
      <p:ext uri="{BB962C8B-B14F-4D97-AF65-F5344CB8AC3E}">
        <p14:creationId xmlns:p14="http://schemas.microsoft.com/office/powerpoint/2010/main" val="4051032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We don’t have reliable statistics on the prevalence of sexual abuse –the</a:t>
            </a:r>
            <a:r>
              <a:rPr lang="en-GB" altLang="en-US" baseline="0" dirty="0"/>
              <a:t> </a:t>
            </a:r>
            <a:r>
              <a:rPr lang="en-GB" altLang="en-US" dirty="0"/>
              <a:t>most regularly reported statistic is that 1 in 20 children are sexually abused -</a:t>
            </a:r>
            <a:r>
              <a:rPr lang="en-GB" altLang="en-US" baseline="0" dirty="0"/>
              <a:t> </a:t>
            </a:r>
            <a:r>
              <a:rPr lang="en-GB" altLang="en-US" dirty="0"/>
              <a:t>this is because many people will wait until years, sometimes decades later to report.  Victims can also be very young, and have disabilities, that make them less able to understand or communicate that what is happening to them is wrong.  Children may feel shame, or feel conflicted about what is happening because they like the person that it is hurting them, or because they have been threatened that nobody will believe them, or that something terrible will happen if they tell.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Children who are disabled are particularly vulnerable to abuse and neglect, especially sexual abuse, this is likely to their experience of multiple caregivers and their specific challenges in seeking help.   Adults should be vigilant as to any changes in behaviour that could indicate a child is being abused.  Any disclosure of sexual abuse must be reported to social care/police as a child protection issue and should not be discussed with parents first.   The Truth project has been hearing testimony from 2984 survivors of CSA – </a:t>
            </a:r>
            <a:r>
              <a:rPr lang="en-GB" altLang="en-US" b="1" dirty="0"/>
              <a:t>of those 79% have reported abuse starting before the age of 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1" dirty="0"/>
              <a:t>Intrafamilial sexual abuse - </a:t>
            </a:r>
            <a:r>
              <a:rPr lang="en-GB" altLang="en-US" b="0" dirty="0"/>
              <a:t>refers to child sexual abuse that occurs within the family environment. Abuse may involve relatives, or others (such as foster carers or a parent’s partner) who feel like family from the child’s point of view. The family environment is a common context in which child sexual abuse occurs, accounting for almost half of all child sexual abuse offences reported to the police in England and Wales.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Intra-familial sexual abuse often occurs in combination with other forms of physical or emotional abuse or neglect, and there is evidence of close relationships between child abuse and domestic violence, between sexual abuse in childhood and sexual victimisation in adolescence, and between intra-familial and extra-familial victimisation.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Child sexual abuse in the family often starts at a younger age than extra-familial abuse and may go on for many years. Abuse by a family member, particularly a parent or carer, may be especially traumatic because of the betrayal, stigma and secrecy it involves. For those who are abused, it has been linked to poor physical and mental health, lower income, relationship difficulties and re-victimisation across the life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Much child sexual abuse in the family remains unidentified. Children may be afraid of their abuser(s) or not want them to get into trouble; they may believe the abuse was ‘their fault’, fear what might happen to their family if they tell, or not recognise their experience as abuse.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https://www.bbc.co.uk/iplayer/episode/p0g30b72/the-issue-my-grandfather-the-abuser-poppys-story – half an hour documentary, really worth a watch for all staff to help them think this could be happening to a child.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Sibling sexual abuse is estimated to be three to five times more common than parent to child sexual abuse. SSA is more likely to occur when children have experienced abuse, neglect or have a convicted sex offender within their close network.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1" dirty="0"/>
              <a:t>Do not rely on verbal disclosures</a:t>
            </a:r>
            <a:r>
              <a:rPr lang="en-GB" altLang="en-US" b="0" dirty="0"/>
              <a:t>. Consider behaviour that indicates something harmful may be happening such as using inappropriate language, playing with toys in a sexual way, not wanting to spend time with certain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Instead of using language such as 'perpetrator' and 'victim', it can be helpful to use language which reaffirms that we are working to safeguard both children. Terms such as 'child who has harmed’ and 'child who has been harmed' can help everyone involved to remember both are children, first and foremost. Avoid language that minimises the abuse or implies consent for the child that has been harmed.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1" dirty="0"/>
              <a:t>Other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0" dirty="0"/>
              <a:t>https://hillingdonsafeguardingpartnership.org.uk/wp-content/uploads/2022/08/Sibling-Sexual-Abuse-Briefing.pdf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Communicating with Children with Disabilities Briefing</a:t>
            </a:r>
            <a:r>
              <a:rPr lang="en-GB" dirty="0"/>
              <a:t> - </a:t>
            </a:r>
            <a:r>
              <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Children with physical and learning disabilities, and children from some minority ethnic communities, may face additional barriers to seeking help. It is therefore crucial that professionals are alert to signs of child sexual abuse and confident to offer appropriate support. Professionals need to be trustworthy, authentic and empathic, facilitate choice, control and safety, and provide advocacy.</a:t>
            </a:r>
          </a:p>
          <a:p>
            <a:endParaRPr lang="en-GB" dirty="0"/>
          </a:p>
        </p:txBody>
      </p:sp>
      <p:sp>
        <p:nvSpPr>
          <p:cNvPr id="4" name="Slide Number Placeholder 3"/>
          <p:cNvSpPr>
            <a:spLocks noGrp="1"/>
          </p:cNvSpPr>
          <p:nvPr>
            <p:ph type="sldNum" sz="quarter" idx="5"/>
          </p:nvPr>
        </p:nvSpPr>
        <p:spPr/>
        <p:txBody>
          <a:bodyPr/>
          <a:lstStyle/>
          <a:p>
            <a:fld id="{431B69C6-F008-4FF3-BF08-3E3550AF26AC}" type="slidenum">
              <a:rPr lang="en-GB" smtClean="0"/>
              <a:t>24</a:t>
            </a:fld>
            <a:endParaRPr lang="en-GB"/>
          </a:p>
        </p:txBody>
      </p:sp>
    </p:spTree>
    <p:extLst>
      <p:ext uri="{BB962C8B-B14F-4D97-AF65-F5344CB8AC3E}">
        <p14:creationId xmlns:p14="http://schemas.microsoft.com/office/powerpoint/2010/main" val="2189433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Changes in behaviour – a child may start being aggressive, withdrawn, clingy, have difficulties sleeping or start wetting the bed.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Avoiding the abuser – the child may dislike or seem afraid of a particular person and try to avoid spending time alone with them.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Sexually inappropriate behaviour – children who have been abused may behave in sexually inappropriate ways or use sexually explicit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Physical problems – the child may develop health problems, including soreness in the genital and anal areas or sexually transmitted infections, or they may become pregnant.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Problems at school – an abused child may have difficulty concentrating and learning, and their grades may start to drop.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Giving clues – children may also drop hints and clues that the abuse is happening without revealing it outright.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Centre of Expertise on Child Sexual Abuse has excellent resources for schools.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3"/>
              </a:rPr>
              <a:t>Signs &amp; Indicators Template - CSA Centre</a:t>
            </a:r>
            <a:endParaRPr lang="en-GB"/>
          </a:p>
          <a:p>
            <a:endParaRPr lang="en-GB"/>
          </a:p>
          <a:p>
            <a:r>
              <a:rPr lang="en-GB"/>
              <a:t>Bitesize videos: helpful to illustrate key points</a:t>
            </a:r>
          </a:p>
          <a:p>
            <a:endParaRPr lang="en-GB"/>
          </a:p>
          <a:p>
            <a:r>
              <a:rPr lang="en-GB">
                <a:hlinkClick r:id="rId4"/>
              </a:rPr>
              <a:t>The scale and nature of child sexual abuse in England and Wales (02/12) - YouTube</a:t>
            </a:r>
            <a:endParaRPr lang="en-GB"/>
          </a:p>
          <a:p>
            <a:endParaRPr lang="en-GB"/>
          </a:p>
          <a:p>
            <a:r>
              <a:rPr lang="en-GB">
                <a:hlinkClick r:id="rId5"/>
              </a:rPr>
              <a:t>Recognising the barriers to conversations about sexual abuse (06/12) – YouTube</a:t>
            </a:r>
            <a:endParaRPr lang="en-GB"/>
          </a:p>
          <a:p>
            <a:endParaRPr lang="en-GB"/>
          </a:p>
          <a:p>
            <a:r>
              <a:rPr lang="en-GB">
                <a:hlinkClick r:id="rId6"/>
              </a:rPr>
              <a:t>Being confident in responding to concerns of child sexual abuse (07/12) - YouTube</a:t>
            </a:r>
            <a:endParaRPr lang="en-GB"/>
          </a:p>
          <a:p>
            <a:endParaRPr lang="en-GB">
              <a:hlinkClick r:id="rId7"/>
            </a:endParaRPr>
          </a:p>
          <a:p>
            <a:r>
              <a:rPr lang="en-GB">
                <a:hlinkClick r:id="rId7"/>
              </a:rPr>
              <a:t>Helpline - Stop It Now</a:t>
            </a:r>
            <a:r>
              <a:rPr lang="en-GB"/>
              <a:t> - </a:t>
            </a:r>
            <a:r>
              <a:rPr lang="en-GB" b="0" i="0">
                <a:solidFill>
                  <a:srgbClr val="000000"/>
                </a:solidFill>
                <a:effectLst/>
                <a:latin typeface="Hanken Grotesk"/>
              </a:rPr>
              <a:t>give anonymous support and advice to anyone with concerns about child sexual abuse, whether this is your own or someone else’s behaviour. Our helpline is a safe space for callers to talk about their concerns and questions.</a:t>
            </a:r>
            <a:endParaRPr lang="en-GB"/>
          </a:p>
          <a:p>
            <a:endParaRPr lang="en-GB"/>
          </a:p>
          <a:p>
            <a:r>
              <a:rPr lang="en-GB">
                <a:hlinkClick r:id="rId8"/>
              </a:rPr>
              <a:t>Language and CSA</a:t>
            </a:r>
            <a:endParaRPr lang="en-GB"/>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25</a:t>
            </a:fld>
            <a:endParaRPr lang="en-GB"/>
          </a:p>
        </p:txBody>
      </p:sp>
    </p:spTree>
    <p:extLst>
      <p:ext uri="{BB962C8B-B14F-4D97-AF65-F5344CB8AC3E}">
        <p14:creationId xmlns:p14="http://schemas.microsoft.com/office/powerpoint/2010/main" val="3262149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Educators are in the position to give children the tools they need to seek help if they need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 NSPCC PANTS rule are really useful with younger age groups - </a:t>
            </a:r>
            <a:r>
              <a:rPr lang="en-GB" dirty="0">
                <a:hlinkClick r:id="rId3"/>
              </a:rPr>
              <a:t>PANTS resources for schools and teachers | NSPCC Learning</a:t>
            </a:r>
            <a:r>
              <a:rPr lang="en-GB" dirty="0"/>
              <a:t>  </a:t>
            </a: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4"/>
              </a:rPr>
              <a:t>Talk Relationships: resources to deliver sex and relationships education | NSPCC Learning</a:t>
            </a:r>
            <a:r>
              <a:rPr lang="en-GB" dirty="0"/>
              <a:t> – aimed at secondary school currently but looking to deliver to primary schools. Are you signed up? </a:t>
            </a: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endParaRPr lang="en-GB" dirty="0"/>
          </a:p>
          <a:p>
            <a:r>
              <a:rPr lang="en-GB" dirty="0">
                <a:hlinkClick r:id="rId5"/>
              </a:rPr>
              <a:t>CEOP Safety Centre</a:t>
            </a:r>
            <a:endParaRPr lang="en-GB" dirty="0"/>
          </a:p>
          <a:p>
            <a:endParaRPr lang="en-GB" dirty="0"/>
          </a:p>
          <a:p>
            <a:endParaRPr lang="en-GB" dirty="0"/>
          </a:p>
          <a:p>
            <a:r>
              <a:rPr lang="en-GB" dirty="0">
                <a:hlinkClick r:id="rId6"/>
              </a:rPr>
              <a:t>Videos | Childline</a:t>
            </a:r>
            <a:r>
              <a:rPr lang="en-GB" dirty="0"/>
              <a:t> – on a range of topics. What makes them better is that they are done by children for other children. I find this can have more impact. Will need to be checked to decide which age group would be appropriate.</a:t>
            </a:r>
          </a:p>
          <a:p>
            <a:endParaRPr lang="en-GB" dirty="0"/>
          </a:p>
          <a:p>
            <a:r>
              <a:rPr lang="en-GB" dirty="0"/>
              <a:t>However, their Toolbox has lots of videos for a variety of ages - </a:t>
            </a:r>
            <a:r>
              <a:rPr lang="en-GB" dirty="0">
                <a:hlinkClick r:id="rId7"/>
              </a:rPr>
              <a:t>Toolbox | Childline</a:t>
            </a:r>
            <a:endParaRPr lang="en-GB" dirty="0"/>
          </a:p>
          <a:p>
            <a:endParaRPr lang="en-GB" dirty="0"/>
          </a:p>
          <a:p>
            <a:r>
              <a:rPr lang="en-GB" dirty="0"/>
              <a:t>Internet Watch Foundation has a tool that allows children to take control of their own online images if they want them removed. This can be easier for some children if they can’t tell an adult for whatever reason.</a:t>
            </a:r>
          </a:p>
          <a:p>
            <a:endParaRPr lang="en-GB" dirty="0"/>
          </a:p>
          <a:p>
            <a:r>
              <a:rPr lang="en-GB" dirty="0"/>
              <a:t>Please highlight to staff/children/parents. </a:t>
            </a:r>
            <a:r>
              <a:rPr lang="en-GB" dirty="0">
                <a:hlinkClick r:id="rId8"/>
              </a:rPr>
              <a:t>Report Remove (iwf.org.uk)</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9"/>
              </a:rPr>
              <a:t>Helpline - Stop It Now</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GB" sz="1200" b="0" i="0" u="none" strike="noStrike" kern="1200" cap="none" spc="0" normalizeH="0" baseline="0" noProof="0" dirty="0">
                <a:ln>
                  <a:noFill/>
                </a:ln>
                <a:solidFill>
                  <a:srgbClr val="000000"/>
                </a:solidFill>
                <a:effectLst/>
                <a:uLnTx/>
                <a:uFillTx/>
                <a:latin typeface="Hanken Grotesk"/>
                <a:ea typeface="+mn-ea"/>
                <a:cs typeface="+mn-cs"/>
              </a:rPr>
              <a:t>give anonymous support and advice to anyone with concerns about child sexual abuse, whether this is your own or someone else’s behaviour. Our helpline is a safe space for callers to talk about their concerns and questions.</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31B69C6-F008-4FF3-BF08-3E3550AF26AC}" type="slidenum">
              <a:rPr lang="en-GB" smtClean="0"/>
              <a:t>26</a:t>
            </a:fld>
            <a:endParaRPr lang="en-GB"/>
          </a:p>
        </p:txBody>
      </p:sp>
    </p:spTree>
    <p:extLst>
      <p:ext uri="{BB962C8B-B14F-4D97-AF65-F5344CB8AC3E}">
        <p14:creationId xmlns:p14="http://schemas.microsoft.com/office/powerpoint/2010/main" val="1394648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ltLang="en-US"/>
              <a:t>There is an element of emotional abuse in all types of abuse and neglect, however it can also be a form of abuse in it’s own right.  </a:t>
            </a:r>
          </a:p>
          <a:p>
            <a:pPr>
              <a:spcBef>
                <a:spcPct val="0"/>
              </a:spcBef>
            </a:pPr>
            <a:r>
              <a:rPr lang="en-GB" altLang="en-US"/>
              <a:t>The key words within the definition are </a:t>
            </a:r>
            <a:r>
              <a:rPr lang="en-GB" altLang="en-US" b="1"/>
              <a:t>severe and persistent </a:t>
            </a:r>
          </a:p>
          <a:p>
            <a:pPr>
              <a:spcBef>
                <a:spcPct val="0"/>
              </a:spcBef>
            </a:pPr>
            <a:r>
              <a:rPr lang="en-GB" altLang="en-US"/>
              <a:t>Emotional abuse can be both active or passive – examples include a parent deliberately belittling their child, or simply being unable to recognise and respond to a child’s emotional needs due to their own issues – for example severe mental health issues </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27</a:t>
            </a:fld>
            <a:endParaRPr lang="en-GB"/>
          </a:p>
        </p:txBody>
      </p:sp>
    </p:spTree>
    <p:extLst>
      <p:ext uri="{BB962C8B-B14F-4D97-AF65-F5344CB8AC3E}">
        <p14:creationId xmlns:p14="http://schemas.microsoft.com/office/powerpoint/2010/main" val="1646731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latin typeface="Trebuchet MS" pitchFamily="34" charset="0"/>
                <a:cs typeface="Arial" charset="0"/>
                <a:sym typeface="Trebuchet MS" pitchFamily="34" charset="0"/>
              </a:rPr>
              <a:t>Seem to lack confidence and/or self assurance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latin typeface="Trebuchet MS" pitchFamily="34" charset="0"/>
                <a:cs typeface="Arial" charset="0"/>
                <a:sym typeface="Trebuchet MS" pitchFamily="34" charset="0"/>
              </a:rPr>
              <a:t>Act in an age-inappropriate way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kern="0">
                <a:latin typeface="Trebuchet MS"/>
                <a:cs typeface="Arial" panose="020B0604020202020204" pitchFamily="34" charset="0"/>
                <a:sym typeface="Trebuchet MS"/>
              </a:rPr>
              <a:t>Lack social skills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latin typeface="Trebuchet MS" pitchFamily="34" charset="0"/>
                <a:cs typeface="Arial" charset="0"/>
                <a:sym typeface="Trebuchet MS" pitchFamily="34" charset="0"/>
              </a:rPr>
              <a:t>Find it difficult to make or maintain relationships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latin typeface="Trebuchet MS" pitchFamily="34" charset="0"/>
                <a:cs typeface="Arial" charset="0"/>
                <a:sym typeface="Trebuchet MS" pitchFamily="34" charset="0"/>
              </a:rPr>
              <a:t>Struggle to control their emotions and/or have extreme outbursts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kern="0">
                <a:latin typeface="Trebuchet MS"/>
                <a:cs typeface="Arial" panose="020B0604020202020204" pitchFamily="34" charset="0"/>
                <a:sym typeface="Trebuchet MS"/>
              </a:rPr>
              <a:t>Use language you wouldn’t expect them to know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kern="0">
                <a:latin typeface="Trebuchet MS"/>
                <a:cs typeface="Arial" panose="020B0604020202020204" pitchFamily="34" charset="0"/>
                <a:sym typeface="Trebuchet MS"/>
              </a:rPr>
              <a:t>Have few, or no friends, appear isolated in their family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kern="0">
              <a:latin typeface="Trebuchet MS"/>
              <a:cs typeface="Arial" panose="020B0604020202020204" pitchFamily="34" charset="0"/>
              <a:sym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latin typeface="Trebuchet MS" pitchFamily="34" charset="0"/>
              <a:cs typeface="Arial" charset="0"/>
              <a:sym typeface="Trebuchet MS" pitchFamily="34" charset="0"/>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28</a:t>
            </a:fld>
            <a:endParaRPr lang="en-GB"/>
          </a:p>
        </p:txBody>
      </p:sp>
    </p:spTree>
    <p:extLst>
      <p:ext uri="{BB962C8B-B14F-4D97-AF65-F5344CB8AC3E}">
        <p14:creationId xmlns:p14="http://schemas.microsoft.com/office/powerpoint/2010/main" val="194989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ltLang="en-US"/>
              <a:t>Within your school the DSL has to make fine decisions about children who are in need of early help, CIN support, or child protection services.  They can only do this on the basis of information that has been shared with them. Often it is the</a:t>
            </a:r>
            <a:r>
              <a:rPr lang="en-GB" altLang="en-US" baseline="0"/>
              <a:t> combination of different information that highlights a concern.</a:t>
            </a:r>
            <a:r>
              <a:rPr lang="en-GB" altLang="en-US"/>
              <a:t> If you have a concern about a child be sure that you follow your reporting and recording practices.</a:t>
            </a:r>
          </a:p>
          <a:p>
            <a:pPr>
              <a:spcBef>
                <a:spcPct val="0"/>
              </a:spcBef>
            </a:pPr>
            <a:endParaRPr lang="en-GB" altLang="en-US" i="0"/>
          </a:p>
          <a:p>
            <a:pPr>
              <a:spcBef>
                <a:spcPct val="0"/>
              </a:spcBef>
            </a:pPr>
            <a:r>
              <a:rPr lang="en-GB" altLang="en-US" i="0" baseline="0"/>
              <a:t> If your not sure about something then discuss it with your DSL. Child abuse is not easy to define so don’t feel stupid raising something. </a:t>
            </a:r>
          </a:p>
          <a:p>
            <a:pPr>
              <a:spcBef>
                <a:spcPct val="0"/>
              </a:spcBef>
            </a:pPr>
            <a:endParaRPr lang="en-GB" altLang="en-US" i="0" baseline="0"/>
          </a:p>
          <a:p>
            <a:pPr>
              <a:spcBef>
                <a:spcPct val="0"/>
              </a:spcBef>
            </a:pPr>
            <a:r>
              <a:rPr lang="en-GB" altLang="en-US" i="0" baseline="0"/>
              <a:t>It can feel like you are judging someone –abusive acts aren’t always intentional however, this doesn’t stop them being abusive. Remember focus on the child. </a:t>
            </a:r>
          </a:p>
          <a:p>
            <a:endParaRPr lang="en-GB"/>
          </a:p>
          <a:p>
            <a:r>
              <a:rPr lang="en-GB" b="1"/>
              <a:t>You can reference learning from the Child Safeguarding Practice Review Panel into the deaths of Star Hobson and Arthur </a:t>
            </a:r>
            <a:r>
              <a:rPr lang="en-GB" b="1" err="1"/>
              <a:t>Labinjo</a:t>
            </a:r>
            <a:r>
              <a:rPr lang="en-GB" b="1"/>
              <a:t>-Hughes – A main area for improvement was the sharing of information with multi agency partners at key times, ensuring timely strategy meetings are held. </a:t>
            </a:r>
          </a:p>
        </p:txBody>
      </p:sp>
      <p:sp>
        <p:nvSpPr>
          <p:cNvPr id="4" name="Slide Number Placeholder 3"/>
          <p:cNvSpPr>
            <a:spLocks noGrp="1"/>
          </p:cNvSpPr>
          <p:nvPr>
            <p:ph type="sldNum" sz="quarter" idx="5"/>
          </p:nvPr>
        </p:nvSpPr>
        <p:spPr/>
        <p:txBody>
          <a:bodyPr/>
          <a:lstStyle/>
          <a:p>
            <a:fld id="{431B69C6-F008-4FF3-BF08-3E3550AF26AC}" type="slidenum">
              <a:rPr lang="en-GB" smtClean="0"/>
              <a:t>29</a:t>
            </a:fld>
            <a:endParaRPr lang="en-GB"/>
          </a:p>
        </p:txBody>
      </p:sp>
    </p:spTree>
    <p:extLst>
      <p:ext uri="{BB962C8B-B14F-4D97-AF65-F5344CB8AC3E}">
        <p14:creationId xmlns:p14="http://schemas.microsoft.com/office/powerpoint/2010/main" val="3185767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t>Domestic abuse is a gendered crime – the majority of victims are women in heterosexual relationships.  For both women and men the majority of perpetrators of domestic abuse are male. Any incident of domestic abuse the police attend where a child lives is notified to social care – it is the most common reason for contact with statutory social work services. However research by the Crime Survey for England and Wales found that only 18% of victims reported in the last year.  Therefore we can see that domestic abuse must be happening, and going unreported.  As frontline workers school staff might be able to identify cases of domestic abuse before any other agency.</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1"/>
              <a:t>Remember that even</a:t>
            </a:r>
            <a:r>
              <a:rPr lang="en-GB" altLang="en-US" b="1" baseline="0"/>
              <a:t> if children are not in the room where an incident may have occurred they are still considered to have been exposed to it if they are in the same household</a:t>
            </a:r>
            <a:r>
              <a:rPr lang="en-GB" altLang="en-US" baseline="0"/>
              <a:t>. They are likely to have been aware or have heard what was happening and this can have the same impact on them or in some cases this can be even more of a frightening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aseline="0"/>
          </a:p>
          <a:p>
            <a:pPr marL="0" marR="0" lvl="0" indent="0" algn="l" defTabSz="914400" rtl="0" eaLnBrk="1" fontAlgn="auto" latinLnBrk="0" hangingPunct="1">
              <a:lnSpc>
                <a:spcPct val="100000"/>
              </a:lnSpc>
              <a:spcBef>
                <a:spcPct val="0"/>
              </a:spcBef>
              <a:spcAft>
                <a:spcPts val="0"/>
              </a:spcAft>
              <a:buClrTx/>
              <a:buSzTx/>
              <a:buFontTx/>
              <a:buNone/>
              <a:tabLst/>
              <a:defRPr/>
            </a:pPr>
            <a:r>
              <a:rPr lang="en-GB" altLang="en-US">
                <a:latin typeface="Trebuchet MS" pitchFamily="34" charset="0"/>
                <a:cs typeface="Arial" charset="0"/>
                <a:sym typeface="Trebuchet MS" pitchFamily="34" charset="0"/>
              </a:rPr>
              <a:t>2022 – NSPCC = </a:t>
            </a:r>
            <a:r>
              <a:rPr lang="en-GB" b="0" i="0">
                <a:solidFill>
                  <a:srgbClr val="525455"/>
                </a:solidFill>
                <a:effectLst/>
                <a:latin typeface="Arial" panose="020B0604020202020204" pitchFamily="34" charset="0"/>
              </a:rPr>
              <a:t>January 2022 marked the start of children being officially recognised as victims of domestic abuse in the Domestic Abuse Act.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altLang="en-US" b="0" i="0">
              <a:solidFill>
                <a:srgbClr val="525455"/>
              </a:solidFill>
              <a:effectLst/>
              <a:latin typeface="Arial" panose="020B0604020202020204" pitchFamily="34" charset="0"/>
              <a:cs typeface="Arial" charset="0"/>
              <a:sym typeface="Trebuchet MS"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altLang="en-US" b="1">
                <a:latin typeface="Trebuchet MS" pitchFamily="34" charset="0"/>
                <a:cs typeface="Arial" charset="0"/>
                <a:sym typeface="Trebuchet MS" pitchFamily="34" charset="0"/>
              </a:rPr>
              <a:t>Local support - </a:t>
            </a:r>
            <a:r>
              <a:rPr lang="en-GB" b="1" i="0">
                <a:solidFill>
                  <a:srgbClr val="34403F"/>
                </a:solidFill>
                <a:effectLst/>
                <a:latin typeface="Barlow" panose="00000500000000000000" pitchFamily="2" charset="0"/>
              </a:rPr>
              <a:t>contact the Hillingdon Domestic Abuse Advocacy Service (HDAAS) in confidence (Monday to Friday, 9am to 5pm) by emailing </a:t>
            </a:r>
            <a:r>
              <a:rPr lang="en-GB" b="1" i="0" u="sng">
                <a:solidFill>
                  <a:srgbClr val="34403F"/>
                </a:solidFill>
                <a:effectLst/>
                <a:latin typeface="Barlow" panose="00000500000000000000" pitchFamily="2" charset="0"/>
                <a:hlinkClick r:id="rId3"/>
              </a:rPr>
              <a:t>hdaas@hillingdon.gov.uk</a:t>
            </a:r>
            <a:r>
              <a:rPr lang="en-GB" b="1" i="0">
                <a:solidFill>
                  <a:srgbClr val="34403F"/>
                </a:solidFill>
                <a:effectLst/>
                <a:latin typeface="Barlow" panose="00000500000000000000" pitchFamily="2" charset="0"/>
              </a:rPr>
              <a:t> or calling 07874 620954</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altLang="en-US" b="1">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1200" b="1" i="0" u="none" strike="noStrike" kern="1200" cap="none" spc="0" normalizeH="0" baseline="0" noProof="0">
              <a:ln>
                <a:noFill/>
              </a:ln>
              <a:solidFill>
                <a:prstClr val="black"/>
              </a:solidFill>
              <a:effectLst/>
              <a:uLnTx/>
              <a:uFillTx/>
              <a:latin typeface="Trebuchet MS" pitchFamily="34" charset="0"/>
              <a:ea typeface="+mn-ea"/>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30</a:t>
            </a:fld>
            <a:endParaRPr lang="en-GB"/>
          </a:p>
        </p:txBody>
      </p:sp>
    </p:spTree>
    <p:extLst>
      <p:ext uri="{BB962C8B-B14F-4D97-AF65-F5344CB8AC3E}">
        <p14:creationId xmlns:p14="http://schemas.microsoft.com/office/powerpoint/2010/main" val="22696300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ltLang="en-US"/>
              <a:t>Exposure to domestic abuse is recognised as one of the most harmful experiences for children.  As can be seen it can impact every aspect of development.  Children exposed to DA experience ongoing social, emotional and mental health difficulties – they could learn to normalise the violence they are exposed to.</a:t>
            </a:r>
          </a:p>
          <a:p>
            <a:pPr>
              <a:spcBef>
                <a:spcPct val="0"/>
              </a:spcBef>
              <a:buNone/>
            </a:pPr>
            <a:endParaRPr lang="en-GB" altLang="en-US"/>
          </a:p>
          <a:p>
            <a:pPr>
              <a:spcBef>
                <a:spcPct val="0"/>
              </a:spcBef>
            </a:pPr>
            <a:r>
              <a:rPr lang="en-GB" altLang="en-US"/>
              <a:t>Think for a moment about a time when you found yourself walking alone in place you probably ought not to have been –it’s late, it’s dark and you are alone and aware of everything around you that could indicate danger.  This is hyper-vigilance.   </a:t>
            </a:r>
          </a:p>
          <a:p>
            <a:endParaRPr lang="en-GB"/>
          </a:p>
          <a:p>
            <a:endParaRPr lang="en-GB"/>
          </a:p>
          <a:p>
            <a:r>
              <a:rPr lang="en-GB">
                <a:hlinkClick r:id="rId3"/>
              </a:rPr>
              <a:t>Protecting children from domestic abuse | NSPCC Learning</a:t>
            </a:r>
            <a:r>
              <a:rPr lang="en-GB"/>
              <a:t> – short video at end of web page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1B69C6-F008-4FF3-BF08-3E3550AF26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7176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Harmful practices are persistent practices and behaviours that are grounded on discrimination on the basis of sex, gender, age and other grounds as well as multiple and/or intersecting forms of discrimination that often involve violence and cause physical and/or psychological harm or suffering (UNCRC, UNCEDAW). They can be traditional, emerging or re-emerging practices.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They are usually committed by the child’s parents or significant adults within the child’s/young person’s community and seen as a misguided attempt at protection </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Harmful practices disproportionately affect girls and women, but can affect boys and men too</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Individuals affected by harmful practices often experience poly-victimisation – they have often experienced more than one type of abuse, so it’s always important to holistically risk assess – ask yourself – what else could be happening? To the girl, to siblings etc.</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 know there are links between various harmful practices, e.g., FGM and early forced marriage – don’t make assumptions, but </a:t>
            </a:r>
            <a:r>
              <a:rPr lang="en-GB" sz="12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 professionally curious </a:t>
            </a: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and explore all avenues when risk assessing</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p>
          <a:p>
            <a:pPr>
              <a:lnSpc>
                <a:spcPct val="107000"/>
              </a:lnSpc>
              <a:spcAft>
                <a:spcPts val="800"/>
              </a:spcAft>
            </a:pPr>
            <a:r>
              <a:rPr lang="en-GB" sz="1100" dirty="0">
                <a:effectLst/>
                <a:latin typeface="Arial" panose="020B0604020202020204" pitchFamily="34" charset="0"/>
                <a:ea typeface="Calibri" panose="020F0502020204030204" pitchFamily="34" charset="0"/>
                <a:cs typeface="Times New Roman" panose="02020603050405020304" pitchFamily="18" charset="0"/>
              </a:rPr>
              <a:t>Some examples of harmful practices:</a:t>
            </a: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Honour’ Based Violence/abuse:  </a:t>
            </a: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Is a form of violence/abuse that is committed to defend or protect the ‘honour’ of a family or community when an individual has expressed views, or acted in a way, that transgresses family/community norms and expectations or ‘honour codes’.  This can lead to physical, emotional and sexual violence, forced marriage, threats to kill, isolation, being held against their will, and other violence.</a:t>
            </a:r>
          </a:p>
          <a:p>
            <a:pPr marL="342900" lvl="0" indent="-342900">
              <a:buFont typeface="Arial" panose="020B0604020202020204" pitchFamily="34" charset="0"/>
              <a:buChar char="•"/>
              <a:tabLst>
                <a:tab pos="457200" algn="l"/>
              </a:tabLst>
            </a:pP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Forced Marriage (different to arranged marriage) - </a:t>
            </a:r>
            <a:r>
              <a:rPr lang="en-GB" sz="12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a:t>
            </a:r>
            <a:r>
              <a:rPr lang="en-US" sz="1200" kern="1200" dirty="0">
                <a:solidFill>
                  <a:srgbClr val="000000"/>
                </a:solidFill>
                <a:effectLst/>
                <a:highlight>
                  <a:srgbClr val="FFFFFF"/>
                </a:highlight>
                <a:latin typeface="Arial" panose="020B0604020202020204" pitchFamily="34" charset="0"/>
                <a:ea typeface="Arial" panose="020B0604020202020204" pitchFamily="34" charset="0"/>
                <a:cs typeface="Times New Roman" panose="02020603050405020304" pitchFamily="18" charset="0"/>
              </a:rPr>
              <a:t>s a marriage conducted without the consent of both parties and where duress is a factor.  Duress can include threats, intimidation, physical sexual or emotional violence etc. </a:t>
            </a: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Forced Marriage is a criminal offence – civil orders can be sought to prevent a forced marriage (Forced Marriage Protection Order</a:t>
            </a:r>
            <a:r>
              <a:rPr lang="en-GB" sz="8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anyone can apply for these, even the person needing protection themselves)</a:t>
            </a:r>
          </a:p>
          <a:p>
            <a:pPr marL="342900" lvl="0" indent="-342900">
              <a:buFont typeface="Arial" panose="020B0604020202020204" pitchFamily="34" charset="0"/>
              <a:buChar char="•"/>
              <a:tabLst>
                <a:tab pos="457200" algn="l"/>
              </a:tabLst>
            </a:pP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Breast flattening/ironing – had you heard of this? It highlights that if you hear something that seems unusual it doesn’t mean it isn’t true – </a:t>
            </a:r>
            <a:r>
              <a:rPr lang="en-GB" sz="12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 curious* speak to your DLS, check it out. </a:t>
            </a: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It is a practice whereby the developing breasts of a girl (usually pre-pubescent) are pounded with an implement, and/or bound, to prevent development and ‘protect’ from unwanted male attention</a:t>
            </a:r>
          </a:p>
          <a:p>
            <a:pPr marL="342900" lvl="0" indent="-342900">
              <a:buFont typeface="Arial" panose="020B0604020202020204" pitchFamily="34" charset="0"/>
              <a:buChar char="•"/>
              <a:tabLst>
                <a:tab pos="457200" algn="l"/>
              </a:tabLst>
            </a:pP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Child abuse linked to faith or belief: Belief in witchcraft, spirit possession and other forms of the supernatural leading to children being blamed for bad luck, accused of as being witches, possessed by evil spirits/djinns and subsequently abused. Fear of the supernatural is also known to be used to make children comply with being trafficked for domestic slavery or sexual exploitation. Notable cases you may have heard of include Victoria Climbie, Ayesha Ali, Kristie </a:t>
            </a:r>
            <a:r>
              <a:rPr lang="en-GB" sz="1200" kern="12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Bamu</a:t>
            </a:r>
            <a:r>
              <a:rPr lang="en-GB" sz="1200"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Khyra Ishaq </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a:p>
            <a:endParaRPr lang="en-GB" dirty="0"/>
          </a:p>
        </p:txBody>
      </p:sp>
      <p:sp>
        <p:nvSpPr>
          <p:cNvPr id="4" name="Slide Number Placeholder 3"/>
          <p:cNvSpPr>
            <a:spLocks noGrp="1"/>
          </p:cNvSpPr>
          <p:nvPr>
            <p:ph type="sldNum" sz="quarter" idx="5"/>
          </p:nvPr>
        </p:nvSpPr>
        <p:spPr/>
        <p:txBody>
          <a:bodyPr/>
          <a:lstStyle/>
          <a:p>
            <a:fld id="{431B69C6-F008-4FF3-BF08-3E3550AF26AC}" type="slidenum">
              <a:rPr lang="en-GB" smtClean="0"/>
              <a:t>32</a:t>
            </a:fld>
            <a:endParaRPr lang="en-GB"/>
          </a:p>
        </p:txBody>
      </p:sp>
    </p:spTree>
    <p:extLst>
      <p:ext uri="{BB962C8B-B14F-4D97-AF65-F5344CB8AC3E}">
        <p14:creationId xmlns:p14="http://schemas.microsoft.com/office/powerpoint/2010/main" val="96344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Female genital mutilation (FGM) is the partial or total removal of external female genitalia for non-medical reasons. It's also known as female circumcision or cutting; it bears no resemblance to male circumcision. </a:t>
            </a:r>
            <a:r>
              <a:rPr kumimoji="0" lang="en-GB" altLang="en-US" sz="1200" b="0" i="0" u="none" strike="noStrike" kern="1200" cap="none" spc="0" normalizeH="0" baseline="0" noProof="0" dirty="0">
                <a:ln>
                  <a:noFill/>
                </a:ln>
                <a:solidFill>
                  <a:prstClr val="black"/>
                </a:solidFill>
                <a:effectLst/>
                <a:uLnTx/>
                <a:uFillTx/>
                <a:latin typeface="Trebuchet MS" pitchFamily="34" charset="0"/>
                <a:ea typeface="+mn-ea"/>
                <a:cs typeface="Arial" charset="0"/>
                <a:sym typeface="Trebuchet MS" pitchFamily="34" charset="0"/>
              </a:rPr>
              <a:t>It can occur at any age of a girl’s life, and can be undertaken on more than one occasion.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Trebuchet MS" pitchFamily="34" charset="0"/>
              <a:ea typeface="+mn-ea"/>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solidFill>
                  <a:prstClr val="black"/>
                </a:solidFill>
                <a:effectLst/>
                <a:uLnTx/>
                <a:uFillTx/>
                <a:latin typeface="Trebuchet MS" pitchFamily="34" charset="0"/>
                <a:ea typeface="+mn-ea"/>
                <a:cs typeface="Arial" charset="0"/>
                <a:sym typeface="Trebuchet MS" pitchFamily="34" charset="0"/>
              </a:rPr>
              <a:t>FGM is a crime in the UK. </a:t>
            </a:r>
            <a:r>
              <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In early 2019 the first (and still the only) criminal conviction was made – this related to a 3 year old little girl in Croydon, whose mother was convicted</a:t>
            </a:r>
            <a:r>
              <a:rPr kumimoji="0" lang="en-GB" alt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FGM is child abuse.</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Any concerns relating to it must be reported to the police/social care. There are no medical reasons to carry out FGM. It's dangerous and</a:t>
            </a:r>
            <a:r>
              <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 carries serious health risks, it is usually completed without anaesthetic and can result in severe bleeding and death. Individual professionals have a personal reporting duty in ‘known’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Approximately 10,000 girls aged under 15 who have migrated to England and Wales are likely to have undergone FGM. </a:t>
            </a:r>
            <a:r>
              <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Girls are known to be at significantly increased risk if a family member has previously undergone the procedure (mother, older sibling, cousin etc), concern can be raised by a child talking about or being withdrawn from school to travel to an affected community for ‘a special procedure’ or ‘that she is going to become a women soon’. Summer holidays are particularly high risk time – euphemistically known as ‘the cutting season’. </a:t>
            </a:r>
            <a:b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The home office has free FGM E-learning which we would recommend all staff complete as good practice- </a:t>
            </a:r>
            <a:r>
              <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hlinkClick r:id="rId3"/>
              </a:rPr>
              <a:t>http://www.fgmelearning.co.uk/</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The Government guidance on FGM is updated and also has lots of useful information on the subject - </a:t>
            </a:r>
            <a:r>
              <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hlinkClick r:id="rId4"/>
              </a:rPr>
              <a:t>Female genital mutilation: resource pack - GOV.UK (www.gov.uk)</a:t>
            </a:r>
            <a:endPar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sng" strike="noStrike" kern="1200" cap="none" spc="0" normalizeH="0" baseline="0" noProof="0">
                <a:ln>
                  <a:noFill/>
                </a:ln>
                <a:solidFill>
                  <a:prstClr val="black"/>
                </a:solidFill>
                <a:effectLst/>
                <a:uLnTx/>
                <a:uFillTx/>
                <a:latin typeface="Calibri" panose="020F0502020204030204"/>
                <a:ea typeface="+mn-ea"/>
                <a:cs typeface="+mn-cs"/>
              </a:rPr>
              <a:t>Local Authority </a:t>
            </a:r>
            <a:r>
              <a:rPr kumimoji="0" lang="en-GB" sz="1200" b="0" i="0" u="sng" strike="noStrike" kern="1200" cap="none" spc="0" normalizeH="0" baseline="0" noProof="0" dirty="0">
                <a:ln>
                  <a:noFill/>
                </a:ln>
                <a:solidFill>
                  <a:prstClr val="black"/>
                </a:solidFill>
                <a:effectLst/>
                <a:uLnTx/>
                <a:uFillTx/>
                <a:latin typeface="Calibri" panose="020F0502020204030204"/>
                <a:ea typeface="+mn-ea"/>
                <a:cs typeface="+mn-cs"/>
              </a:rPr>
              <a:t>Training </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p:txBody>
      </p:sp>
      <p:sp>
        <p:nvSpPr>
          <p:cNvPr id="4" name="Slide Number Placeholder 3"/>
          <p:cNvSpPr>
            <a:spLocks noGrp="1"/>
          </p:cNvSpPr>
          <p:nvPr>
            <p:ph type="sldNum" sz="quarter" idx="5"/>
          </p:nvPr>
        </p:nvSpPr>
        <p:spPr/>
        <p:txBody>
          <a:bodyPr/>
          <a:lstStyle/>
          <a:p>
            <a:fld id="{431B69C6-F008-4FF3-BF08-3E3550AF26AC}" type="slidenum">
              <a:rPr lang="en-GB" smtClean="0"/>
              <a:t>33</a:t>
            </a:fld>
            <a:endParaRPr lang="en-GB"/>
          </a:p>
        </p:txBody>
      </p:sp>
    </p:spTree>
    <p:extLst>
      <p:ext uri="{BB962C8B-B14F-4D97-AF65-F5344CB8AC3E}">
        <p14:creationId xmlns:p14="http://schemas.microsoft.com/office/powerpoint/2010/main" val="41662847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a:effectLst/>
                <a:latin typeface="Calibri" panose="020F0502020204030204" pitchFamily="34" charset="0"/>
                <a:ea typeface="Calibri" panose="020F0502020204030204" pitchFamily="34" charset="0"/>
                <a:cs typeface="Times New Roman" panose="02020603050405020304" pitchFamily="18" charset="0"/>
              </a:rPr>
              <a:t>FGM is not a part of any religion. </a:t>
            </a:r>
          </a:p>
          <a:p>
            <a:pPr>
              <a:lnSpc>
                <a:spcPct val="107000"/>
              </a:lnSpc>
              <a:spcAft>
                <a:spcPts val="800"/>
              </a:spcAft>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a:effectLst/>
                <a:latin typeface="Calibri" panose="020F0502020204030204" pitchFamily="34" charset="0"/>
                <a:ea typeface="Calibri" panose="020F0502020204030204" pitchFamily="34" charset="0"/>
                <a:cs typeface="Times New Roman" panose="02020603050405020304" pitchFamily="18" charset="0"/>
              </a:rPr>
              <a:t>Many affected communities believe that FGM is necessary to ensure the girl is accepted by the community and eligible for marriage, as it will ensure her chastity. </a:t>
            </a:r>
            <a:r>
              <a:rPr lang="en-GB" sz="1200" b="1">
                <a:effectLst/>
                <a:latin typeface="Calibri" panose="020F0502020204030204" pitchFamily="34" charset="0"/>
                <a:ea typeface="Calibri" panose="020F0502020204030204" pitchFamily="34" charset="0"/>
                <a:cs typeface="Times New Roman" panose="02020603050405020304" pitchFamily="18" charset="0"/>
              </a:rPr>
              <a:t>FGM is a global issue </a:t>
            </a:r>
            <a:r>
              <a:rPr lang="en-GB" sz="1200">
                <a:effectLst/>
                <a:latin typeface="Calibri" panose="020F0502020204030204" pitchFamily="34" charset="0"/>
                <a:ea typeface="Calibri" panose="020F0502020204030204" pitchFamily="34" charset="0"/>
                <a:cs typeface="Times New Roman" panose="02020603050405020304" pitchFamily="18" charset="0"/>
              </a:rPr>
              <a:t>– it happens in South America, Africa, the Middle East, Asia, Europe, Russia and everywhere else there are diasporic communities -  </a:t>
            </a:r>
            <a:r>
              <a:rPr lang="en-GB" sz="1200" b="1">
                <a:effectLst/>
                <a:latin typeface="Calibri" panose="020F0502020204030204" pitchFamily="34" charset="0"/>
                <a:ea typeface="Calibri" panose="020F0502020204030204" pitchFamily="34" charset="0"/>
                <a:cs typeface="Times New Roman" panose="02020603050405020304" pitchFamily="18" charset="0"/>
              </a:rPr>
              <a:t>the only continent where it doesn’t happen is Antarctica</a:t>
            </a:r>
            <a:r>
              <a:rPr lang="en-GB" sz="900" b="1">
                <a:effectLst/>
                <a:latin typeface="Calibri" panose="020F0502020204030204" pitchFamily="34" charset="0"/>
                <a:ea typeface="Calibri" panose="020F0502020204030204" pitchFamily="34" charset="0"/>
                <a:cs typeface="Times New Roman" panose="02020603050405020304" pitchFamily="18" charset="0"/>
              </a:rPr>
              <a:t> </a:t>
            </a:r>
            <a:r>
              <a:rPr lang="en-GB" sz="1200">
                <a:effectLst/>
                <a:latin typeface="Calibri" panose="020F0502020204030204" pitchFamily="34" charset="0"/>
                <a:ea typeface="Calibri" panose="020F0502020204030204" pitchFamily="34" charset="0"/>
                <a:cs typeface="Times New Roman" panose="02020603050405020304" pitchFamily="18" charset="0"/>
              </a:rPr>
              <a:t>. </a:t>
            </a:r>
            <a:r>
              <a:rPr lang="en-GB" sz="9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GB" sz="9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a:effectLst/>
                <a:latin typeface="Calibri" panose="020F0502020204030204" pitchFamily="34" charset="0"/>
                <a:ea typeface="Calibri" panose="020F0502020204030204" pitchFamily="34" charset="0"/>
                <a:cs typeface="Times New Roman" panose="02020603050405020304" pitchFamily="18" charset="0"/>
              </a:rPr>
              <a:t>FGM is child abuse and a crime in the UK punishable up to 14 years in prison. Like forced marriage protection orders, FGM protection orders can be applied for to protect girls and women at risk</a:t>
            </a:r>
            <a:r>
              <a:rPr lang="en-GB" sz="900">
                <a:effectLst/>
                <a:latin typeface="Calibri" panose="020F0502020204030204" pitchFamily="34" charset="0"/>
                <a:ea typeface="Calibri" panose="020F0502020204030204" pitchFamily="34" charset="0"/>
                <a:cs typeface="Times New Roman" panose="02020603050405020304" pitchFamily="18" charset="0"/>
              </a:rPr>
              <a:t> </a:t>
            </a:r>
            <a:r>
              <a:rPr lang="en-GB" sz="1200">
                <a:effectLst/>
                <a:latin typeface="Calibri" panose="020F0502020204030204" pitchFamily="34" charset="0"/>
                <a:ea typeface="Calibri" panose="020F0502020204030204" pitchFamily="34" charset="0"/>
                <a:cs typeface="Times New Roman" panose="02020603050405020304" pitchFamily="18" charset="0"/>
              </a:rPr>
              <a:t> – anyone can apply for these – even the person at risk themselves. </a:t>
            </a:r>
          </a:p>
          <a:p>
            <a:pPr>
              <a:lnSpc>
                <a:spcPct val="107000"/>
              </a:lnSpc>
              <a:spcAft>
                <a:spcPts val="800"/>
              </a:spcAft>
            </a:pP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a:effectLst/>
                <a:latin typeface="Calibri" panose="020F0502020204030204" pitchFamily="34" charset="0"/>
                <a:ea typeface="Calibri" panose="020F0502020204030204" pitchFamily="34" charset="0"/>
                <a:cs typeface="Times New Roman" panose="02020603050405020304" pitchFamily="18" charset="0"/>
              </a:rPr>
              <a:t>There are no medical reasons to carry out FGM - It's dangerous and carries serious health risks:</a:t>
            </a:r>
          </a:p>
          <a:p>
            <a:pPr>
              <a:lnSpc>
                <a:spcPct val="107000"/>
              </a:lnSpc>
              <a:spcAft>
                <a:spcPts val="800"/>
              </a:spcAft>
            </a:pP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Short-term: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Death</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Broken bones from being held down for the procedure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Infections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severe pain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excessive bleeding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urinary problems, such as urinary retention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wound infections including blood born viruses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ysClr val="windowText" lastClr="000000"/>
              </a:solidFill>
              <a:effectLst/>
              <a:uLnTx/>
              <a:uFillTx/>
              <a:latin typeface="Calibri"/>
              <a:cs typeface="Calibri"/>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Long-term: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•Repeated urine infections / vaginal infections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•Difficulties with menstruation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•Keloid scarring and other scars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•Infertility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•Chronic infections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ysClr val="windowText" lastClr="000000"/>
                </a:solidFill>
                <a:effectLst/>
                <a:uLnTx/>
                <a:uFillTx/>
                <a:latin typeface="Calibri"/>
                <a:cs typeface="Calibri"/>
                <a:sym typeface="Calibri"/>
              </a:rPr>
              <a:t>Mental health problems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a:effectLst/>
                <a:latin typeface="Calibri" panose="020F0502020204030204" pitchFamily="34" charset="0"/>
                <a:ea typeface="Calibri" panose="020F0502020204030204" pitchFamily="34" charset="0"/>
                <a:cs typeface="Times New Roman" panose="02020603050405020304" pitchFamily="18" charset="0"/>
              </a:rPr>
              <a:t> FGM can happen at any time, and within the UK too. Reinforce the message that this is not something that only happens in a village in Africa (as is so often thought) but now we have more medicalisation of FGM – e.g. so taking place in a hospital in Egypt by a doctor. </a:t>
            </a:r>
          </a:p>
          <a:p>
            <a:pPr>
              <a:lnSpc>
                <a:spcPct val="107000"/>
              </a:lnSpc>
              <a:spcAft>
                <a:spcPts val="800"/>
              </a:spcAft>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900">
                <a:effectLst/>
                <a:latin typeface="Calibri" panose="020F0502020204030204" pitchFamily="34" charset="0"/>
                <a:ea typeface="Calibri" panose="020F0502020204030204" pitchFamily="34" charset="0"/>
                <a:cs typeface="Times New Roman" panose="02020603050405020304" pitchFamily="18" charset="0"/>
              </a:rPr>
              <a:t> The National FGM Centre, have a</a:t>
            </a:r>
            <a:r>
              <a:rPr lang="en-GB" sz="1050">
                <a:effectLst/>
                <a:latin typeface="Calibri" panose="020F0502020204030204" pitchFamily="34" charset="0"/>
                <a:ea typeface="Calibri" panose="020F0502020204030204" pitchFamily="34" charset="0"/>
                <a:cs typeface="Times New Roman" panose="02020603050405020304" pitchFamily="18" charset="0"/>
              </a:rPr>
              <a:t> </a:t>
            </a:r>
            <a:r>
              <a:rPr lang="en-GB" sz="1050" b="1">
                <a:effectLst/>
                <a:latin typeface="Calibri" panose="020F0502020204030204" pitchFamily="34" charset="0"/>
                <a:ea typeface="Calibri" panose="020F0502020204030204" pitchFamily="34" charset="0"/>
                <a:cs typeface="Times New Roman" panose="02020603050405020304" pitchFamily="18" charset="0"/>
              </a:rPr>
              <a:t>FGM prevalence map. </a:t>
            </a:r>
            <a:r>
              <a:rPr lang="en-GB" sz="1050" b="0">
                <a:effectLst/>
                <a:latin typeface="Calibri" panose="020F0502020204030204" pitchFamily="34" charset="0"/>
                <a:ea typeface="Calibri" panose="020F0502020204030204" pitchFamily="34" charset="0"/>
                <a:cs typeface="Times New Roman" panose="02020603050405020304" pitchFamily="18" charset="0"/>
              </a:rPr>
              <a:t>You can </a:t>
            </a:r>
            <a:r>
              <a:rPr lang="en-GB" sz="1050">
                <a:effectLst/>
                <a:latin typeface="Calibri" panose="020F0502020204030204" pitchFamily="34" charset="0"/>
                <a:ea typeface="Calibri" panose="020F0502020204030204" pitchFamily="34" charset="0"/>
                <a:cs typeface="Times New Roman" panose="02020603050405020304" pitchFamily="18" charset="0"/>
              </a:rPr>
              <a:t>use it to have a quick discussion with Staff about using it to help build a picture of risk – are you capturing ethnic group data?  - this is crucial for harmful practices cases - use the info on the map to help build up a picture of risk to the girl. </a:t>
            </a:r>
          </a:p>
          <a:p>
            <a:pPr>
              <a:lnSpc>
                <a:spcPct val="107000"/>
              </a:lnSpc>
              <a:spcAft>
                <a:spcPts val="800"/>
              </a:spcAft>
            </a:pPr>
            <a:endParaRPr lang="en-GB"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50">
                <a:effectLst/>
                <a:latin typeface="Calibri" panose="020F0502020204030204" pitchFamily="34" charset="0"/>
                <a:ea typeface="Calibri" panose="020F0502020204030204" pitchFamily="34" charset="0"/>
                <a:cs typeface="Times New Roman" panose="02020603050405020304" pitchFamily="18" charset="0"/>
              </a:rPr>
              <a:t> </a:t>
            </a:r>
            <a:r>
              <a:rPr lang="en-GB" sz="1050" b="1">
                <a:effectLst/>
                <a:latin typeface="Calibri" panose="020F0502020204030204" pitchFamily="34" charset="0"/>
                <a:ea typeface="Calibri" panose="020F0502020204030204" pitchFamily="34" charset="0"/>
                <a:cs typeface="Times New Roman" panose="02020603050405020304" pitchFamily="18" charset="0"/>
              </a:rPr>
              <a:t>http://nationalfgmcentre.org.uk/world-fgm-prevalence-map/</a:t>
            </a:r>
          </a:p>
          <a:p>
            <a:pPr>
              <a:lnSpc>
                <a:spcPct val="107000"/>
              </a:lnSpc>
              <a:spcAft>
                <a:spcPts val="800"/>
              </a:spcAft>
            </a:pP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900">
                <a:effectLst/>
                <a:latin typeface="Calibri" panose="020F0502020204030204" pitchFamily="34" charset="0"/>
                <a:ea typeface="Calibri" panose="020F0502020204030204" pitchFamily="34" charset="0"/>
                <a:cs typeface="Times New Roman" panose="02020603050405020304" pitchFamily="18" charset="0"/>
              </a:rPr>
              <a:t> </a:t>
            </a:r>
            <a:r>
              <a:rPr lang="en-GB" sz="1050" b="1">
                <a:effectLst/>
                <a:latin typeface="Calibri" panose="020F0502020204030204" pitchFamily="34" charset="0"/>
                <a:ea typeface="Calibri" panose="020F0502020204030204" pitchFamily="34" charset="0"/>
                <a:cs typeface="Times New Roman" panose="02020603050405020304" pitchFamily="18" charset="0"/>
              </a:rPr>
              <a:t>http://nationalfgmcentre.org.uk/wp-content/uploads/2019/01/FGMPO-Leaflet.pdf</a:t>
            </a:r>
          </a:p>
          <a:p>
            <a:pPr>
              <a:lnSpc>
                <a:spcPct val="107000"/>
              </a:lnSpc>
              <a:spcAft>
                <a:spcPts val="800"/>
              </a:spcAft>
            </a:pP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50" b="1">
                <a:effectLst/>
                <a:latin typeface="Calibri" panose="020F0502020204030204" pitchFamily="34" charset="0"/>
                <a:ea typeface="Calibri" panose="020F0502020204030204" pitchFamily="34" charset="0"/>
                <a:cs typeface="Times New Roman" panose="02020603050405020304" pitchFamily="18" charset="0"/>
              </a:rPr>
              <a:t>THE NFGMC has lots of resources you can access to use with children and don’t forget to remind staff of FGM packs which went to your school – including the flash card pack. </a:t>
            </a:r>
          </a:p>
          <a:p>
            <a:pPr>
              <a:lnSpc>
                <a:spcPct val="107000"/>
              </a:lnSpc>
              <a:spcAft>
                <a:spcPts val="800"/>
              </a:spcAft>
            </a:pP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1B69C6-F008-4FF3-BF08-3E3550AF26A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1737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mandatory reporting duty means you must report this directly to the police on 101 yourself – you cannot delegate this to your DSL, although do lean on them for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Any other cases where you suspect a girl may be at risk of FGM should be followed through with your normal safeguarding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mn-cs"/>
              </a:rPr>
              <a:t>Overall Key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GB" sz="12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FGM doesn’t often work in isolation – so it’s important to holistically risk assess – what else could be happening, if anything? </a:t>
            </a:r>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1125"/>
              </a:spcAft>
              <a:buClrTx/>
              <a:buSzTx/>
              <a:buFont typeface="Calibri" panose="020F0502020204030204" pitchFamily="34" charset="0"/>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Main trends are that the age of FGM is decreasing, and the medicalisation of FGM is increasing</a:t>
            </a:r>
            <a:endParaRPr kumimoji="0" lang="en-GB" sz="4000" b="0" i="0" u="none" strike="noStrike" kern="1200" cap="none" spc="0" normalizeH="0" baseline="0" noProof="0">
              <a:ln>
                <a:noFill/>
              </a:ln>
              <a:solidFill>
                <a:srgbClr val="000000"/>
              </a:solidFill>
              <a:effectLst/>
              <a:uLnTx/>
              <a:uFillTx/>
              <a:latin typeface="Helvetica Neue UltraLight"/>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GB"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Having a conversation with a parent where you have a concern around FGM, just like you do with other issues, should be a step you take (unless of course it would put a girl at risk)</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GB" sz="12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Are all your staff trained, or at least aware? Teachers may not be the ones girls disclose to</a:t>
            </a:r>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1125"/>
              </a:spcAft>
              <a:buClrTx/>
              <a:buSzTx/>
              <a:buFont typeface="Calibri" panose="020F0502020204030204" pitchFamily="34" charset="0"/>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Ofsted inspectors are increasingly asking schools about FGM; how teachers are being trained, pupils safeguarded etc. – what is your school doing?</a:t>
            </a:r>
            <a:endParaRPr kumimoji="0" lang="en-GB" sz="4000" b="0" i="0" u="none" strike="noStrike" kern="1200" cap="none" spc="0" normalizeH="0" baseline="0" noProof="0">
              <a:ln>
                <a:noFill/>
              </a:ln>
              <a:solidFill>
                <a:srgbClr val="000000"/>
              </a:solidFill>
              <a:effectLst/>
              <a:uLnTx/>
              <a:uFillTx/>
              <a:latin typeface="Helvetica Neue UltraLight"/>
              <a:ea typeface="Calibri" panose="020F0502020204030204" pitchFamily="34" charset="0"/>
              <a:cs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35</a:t>
            </a:fld>
            <a:endParaRPr lang="en-GB"/>
          </a:p>
        </p:txBody>
      </p:sp>
    </p:spTree>
    <p:extLst>
      <p:ext uri="{BB962C8B-B14F-4D97-AF65-F5344CB8AC3E}">
        <p14:creationId xmlns:p14="http://schemas.microsoft.com/office/powerpoint/2010/main" val="2166735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Ask staff the question</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36</a:t>
            </a:fld>
            <a:endParaRPr lang="en-GB"/>
          </a:p>
        </p:txBody>
      </p:sp>
    </p:spTree>
    <p:extLst>
      <p:ext uri="{BB962C8B-B14F-4D97-AF65-F5344CB8AC3E}">
        <p14:creationId xmlns:p14="http://schemas.microsoft.com/office/powerpoint/2010/main" val="14066716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lang="en-GB" altLang="en-US"/>
              <a:t>The harm we’ve focused</a:t>
            </a:r>
            <a:r>
              <a:rPr lang="en-GB" altLang="en-US" baseline="0"/>
              <a:t> on in the previous slides often refers to harm occurring within a child’s home/family setting. However, </a:t>
            </a:r>
            <a:r>
              <a:rPr lang="en-GB" altLang="en-US"/>
              <a:t>Contextual safeguarding recognises that</a:t>
            </a:r>
            <a:r>
              <a:rPr lang="en-GB" sz="1200" b="0" i="0" u="none" strike="noStrike" kern="1200" cap="none">
                <a:solidFill>
                  <a:schemeClr val="tx1"/>
                </a:solidFill>
                <a:effectLst/>
                <a:latin typeface="+mn-lt"/>
                <a:ea typeface="+mn-ea"/>
                <a:cs typeface="+mn-cs"/>
              </a:rPr>
              <a:t> the different relationships that young people form in their neighbourhoods, schools and online can feature violence and abuse. Parents and carers have little influence over these contexts, and young people’s experiences of extra-familial abuse can undermine parent-child relationships.</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altLang="en-US"/>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ltLang="en-US"/>
              <a:t> Schools are ideally placed to recognise, respond to and/or highlight any developing risks. For example, young people raising concerns about their</a:t>
            </a:r>
            <a:r>
              <a:rPr lang="en-GB" altLang="en-US" baseline="0"/>
              <a:t> peers or contexts where they spend time such as a local park or take-away or even the school toilets. Be alert and speak to your DSL with any worries.</a:t>
            </a:r>
            <a:endParaRPr lang="en-GB" altLang="en-US" sz="1200" b="0" i="0" u="none" strike="noStrike" kern="1200" cap="none">
              <a:solidFill>
                <a:schemeClr val="tx1"/>
              </a:solidFill>
              <a:effectLst/>
              <a:latin typeface="+mn-lt"/>
              <a:ea typeface="+mn-ea"/>
              <a:cs typeface="+mn-cs"/>
            </a:endParaRPr>
          </a:p>
          <a:p>
            <a:endParaRPr lang="en-GB"/>
          </a:p>
          <a:p>
            <a:endParaRPr lang="en-GB"/>
          </a:p>
          <a:p>
            <a:r>
              <a:rPr lang="en-GB">
                <a:hlinkClick r:id="rId3"/>
              </a:rPr>
              <a:t>Contextual Safeguarding - Hillingdon Safeguarding Children Partnership Arrangements (Hillingdon LSCB) (hillingdonsafeguardingpartnership.org.uk)</a:t>
            </a:r>
            <a:r>
              <a:rPr lang="en-GB"/>
              <a:t> – Video at bottom of web page – What is Contextual Safeguarding</a:t>
            </a:r>
          </a:p>
          <a:p>
            <a:endParaRPr lang="en-GB"/>
          </a:p>
          <a:p>
            <a:r>
              <a:rPr lang="en-GB">
                <a:hlinkClick r:id="rId4"/>
              </a:rPr>
              <a:t>Contextual-Safeguarding-Strategy.pdf</a:t>
            </a:r>
            <a:endParaRPr lang="en-GB"/>
          </a:p>
          <a:p>
            <a:endParaRPr lang="en-GB"/>
          </a:p>
          <a:p>
            <a:endParaRPr lang="en-GB"/>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37</a:t>
            </a:fld>
            <a:endParaRPr lang="en-GB"/>
          </a:p>
        </p:txBody>
      </p:sp>
    </p:spTree>
    <p:extLst>
      <p:ext uri="{BB962C8B-B14F-4D97-AF65-F5344CB8AC3E}">
        <p14:creationId xmlns:p14="http://schemas.microsoft.com/office/powerpoint/2010/main" val="11394821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38</a:t>
            </a:fld>
            <a:endParaRPr lang="en-GB"/>
          </a:p>
        </p:txBody>
      </p:sp>
    </p:spTree>
    <p:extLst>
      <p:ext uri="{BB962C8B-B14F-4D97-AF65-F5344CB8AC3E}">
        <p14:creationId xmlns:p14="http://schemas.microsoft.com/office/powerpoint/2010/main" val="4190998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ct val="0"/>
              </a:spcBef>
              <a:spcAft>
                <a:spcPts val="600"/>
              </a:spcAft>
              <a:defRPr/>
            </a:pPr>
            <a:r>
              <a:rPr lang="en-US" altLang="en-US" b="1"/>
              <a:t>Child sexual exploitation (CSE) </a:t>
            </a:r>
            <a:r>
              <a:rPr lang="en-US" altLang="en-US"/>
              <a:t>is a form of child sexual abuse. It occurs where an individual or group takes advantage of an imbalance of power to coerce, manipulate or deceive a child or young person under the age of 18 into sexual activity </a:t>
            </a:r>
          </a:p>
          <a:p>
            <a:pPr indent="-228600">
              <a:lnSpc>
                <a:spcPct val="90000"/>
              </a:lnSpc>
              <a:spcBef>
                <a:spcPct val="0"/>
              </a:spcBef>
              <a:spcAft>
                <a:spcPts val="600"/>
              </a:spcAft>
              <a:buFont typeface="Arial" panose="020B0604020202020204" pitchFamily="34" charset="0"/>
              <a:buChar char="•"/>
              <a:defRPr/>
            </a:pPr>
            <a:endParaRPr lang="en-US" altLang="en-US"/>
          </a:p>
          <a:p>
            <a:pPr marL="342900" indent="-228600">
              <a:lnSpc>
                <a:spcPct val="90000"/>
              </a:lnSpc>
              <a:spcBef>
                <a:spcPct val="0"/>
              </a:spcBef>
              <a:spcAft>
                <a:spcPts val="600"/>
              </a:spcAft>
              <a:buFont typeface="Arial" panose="020B0604020202020204" pitchFamily="34" charset="0"/>
              <a:buChar char="•"/>
              <a:defRPr/>
            </a:pPr>
            <a:r>
              <a:rPr lang="en-US" altLang="en-US"/>
              <a:t>Usually in exchange for something the victim needs or wants, and/or </a:t>
            </a:r>
          </a:p>
          <a:p>
            <a:pPr indent="-228600">
              <a:lnSpc>
                <a:spcPct val="90000"/>
              </a:lnSpc>
              <a:spcBef>
                <a:spcPct val="0"/>
              </a:spcBef>
              <a:spcAft>
                <a:spcPts val="600"/>
              </a:spcAft>
              <a:buFont typeface="Arial" panose="020B0604020202020204" pitchFamily="34" charset="0"/>
              <a:buChar char="•"/>
              <a:defRPr/>
            </a:pPr>
            <a:endParaRPr lang="en-US" altLang="en-US"/>
          </a:p>
          <a:p>
            <a:pPr indent="-228600">
              <a:lnSpc>
                <a:spcPct val="90000"/>
              </a:lnSpc>
              <a:spcBef>
                <a:spcPct val="0"/>
              </a:spcBef>
              <a:spcAft>
                <a:spcPts val="600"/>
              </a:spcAft>
              <a:buFont typeface="Arial" panose="020B0604020202020204" pitchFamily="34" charset="0"/>
              <a:buChar char="•"/>
              <a:defRPr/>
            </a:pPr>
            <a:r>
              <a:rPr lang="en-US" altLang="en-US"/>
              <a:t>for the financial advantage or increased status of the perpetrator or facilitator.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Young people may be given things such as gifts, money, drugs, alcohol, status or affection in exchange for taking part in sexual activities. Young people may be tricked into believing they're in a loving, consensual relationship. They often trust their abuser and don't understand that they're being abused. </a:t>
            </a:r>
            <a:r>
              <a:rPr lang="en-GB" altLang="en-US"/>
              <a:t>This has been seen in a number of high profile cases – notably Rotherham and Oxford. </a:t>
            </a:r>
            <a:r>
              <a:rPr lang="en-GB"/>
              <a:t>The</a:t>
            </a:r>
            <a:r>
              <a:rPr lang="en-GB" baseline="0"/>
              <a:t> young person</a:t>
            </a:r>
            <a:r>
              <a:rPr lang="en-GB"/>
              <a:t> may depend on their abuser or be too scared to tell anyone what's happening. They might be invited to parties and given drugs and alcohol before being sexually exploited. They can also be groomed and exploited online.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The abuse can be perpetrated by individuals or groups, males or females, and children or adults. The abuse can be a one-off occurrence or a series of incidents over time, and range from opportunistic to complex organised abuse. CSE can affect any child or young person (male or female) under the age of 18 years, including 16 and 17 year olds who can legally consent to have sex. </a:t>
            </a:r>
            <a:r>
              <a:rPr lang="en-GB" altLang="en-US" sz="1200" b="1" kern="1200">
                <a:latin typeface="Trebuchet MS" panose="020B0603020202020204" pitchFamily="34" charset="0"/>
                <a:ea typeface="+mn-ea"/>
                <a:cs typeface="+mn-cs"/>
              </a:rPr>
              <a:t>The victim may have been sexually exploited even if the sexual activity appears consensual. (Under 13 is always rape – they cannot consent)</a:t>
            </a:r>
            <a:r>
              <a:rPr lang="en-GB" sz="1200" b="0" i="0" u="none" strike="noStrike" kern="1200" baseline="0">
                <a:solidFill>
                  <a:schemeClr val="tx1"/>
                </a:solidFill>
                <a:latin typeface="+mn-lt"/>
                <a:ea typeface="+mn-ea"/>
                <a:cs typeface="+mn-cs"/>
              </a:rPr>
              <a:t>Whilst age may be the most obvious, this power imbalance can also be due to a range of other factors including sex, sexual identity, cognitive ability, physical strength, status, and access to economic or other resources. </a:t>
            </a:r>
          </a:p>
          <a:p>
            <a:endParaRPr lang="en-GB"/>
          </a:p>
          <a:p>
            <a:pPr>
              <a:lnSpc>
                <a:spcPct val="90000"/>
              </a:lnSpc>
              <a:spcBef>
                <a:spcPct val="0"/>
              </a:spcBef>
              <a:spcAft>
                <a:spcPts val="600"/>
              </a:spcAft>
              <a:defRPr/>
            </a:pPr>
            <a:r>
              <a:rPr lang="en-US" altLang="en-US" b="1">
                <a:sym typeface="Trebuchet MS" panose="020B0603020202020204" pitchFamily="34" charset="0"/>
              </a:rPr>
              <a:t>Child Criminal Exploitation (CCE) </a:t>
            </a:r>
            <a:r>
              <a:rPr lang="en-US" altLang="en-US">
                <a:sym typeface="Trebuchet MS" panose="020B0603020202020204" pitchFamily="34" charset="0"/>
              </a:rPr>
              <a:t>Is where an individual or group takes advantage of an imbalance of power to coerce, control, manipulate or deceive a child or young person under the age of 18 into any criminal activity:</a:t>
            </a:r>
          </a:p>
          <a:p>
            <a:pPr>
              <a:lnSpc>
                <a:spcPct val="90000"/>
              </a:lnSpc>
              <a:spcBef>
                <a:spcPct val="0"/>
              </a:spcBef>
              <a:spcAft>
                <a:spcPts val="600"/>
              </a:spcAft>
              <a:defRPr/>
            </a:pPr>
            <a:endParaRPr lang="en-US" altLang="en-US">
              <a:sym typeface="Trebuchet MS" panose="020B0603020202020204" pitchFamily="34" charset="0"/>
            </a:endParaRPr>
          </a:p>
          <a:p>
            <a:pPr marL="285750" indent="-285750">
              <a:lnSpc>
                <a:spcPct val="90000"/>
              </a:lnSpc>
              <a:spcBef>
                <a:spcPct val="0"/>
              </a:spcBef>
              <a:spcAft>
                <a:spcPts val="600"/>
              </a:spcAft>
              <a:buFont typeface="Arial" panose="020B0604020202020204" pitchFamily="34" charset="0"/>
              <a:buChar char="•"/>
              <a:defRPr/>
            </a:pPr>
            <a:r>
              <a:rPr lang="en-US" altLang="en-US">
                <a:sym typeface="Trebuchet MS" panose="020B0603020202020204" pitchFamily="34" charset="0"/>
              </a:rPr>
              <a:t>in exchange for something the victim needs or wants; and/or </a:t>
            </a:r>
          </a:p>
          <a:p>
            <a:pPr marL="285750" indent="-285750">
              <a:lnSpc>
                <a:spcPct val="90000"/>
              </a:lnSpc>
              <a:spcBef>
                <a:spcPct val="0"/>
              </a:spcBef>
              <a:spcAft>
                <a:spcPts val="600"/>
              </a:spcAft>
              <a:buFont typeface="Arial" panose="020B0604020202020204" pitchFamily="34" charset="0"/>
              <a:buChar char="•"/>
              <a:defRPr/>
            </a:pPr>
            <a:r>
              <a:rPr lang="en-US" altLang="en-US">
                <a:sym typeface="Trebuchet MS" panose="020B0603020202020204" pitchFamily="34" charset="0"/>
              </a:rPr>
              <a:t>for the financial or other advantage of the perpetrator or facilitator; and/or </a:t>
            </a:r>
          </a:p>
          <a:p>
            <a:pPr marL="285750" indent="-285750">
              <a:lnSpc>
                <a:spcPct val="90000"/>
              </a:lnSpc>
              <a:spcBef>
                <a:spcPct val="0"/>
              </a:spcBef>
              <a:spcAft>
                <a:spcPts val="600"/>
              </a:spcAft>
              <a:buFont typeface="Arial" panose="020B0604020202020204" pitchFamily="34" charset="0"/>
              <a:buChar char="•"/>
              <a:defRPr/>
            </a:pPr>
            <a:r>
              <a:rPr lang="en-US" altLang="en-US">
                <a:sym typeface="Trebuchet MS" panose="020B0603020202020204" pitchFamily="34" charset="0"/>
              </a:rPr>
              <a:t>through violence or the threat of violence. </a:t>
            </a:r>
          </a:p>
          <a:p>
            <a:pPr marL="1714500" lvl="3" indent="-228600">
              <a:lnSpc>
                <a:spcPct val="90000"/>
              </a:lnSpc>
              <a:spcBef>
                <a:spcPct val="0"/>
              </a:spcBef>
              <a:spcAft>
                <a:spcPts val="600"/>
              </a:spcAft>
              <a:buFont typeface="Arial" panose="020B0604020202020204" pitchFamily="34" charset="0"/>
              <a:buChar char="•"/>
              <a:defRPr/>
            </a:pPr>
            <a:endParaRPr lang="en-US" altLang="en-US" b="1">
              <a:sym typeface="Trebuchet MS" panose="020B0603020202020204" pitchFamily="34" charset="0"/>
            </a:endParaRPr>
          </a:p>
          <a:p>
            <a:pPr>
              <a:lnSpc>
                <a:spcPct val="90000"/>
              </a:lnSpc>
              <a:spcBef>
                <a:spcPct val="0"/>
              </a:spcBef>
              <a:spcAft>
                <a:spcPts val="600"/>
              </a:spcAft>
              <a:defRPr/>
            </a:pPr>
            <a:r>
              <a:rPr lang="en-US" altLang="en-US" b="1">
                <a:sym typeface="Trebuchet MS" panose="020B0603020202020204" pitchFamily="34" charset="0"/>
              </a:rPr>
              <a:t>The victim may have been criminally exploited even if the activity appears consensual</a:t>
            </a:r>
            <a:r>
              <a:rPr lang="en-US" altLang="en-US">
                <a:sym typeface="Trebuchet MS" panose="020B0603020202020204" pitchFamily="34" charset="0"/>
              </a:rPr>
              <a:t>. Child criminal exploitation does not always involve physical contact; it can also occur through the use of technology</a:t>
            </a:r>
          </a:p>
          <a:p>
            <a:pPr>
              <a:lnSpc>
                <a:spcPct val="90000"/>
              </a:lnSpc>
              <a:spcBef>
                <a:spcPct val="0"/>
              </a:spcBef>
              <a:spcAft>
                <a:spcPts val="600"/>
              </a:spcAft>
              <a:defRPr/>
            </a:pPr>
            <a:endParaRPr lang="en-US" altLang="en-U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1"/>
              <a:t>County Lines </a:t>
            </a:r>
            <a:r>
              <a:rPr lang="en-GB" altLang="en-US"/>
              <a:t>– criminal gangs using young people to transport drugs/money/phones to other areas.   There is evidence that  increasingly younger children are being exploited through CCE, and that gangs are seeking to target children aged 10-12, as these children are less likely to be stopped by police.   Therefore they are more likely to be ‘successful’ in meeting the aims of the perpetrators, and earning them money.   Children can experience extreme violence and threats against their families to coerce them into continuing to ‘work’ for the gang/network.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hlinkClick r:id="rId3"/>
              </a:rPr>
              <a:t>BBC iPlayer - County Lines</a:t>
            </a: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 Documentary worth looking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t>In Hillingdon we have a </a:t>
            </a:r>
            <a:r>
              <a:rPr lang="en-GB" altLang="en-US" b="1"/>
              <a:t>specialist organisation (AXIS) </a:t>
            </a:r>
            <a:r>
              <a:rPr lang="en-GB" altLang="en-US"/>
              <a:t>working to analyse soft and hard intelligence about exploitation and seeking to disrupt this through targeted youth work, and involvement of statutory agencies where required.  Axis are keen to hear any information from schools even if seemingly small it could build to create a much bigger picture of something that is happening. This is why it is even more important to share any information you have with your DSL – for example if you overhear conversations between peers about things that might be happening in the community. </a:t>
            </a:r>
            <a:endParaRPr lang="en-GB"/>
          </a:p>
          <a:p>
            <a:pPr>
              <a:lnSpc>
                <a:spcPct val="90000"/>
              </a:lnSpc>
              <a:spcBef>
                <a:spcPct val="0"/>
              </a:spcBef>
              <a:spcAft>
                <a:spcPts val="600"/>
              </a:spcAft>
              <a:defRPr/>
            </a:pPr>
            <a:endParaRPr lang="en-US" altLang="en-US">
              <a:sym typeface="Trebuchet MS" panose="020B0603020202020204" pitchFamily="34" charset="0"/>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39</a:t>
            </a:fld>
            <a:endParaRPr lang="en-GB"/>
          </a:p>
        </p:txBody>
      </p:sp>
    </p:spTree>
    <p:extLst>
      <p:ext uri="{BB962C8B-B14F-4D97-AF65-F5344CB8AC3E}">
        <p14:creationId xmlns:p14="http://schemas.microsoft.com/office/powerpoint/2010/main" val="19228142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1502"/>
              </a:lnSpc>
              <a:spcAft>
                <a:spcPts val="1500"/>
              </a:spcAft>
            </a:pPr>
            <a:endParaRPr lang="en-GB" b="0" i="0">
              <a:solidFill>
                <a:srgbClr val="333333"/>
              </a:solidFill>
              <a:effectLst/>
              <a:latin typeface="Lato" panose="020F0502020204030203" pitchFamily="34" charset="0"/>
            </a:endParaRPr>
          </a:p>
          <a:p>
            <a:r>
              <a:rPr lang="en-GB" b="0" i="0">
                <a:solidFill>
                  <a:srgbClr val="0B0C0C"/>
                </a:solidFill>
                <a:effectLst/>
                <a:latin typeface="GDS Transport"/>
              </a:rPr>
              <a:t>“Cuckooing” (also known as “forced home invasion”) – a tactic used by criminals, typically drug dealers, to take over the homes of vulnerable individuals, such as care leavers or those with addiction, physical or mental health issues, and use the property as a base for criminal activity. This is a common characteristic of the county lines business model and can occur in a range of settings such as rental and private properties, student accommodation, prisons, and commercial properties.</a:t>
            </a:r>
          </a:p>
          <a:p>
            <a:endParaRPr lang="en-GB" b="0" i="0">
              <a:solidFill>
                <a:srgbClr val="0B0C0C"/>
              </a:solidFill>
              <a:effectLst/>
              <a:latin typeface="GDS Transport"/>
            </a:endParaRPr>
          </a:p>
          <a:p>
            <a:r>
              <a:rPr lang="en-GB" b="0" i="0">
                <a:solidFill>
                  <a:srgbClr val="0B0C0C"/>
                </a:solidFill>
                <a:effectLst/>
                <a:latin typeface="GDS Transport"/>
              </a:rPr>
              <a:t>Coerced internal concealment (also known as “plugging”) – the practice whereby a child or vulnerable adult is controlled or coerced into concealing drugs internally as a method of transportation to avoid detection. Drugs or sim cards are usually concealed within a condom or similar packaging and inserted into a bodily orifice (rectum or vagina) using lubricant or swallowed.</a:t>
            </a:r>
          </a:p>
          <a:p>
            <a:endParaRPr lang="en-GB" b="0" i="0">
              <a:solidFill>
                <a:srgbClr val="0B0C0C"/>
              </a:solidFill>
              <a:effectLst/>
              <a:latin typeface="GDS Transport"/>
            </a:endParaRPr>
          </a:p>
          <a:p>
            <a:r>
              <a:rPr lang="en-GB" b="0" i="0">
                <a:solidFill>
                  <a:srgbClr val="0B0C0C"/>
                </a:solidFill>
                <a:effectLst/>
                <a:latin typeface="GDS Transport"/>
              </a:rPr>
              <a:t>Debt bondage – a form of entrapment when a victim owes money to their exploiters and is made to repay their debt, either financially or through another means such as transporting drugs. The exploiter may groom the victim by initially providing money or goods which the victim will then be made to pay back. The exploiter may also deliberately manufacture a debt, for example by staging a robbery of drugs or cash in the victim’s possession in order to extort money from families or to ensure the victim will continue to perform tasks for them. The debt may also be inherited from parents and siblings</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40</a:t>
            </a:fld>
            <a:endParaRPr lang="en-GB"/>
          </a:p>
        </p:txBody>
      </p:sp>
    </p:spTree>
    <p:extLst>
      <p:ext uri="{BB962C8B-B14F-4D97-AF65-F5344CB8AC3E}">
        <p14:creationId xmlns:p14="http://schemas.microsoft.com/office/powerpoint/2010/main" val="3809310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latin typeface="Trebuchet MS" pitchFamily="34" charset="0"/>
              </a:rPr>
              <a:t>Youth Violence is a safeguarding issue.  All staff need to be aware of the risks to the health and wellbeing of young people who are drawn into youth violence and gangs.  Risk factors on slide.</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GB" altLang="en-US"/>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ltLang="en-US"/>
              <a:t>Youth Violence is a safeguarding concern and should be responded to as such, in addition to using behaviour policies (where appropriate).  Consider for example a YP who brings a knife into school – in addition to following behaviour policies we should be considering what it is that has caused that child to feel the need to do this – are they being threatened?  Are they afraid?  Have they been groomed as part of criminal exploitation?  As with all safeguarding issues be curious – what is beyond the immediate presentation?</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GB" altLang="en-US"/>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ltLang="en-US" baseline="0"/>
              <a:t> </a:t>
            </a:r>
            <a:r>
              <a:rPr lang="en-GB" altLang="en-US" b="1" baseline="0"/>
              <a:t>*We need to connect in order to correct* </a:t>
            </a:r>
            <a:r>
              <a:rPr lang="en-GB" altLang="en-US" baseline="0"/>
              <a:t>- speaking to young people and trying to understand what is going on for them is vital in helping to keep them safe. </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altLang="en-US"/>
          </a:p>
          <a:p>
            <a:pPr marL="0" marR="0" lvl="0" indent="0" algn="l" defTabSz="914400" rtl="0" eaLnBrk="0" fontAlgn="base" latinLnBrk="0" hangingPunct="0">
              <a:lnSpc>
                <a:spcPct val="100000"/>
              </a:lnSpc>
              <a:spcBef>
                <a:spcPct val="0"/>
              </a:spcBef>
              <a:spcAft>
                <a:spcPct val="0"/>
              </a:spcAft>
              <a:buClrTx/>
              <a:buSzTx/>
              <a:buFontTx/>
              <a:buChar char="●"/>
              <a:tabLst/>
              <a:defRPr/>
            </a:pPr>
            <a:r>
              <a:rPr lang="en-GB" sz="1200" b="0" i="0" u="none" strike="noStrike" kern="1200" cap="none" baseline="0">
                <a:solidFill>
                  <a:schemeClr val="tx1"/>
                </a:solidFill>
                <a:effectLst/>
                <a:latin typeface="+mn-lt"/>
                <a:ea typeface="+mn-ea"/>
                <a:cs typeface="+mn-cs"/>
              </a:rPr>
              <a:t>Often perpetrators are also victims (thin line) – victims can become perpetrators because they no longer want to be victims/they feel they have no choice – we must consider young people both when responding to incidents. </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sz="1200" b="0" i="0" u="none" strike="noStrike" kern="1200" cap="none" baseline="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lang="en-GB" sz="1200" b="1" i="0" u="none" strike="noStrike" kern="1200" baseline="0">
                <a:solidFill>
                  <a:schemeClr val="tx1"/>
                </a:solidFill>
                <a:latin typeface="+mn-lt"/>
                <a:ea typeface="+mn-ea"/>
                <a:cs typeface="+mn-cs"/>
              </a:rPr>
              <a:t>All </a:t>
            </a:r>
            <a:r>
              <a:rPr lang="en-GB" sz="1200" b="0" i="0" u="none" strike="noStrike" kern="1200" baseline="0">
                <a:solidFill>
                  <a:schemeClr val="tx1"/>
                </a:solidFill>
                <a:latin typeface="+mn-lt"/>
                <a:ea typeface="+mn-ea"/>
                <a:cs typeface="+mn-cs"/>
              </a:rPr>
              <a:t>staff should be aware of indicators, which may signal that children are at risk from, or are involved with serious violent crime. These may include increased absence from school, a change in friendships or relationships with older individuals or groups, a significant decline in performance, signs of self-harm or a significant change in wellbeing, or signs of assault or unexplained injuries. Unexplained gifts or new possessions could also indicate that children have been approached by, or are involved with, individuals associated with criminal networks or gangs and may be at risk of criminal exploitation.</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sz="1200" b="0" i="0" u="none" strike="noStrike" kern="1200" cap="none" baseline="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lang="en-GB" b="1">
                <a:solidFill>
                  <a:srgbClr val="000000"/>
                </a:solidFill>
                <a:latin typeface="Arial" panose="020B0604020202020204" pitchFamily="34" charset="0"/>
              </a:rPr>
              <a:t>All </a:t>
            </a:r>
            <a:r>
              <a:rPr lang="en-GB">
                <a:solidFill>
                  <a:srgbClr val="000000"/>
                </a:solidFill>
                <a:latin typeface="Arial" panose="020B0604020202020204" pitchFamily="34" charset="0"/>
              </a:rPr>
              <a:t>staff should be aware of the range of risk factors which increase the likelihood of involvement in serious violence, such as being male, having been frequently absent or permanently excluded from school, having experienced child maltreatment and having been involved in offending, such as theft or robbery. </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sz="1200" b="0" i="0" u="none" strike="noStrike" kern="1200" cap="none">
              <a:solidFill>
                <a:srgbClr val="000000"/>
              </a:solidFill>
              <a:effectLst/>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solidFill>
                  <a:srgbClr val="000000"/>
                </a:solidFill>
                <a:latin typeface="Arial" panose="020B0604020202020204" pitchFamily="34" charset="0"/>
              </a:rPr>
              <a:t>Further information is available in the Home Office’s Preventing youth violence and gang involvement and its Criminal exploitation of children and vulnerable adults: county lines guidance.</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sz="1200" b="0" i="0" u="none" strike="noStrike" kern="1200" cap="none">
              <a:solidFill>
                <a:srgbClr val="000000"/>
              </a:solidFill>
              <a:effectLst/>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hlinkClick r:id="rId3"/>
              </a:rPr>
              <a:t>Serious-Youth-Violence-Briefing-.pdf</a:t>
            </a:r>
            <a:endParaRPr lang="en-GB"/>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sz="1200" b="0" i="0" u="none" strike="noStrike" kern="1200" cap="none">
              <a:solidFill>
                <a:srgbClr val="000000"/>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Calibri" panose="020F0502020204030204"/>
                <a:ea typeface="+mn-ea"/>
                <a:cs typeface="+mn-cs"/>
              </a:rPr>
              <a:t>In Hillingdon we have a </a:t>
            </a:r>
            <a:r>
              <a:rPr kumimoji="0" lang="en-GB" altLang="en-US" sz="1200" b="1" i="0" u="none" strike="noStrike" kern="1200" cap="none" spc="0" normalizeH="0" baseline="0" noProof="0">
                <a:ln>
                  <a:noFill/>
                </a:ln>
                <a:solidFill>
                  <a:prstClr val="black"/>
                </a:solidFill>
                <a:effectLst/>
                <a:uLnTx/>
                <a:uFillTx/>
                <a:latin typeface="Calibri" panose="020F0502020204030204"/>
                <a:ea typeface="+mn-ea"/>
                <a:cs typeface="+mn-cs"/>
              </a:rPr>
              <a:t>specialist organisation (AXIS) </a:t>
            </a:r>
            <a:r>
              <a:rPr kumimoji="0" lang="en-GB" altLang="en-US" sz="1200" b="0" i="0" u="none" strike="noStrike" kern="1200" cap="none" spc="0" normalizeH="0" baseline="0" noProof="0">
                <a:ln>
                  <a:noFill/>
                </a:ln>
                <a:solidFill>
                  <a:prstClr val="black"/>
                </a:solidFill>
                <a:effectLst/>
                <a:uLnTx/>
                <a:uFillTx/>
                <a:latin typeface="Calibri" panose="020F0502020204030204"/>
                <a:ea typeface="+mn-ea"/>
                <a:cs typeface="+mn-cs"/>
              </a:rPr>
              <a:t>working to analyse soft and hard intelligence about exploitation and seeking to disrupt this through targeted youth work, and involvement of statutory agencies where required.  Axis are keen to hear any information from schools even if seemingly small it could build to create a much bigger picture of something that is happening. This is why it is even more important to share any information you have with your DSL – for example if you overhear conversations between peers about things that might be happening in the community. </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GB" sz="1200" b="0" i="0" u="none" strike="noStrike" kern="1200" cap="none">
              <a:solidFill>
                <a:schemeClr val="tx1"/>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GB" sz="1200" b="0" i="0" u="none" strike="noStrike" kern="1200" cap="none">
              <a:solidFill>
                <a:schemeClr val="tx1"/>
              </a:solidFill>
              <a:effectLst/>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GB" sz="1200" b="0" i="0" u="none" strike="noStrike" kern="1200" cap="none">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41</a:t>
            </a:fld>
            <a:endParaRPr lang="en-GB"/>
          </a:p>
        </p:txBody>
      </p:sp>
    </p:spTree>
    <p:extLst>
      <p:ext uri="{BB962C8B-B14F-4D97-AF65-F5344CB8AC3E}">
        <p14:creationId xmlns:p14="http://schemas.microsoft.com/office/powerpoint/2010/main" val="3629705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t>Ask staff before showing next slide.</a:t>
            </a:r>
          </a:p>
        </p:txBody>
      </p:sp>
      <p:sp>
        <p:nvSpPr>
          <p:cNvPr id="4" name="Slide Number Placeholder 3"/>
          <p:cNvSpPr>
            <a:spLocks noGrp="1"/>
          </p:cNvSpPr>
          <p:nvPr>
            <p:ph type="sldNum" sz="quarter" idx="5"/>
          </p:nvPr>
        </p:nvSpPr>
        <p:spPr/>
        <p:txBody>
          <a:bodyPr/>
          <a:lstStyle/>
          <a:p>
            <a:fld id="{431B69C6-F008-4FF3-BF08-3E3550AF26AC}" type="slidenum">
              <a:rPr lang="en-GB" smtClean="0"/>
              <a:t>42</a:t>
            </a:fld>
            <a:endParaRPr lang="en-GB"/>
          </a:p>
        </p:txBody>
      </p:sp>
    </p:spTree>
    <p:extLst>
      <p:ext uri="{BB962C8B-B14F-4D97-AF65-F5344CB8AC3E}">
        <p14:creationId xmlns:p14="http://schemas.microsoft.com/office/powerpoint/2010/main" val="38567419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altLang="en-US"/>
              <a:t>Signs &amp; Indicators of Exploitation:</a:t>
            </a:r>
          </a:p>
          <a:p>
            <a:pPr>
              <a:spcBef>
                <a:spcPct val="0"/>
              </a:spcBef>
            </a:pPr>
            <a:endParaRPr lang="en-GB" altLang="en-US"/>
          </a:p>
          <a:p>
            <a:pPr>
              <a:spcBef>
                <a:spcPct val="0"/>
              </a:spcBef>
            </a:pPr>
            <a:r>
              <a:rPr lang="en-GB" altLang="en-US"/>
              <a:t>Children who are being exploited have historically been seen as ‘the problem’.  Fortunately, there is increasing awareness of the vulnerability of young people to being tricked, manipulated and groomed into exploitative situations.  It is essential that we remember that children can not consent to their own abuse.  </a:t>
            </a:r>
          </a:p>
          <a:p>
            <a:pPr>
              <a:spcBef>
                <a:spcPct val="0"/>
              </a:spcBef>
            </a:pPr>
            <a:endParaRPr lang="en-GB" altLang="en-US"/>
          </a:p>
          <a:p>
            <a:pPr marL="0" marR="0" lvl="0" indent="0" algn="l" defTabSz="914400" rtl="0" eaLnBrk="0" fontAlgn="base" latinLnBrk="0" hangingPunct="0">
              <a:lnSpc>
                <a:spcPct val="100000"/>
              </a:lnSpc>
              <a:spcBef>
                <a:spcPct val="0"/>
              </a:spcBef>
              <a:spcAft>
                <a:spcPct val="0"/>
              </a:spcAft>
              <a:buClrTx/>
              <a:buSzTx/>
              <a:buFontTx/>
              <a:buNone/>
              <a:tabLst/>
              <a:defRPr/>
            </a:pPr>
            <a:r>
              <a:rPr lang="en-GB" altLang="en-US"/>
              <a:t>We must be </a:t>
            </a:r>
            <a:r>
              <a:rPr lang="en-GB" altLang="en-US" b="1"/>
              <a:t>conscious</a:t>
            </a:r>
            <a:r>
              <a:rPr lang="en-GB" altLang="en-US" b="1" baseline="0"/>
              <a:t> of the language </a:t>
            </a:r>
            <a:r>
              <a:rPr lang="en-GB" altLang="en-US" baseline="0"/>
              <a:t>we use for example ‘risk taking behaviour’, ‘Sexually promiscuous’ ‘danger to themselves’ ‘rebellious’ choosing the lifestyle’– this language can stop us recognising we are talking about a child victim. </a:t>
            </a:r>
            <a:endParaRPr lang="en-GB" altLang="en-US"/>
          </a:p>
          <a:p>
            <a:endParaRPr lang="en-GB"/>
          </a:p>
          <a:p>
            <a:r>
              <a:rPr lang="en-GB" b="1"/>
              <a:t>Victim-blaming language may reinforce messages from perpetrators around shame and guilt</a:t>
            </a:r>
            <a:r>
              <a:rPr lang="en-GB"/>
              <a:t>. This in turn may prevent the child or young person from disclosing their abuse, through fear of being blamed by professionals. When victim-blaming language is used amongst professionals, there is a risk of normalising and minimising the child’s experience, resulting in a lack of appropriate response.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Stop</a:t>
            </a:r>
            <a:r>
              <a:rPr lang="en-GB" baseline="0"/>
              <a:t> – check your language – and check your own judgment – have you looked beyond a child’s presenting behaviours to see what might be going on? </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‘They may have been groomed’ ‘A perpetrator may exploit the child's increased vulnerability’ ‘The child is vulnerable to being sexually exploited’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Resource - </a:t>
            </a:r>
            <a:r>
              <a:rPr lang="en-GB">
                <a:hlinkClick r:id="rId3"/>
              </a:rPr>
              <a:t>Child_Exploitation_Appropriate_Language_Guide_2022.pdf</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err="1">
                <a:solidFill>
                  <a:srgbClr val="4D5156"/>
                </a:solidFill>
                <a:effectLst/>
                <a:latin typeface="arial" panose="020B0604020202020204" pitchFamily="34" charset="0"/>
              </a:rPr>
              <a:t>Adultification</a:t>
            </a:r>
            <a:r>
              <a:rPr lang="en-GB" b="1" i="0">
                <a:solidFill>
                  <a:srgbClr val="4D5156"/>
                </a:solidFill>
                <a:effectLst/>
                <a:latin typeface="arial" panose="020B0604020202020204" pitchFamily="34" charset="0"/>
              </a:rPr>
              <a:t> bias </a:t>
            </a:r>
            <a:r>
              <a:rPr lang="en-GB" b="0" i="0">
                <a:solidFill>
                  <a:srgbClr val="4D5156"/>
                </a:solidFill>
                <a:effectLst/>
                <a:latin typeface="arial" panose="020B0604020202020204" pitchFamily="34" charset="0"/>
              </a:rPr>
              <a:t>is a form of racial prejudice where children of minority groups, typically Black and Asian children, are treated by adults as being more mature than they actually are. Think recent learning from Child Q scenario.</a:t>
            </a:r>
            <a:endParaRPr lang="en-GB"/>
          </a:p>
          <a:p>
            <a:endParaRPr lang="en-GB"/>
          </a:p>
          <a:p>
            <a:r>
              <a:rPr lang="en-GB"/>
              <a:t>https://tce.researchinpractice.org.uk/</a:t>
            </a:r>
          </a:p>
          <a:p>
            <a:endParaRPr lang="en-GB"/>
          </a:p>
          <a:p>
            <a:r>
              <a:rPr lang="en-GB">
                <a:hlinkClick r:id="rId4"/>
              </a:rPr>
              <a:t>#LookCloser resources</a:t>
            </a:r>
            <a:r>
              <a:rPr lang="en-GB"/>
              <a:t> - </a:t>
            </a:r>
            <a:r>
              <a:rPr lang="en-GB">
                <a:effectLst/>
              </a:rPr>
              <a:t>Our campaign materials can be used year-round to raise awareness of child exploitation and abuse</a:t>
            </a:r>
          </a:p>
          <a:p>
            <a:endParaRPr lang="en-GB">
              <a:effectLst/>
            </a:endParaRPr>
          </a:p>
          <a:p>
            <a:r>
              <a:rPr lang="en-GB">
                <a:hlinkClick r:id="rId5"/>
              </a:rPr>
              <a:t>CSE Warning Signs</a:t>
            </a:r>
            <a:endParaRPr lang="en-GB"/>
          </a:p>
          <a:p>
            <a:endParaRPr lang="en-GB"/>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43</a:t>
            </a:fld>
            <a:endParaRPr lang="en-GB"/>
          </a:p>
        </p:txBody>
      </p:sp>
    </p:spTree>
    <p:extLst>
      <p:ext uri="{BB962C8B-B14F-4D97-AF65-F5344CB8AC3E}">
        <p14:creationId xmlns:p14="http://schemas.microsoft.com/office/powerpoint/2010/main" val="11901581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It is essential not to minimise the impact of abuse perpetrated by other children, depending on circumstances, it may require a response under behaviour policy, from safeguarding services, or from police when a criminal threshold is met.   Students and staff should be clear about expectations for behaviour, and consequences of abusive conduct towards peers.  This protects victims, and also means that any early help support for perpetrators can be provided to prevent their behaviour escalating.   </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Forms of child on child abuse include;</a:t>
            </a:r>
          </a:p>
          <a:p>
            <a:r>
              <a:rPr lang="en-GB" sz="1200" kern="1200">
                <a:solidFill>
                  <a:schemeClr val="tx1"/>
                </a:solidFill>
                <a:effectLst/>
                <a:latin typeface="+mn-lt"/>
                <a:ea typeface="+mn-ea"/>
                <a:cs typeface="+mn-cs"/>
              </a:rPr>
              <a:t>sexual violence,</a:t>
            </a:r>
            <a:r>
              <a:rPr lang="en-GB" sz="1200" kern="1200" baseline="30000">
                <a:solidFill>
                  <a:schemeClr val="tx1"/>
                </a:solidFill>
                <a:effectLst/>
                <a:latin typeface="+mn-lt"/>
                <a:ea typeface="+mn-ea"/>
                <a:cs typeface="+mn-cs"/>
              </a:rPr>
              <a:t> </a:t>
            </a:r>
            <a:r>
              <a:rPr lang="en-GB" sz="1200" kern="1200">
                <a:solidFill>
                  <a:schemeClr val="tx1"/>
                </a:solidFill>
                <a:effectLst/>
                <a:latin typeface="+mn-lt"/>
                <a:ea typeface="+mn-ea"/>
                <a:cs typeface="+mn-cs"/>
              </a:rPr>
              <a:t>such as rape, assault by penetration and sexual assault; (this may include an online element which facilitates, threatens and/or encourages sexual violence);</a:t>
            </a:r>
          </a:p>
          <a:p>
            <a:r>
              <a:rPr lang="en-GB" sz="1200" kern="1200">
                <a:solidFill>
                  <a:schemeClr val="tx1"/>
                </a:solidFill>
                <a:effectLst/>
                <a:latin typeface="+mn-lt"/>
                <a:ea typeface="+mn-ea"/>
                <a:cs typeface="+mn-cs"/>
              </a:rPr>
              <a:t>•sexual harassment,</a:t>
            </a:r>
            <a:r>
              <a:rPr lang="en-GB" sz="1200" kern="1200" baseline="30000">
                <a:solidFill>
                  <a:schemeClr val="tx1"/>
                </a:solidFill>
                <a:effectLst/>
                <a:latin typeface="+mn-lt"/>
                <a:ea typeface="+mn-ea"/>
                <a:cs typeface="+mn-cs"/>
              </a:rPr>
              <a:t> </a:t>
            </a:r>
            <a:r>
              <a:rPr lang="en-GB" sz="1200" kern="1200">
                <a:solidFill>
                  <a:schemeClr val="tx1"/>
                </a:solidFill>
                <a:effectLst/>
                <a:latin typeface="+mn-lt"/>
                <a:ea typeface="+mn-ea"/>
                <a:cs typeface="+mn-cs"/>
              </a:rPr>
              <a:t>such as sexual comments, remarks, jokes and online sexual harassment, which may be stand-alone or part of a broader pattern of abuse;</a:t>
            </a:r>
          </a:p>
          <a:p>
            <a:r>
              <a:rPr lang="en-GB" sz="1200" kern="1200">
                <a:solidFill>
                  <a:schemeClr val="tx1"/>
                </a:solidFill>
                <a:effectLst/>
                <a:latin typeface="+mn-lt"/>
                <a:ea typeface="+mn-ea"/>
                <a:cs typeface="+mn-cs"/>
              </a:rPr>
              <a:t>•sharing nudes and semi nudes images and or videos (also known as sexting or youth produced sexual imagery);</a:t>
            </a:r>
          </a:p>
          <a:p>
            <a:r>
              <a:rPr lang="en-GB" sz="1200" kern="1200">
                <a:solidFill>
                  <a:schemeClr val="tx1"/>
                </a:solidFill>
                <a:effectLst/>
                <a:latin typeface="+mn-lt"/>
                <a:ea typeface="+mn-ea"/>
                <a:cs typeface="+mn-cs"/>
              </a:rPr>
              <a:t>•initiation/hazing type violence and rituals (this could include activities involving harassment, abuse or humiliation used as a way of initiating a person into a group and may also include an online element);and</a:t>
            </a:r>
          </a:p>
          <a:p>
            <a:r>
              <a:rPr lang="en-GB" sz="1200" kern="1200">
                <a:solidFill>
                  <a:schemeClr val="tx1"/>
                </a:solidFill>
                <a:effectLst/>
                <a:latin typeface="+mn-lt"/>
                <a:ea typeface="+mn-ea"/>
                <a:cs typeface="+mn-cs"/>
              </a:rPr>
              <a:t>•</a:t>
            </a:r>
            <a:r>
              <a:rPr lang="en-GB" sz="1200" kern="1200" err="1">
                <a:solidFill>
                  <a:schemeClr val="tx1"/>
                </a:solidFill>
                <a:effectLst/>
                <a:latin typeface="+mn-lt"/>
                <a:ea typeface="+mn-ea"/>
                <a:cs typeface="+mn-cs"/>
              </a:rPr>
              <a:t>upskirting</a:t>
            </a:r>
            <a:r>
              <a:rPr lang="en-GB" sz="1200" kern="1200">
                <a:solidFill>
                  <a:schemeClr val="tx1"/>
                </a:solidFill>
                <a:effectLst/>
                <a:latin typeface="+mn-lt"/>
                <a:ea typeface="+mn-ea"/>
                <a:cs typeface="+mn-cs"/>
              </a:rPr>
              <a:t>,</a:t>
            </a:r>
            <a:r>
              <a:rPr lang="en-GB" sz="1200" kern="1200" baseline="30000">
                <a:solidFill>
                  <a:schemeClr val="tx1"/>
                </a:solidFill>
                <a:effectLst/>
                <a:latin typeface="+mn-lt"/>
                <a:ea typeface="+mn-ea"/>
                <a:cs typeface="+mn-cs"/>
              </a:rPr>
              <a:t> </a:t>
            </a:r>
            <a:r>
              <a:rPr lang="en-GB" sz="1200" kern="1200">
                <a:solidFill>
                  <a:schemeClr val="tx1"/>
                </a:solidFill>
                <a:effectLst/>
                <a:latin typeface="+mn-lt"/>
                <a:ea typeface="+mn-ea"/>
                <a:cs typeface="+mn-cs"/>
              </a:rPr>
              <a:t>which typically involves taking a picture under a person’s clothing without them knowing, with the intention of viewing their genitals or buttocks to obtain sexual gratification, or cause the victim humiliation, distress or alarm.</a:t>
            </a:r>
          </a:p>
          <a:p>
            <a:r>
              <a:rPr lang="en-GB" sz="1200" kern="1200">
                <a:solidFill>
                  <a:schemeClr val="tx1"/>
                </a:solidFill>
                <a:effectLst/>
                <a:latin typeface="+mn-lt"/>
                <a:ea typeface="+mn-ea"/>
                <a:cs typeface="+mn-cs"/>
              </a:rPr>
              <a:t> </a:t>
            </a:r>
          </a:p>
          <a:p>
            <a:r>
              <a:rPr lang="en-GB" sz="1200" b="1" kern="1200">
                <a:solidFill>
                  <a:schemeClr val="tx1"/>
                </a:solidFill>
                <a:effectLst/>
                <a:latin typeface="+mn-lt"/>
                <a:ea typeface="+mn-ea"/>
                <a:cs typeface="+mn-cs"/>
              </a:rPr>
              <a:t>All </a:t>
            </a:r>
            <a:r>
              <a:rPr lang="en-GB" sz="1200" kern="1200">
                <a:solidFill>
                  <a:schemeClr val="tx1"/>
                </a:solidFill>
                <a:effectLst/>
                <a:latin typeface="+mn-lt"/>
                <a:ea typeface="+mn-ea"/>
                <a:cs typeface="+mn-cs"/>
              </a:rPr>
              <a:t>staff should be clear as to the school’s or college’s policy and procedures with regards to child on child abuse.</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We should be clear that experience of sexual violence and/or harassment is not ‘part of growing up’ –When referring to sexual harassment we mean ‘unwanted conduct of a sexual nature’ that can occur online and offline. Be alert to indicators of ‘boys will be boys’ culture and challenge this. Challenging behaviours (potentially criminal in nature), such as grabbing bottoms, breasts and genitalia, flicking bras and lifting up skirts. Challenging it makes it easier to prevent situations escalating and encourages young people to appropriately challenge this behaviour in their peers also. </a:t>
            </a:r>
            <a:r>
              <a:rPr lang="en-GB" sz="1200">
                <a:solidFill>
                  <a:srgbClr val="000000"/>
                </a:solidFill>
              </a:rPr>
              <a:t>Behaviours such as misogyny, slut shaming, victim blaming, and sexual harassment create an environment where sexual violence and abuse can exist and thrive. </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It is essential that </a:t>
            </a:r>
            <a:r>
              <a:rPr lang="en-GB" sz="1200" b="1" kern="1200">
                <a:solidFill>
                  <a:schemeClr val="tx1"/>
                </a:solidFill>
                <a:effectLst/>
                <a:latin typeface="+mn-lt"/>
                <a:ea typeface="+mn-ea"/>
                <a:cs typeface="+mn-cs"/>
              </a:rPr>
              <a:t>all </a:t>
            </a:r>
            <a:r>
              <a:rPr lang="en-GB" sz="1200" kern="1200">
                <a:solidFill>
                  <a:schemeClr val="tx1"/>
                </a:solidFill>
                <a:effectLst/>
                <a:latin typeface="+mn-lt"/>
                <a:ea typeface="+mn-ea"/>
                <a:cs typeface="+mn-cs"/>
              </a:rPr>
              <a:t>victims are reassured that they are being taken seriously, regardless of how long it has taken them to come forward and that they will be supported and kept safe. Abuse that occurs online should not be downplayed and should be treated seriously. A victim should never be given the impression that they are creating a problem by reporting peer on peer abuse including sexual violence or sexual harassment. Nor should a victim ever be made to feel ashamed for making a report or their experience minimised. </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We must also consider support needed for the potential perpetrator. Statistics show that around half of young people who have displayed harmful sexual behaviour have experienced sexual abuse themselves. What might be going on for this young person? What may their behaviour indicate?</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Some of the specific forms of child on child abuse set out (for example, domestic violence and abuse) will not be specifically relevant for primary school aged children; however, other forms such as bullying, sexualised language, and/or sexualised behaviour will be relevant. It is particularly important these behaviours are addressed as soon as they are picked up to prevent them becoming normalised and the potential for them escalating. </a:t>
            </a:r>
          </a:p>
          <a:p>
            <a:r>
              <a:rPr lang="en-GB" sz="1200" kern="1200">
                <a:solidFill>
                  <a:schemeClr val="tx1"/>
                </a:solidFill>
                <a:effectLst/>
                <a:latin typeface="+mn-lt"/>
                <a:ea typeface="+mn-ea"/>
                <a:cs typeface="+mn-cs"/>
              </a:rPr>
              <a:t>In addition, the response to concerns/allegations of peer-on-peer abuse will differ depending on the age of the child or children in question. For example, the police will take a welfare rather than a punitive approach towards children aged under 10, which is the age of criminal responsibility in England and Wales.</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It is important to note that children may not find it easy to tell staff about their abuse verbally. Children can show signs or act in ways that they hope adults will notice and react to. In some cases, the victim may not make a direct report. For example, a friend may make a report or a member of school or college staff may overhear a conversation that suggests a child has been harmed. As per Part one of this guidance, if staff have </a:t>
            </a:r>
            <a:r>
              <a:rPr lang="en-GB" sz="1200" b="1" kern="1200">
                <a:solidFill>
                  <a:schemeClr val="tx1"/>
                </a:solidFill>
                <a:effectLst/>
                <a:latin typeface="+mn-lt"/>
                <a:ea typeface="+mn-ea"/>
                <a:cs typeface="+mn-cs"/>
              </a:rPr>
              <a:t>any </a:t>
            </a:r>
            <a:r>
              <a:rPr lang="en-GB" sz="1200" kern="1200">
                <a:solidFill>
                  <a:schemeClr val="tx1"/>
                </a:solidFill>
                <a:effectLst/>
                <a:latin typeface="+mn-lt"/>
                <a:ea typeface="+mn-ea"/>
                <a:cs typeface="+mn-cs"/>
              </a:rPr>
              <a:t>concerns about a child’s welfare, they should act on them immediately rather than wait to be told. Victims may not talk about the whole picture immediately. They may be more comfortable providing information on a piecemeal basis. It is essential that dialogue is kept open and encouraged. </a:t>
            </a:r>
          </a:p>
          <a:p>
            <a:endParaRPr lang="en-GB"/>
          </a:p>
          <a:p>
            <a:r>
              <a:rPr lang="en-GB"/>
              <a:t>**Any person that sends/forward a nude/semi-nude picture of a child as classes as distributing child pornography – even if it is a child/young person sending a picture of themselves. Wherever possible school staff should not view these images and should </a:t>
            </a:r>
            <a:r>
              <a:rPr lang="en-GB" b="1" u="sng"/>
              <a:t>never</a:t>
            </a:r>
            <a:r>
              <a:rPr lang="en-GB"/>
              <a:t> forward them on (even if just to share with DSL etc). However, whenever aware that these images have been sent they should alert the DSL immediately so that next steps an be explored.</a:t>
            </a:r>
          </a:p>
          <a:p>
            <a:endParaRPr lang="en-GB"/>
          </a:p>
          <a:p>
            <a:r>
              <a:rPr lang="en-GB"/>
              <a:t>Remember Key Guidance in this area: </a:t>
            </a:r>
            <a:r>
              <a:rPr lang="en-GB" sz="1200"/>
              <a:t>Part 5 KCSIE - sets out how schools and colleges should manage reports of child on child sexual violence and harassment</a:t>
            </a:r>
          </a:p>
          <a:p>
            <a:pPr marL="0" indent="0">
              <a:buNone/>
            </a:pPr>
            <a:endParaRPr lang="en-GB" sz="1200"/>
          </a:p>
          <a:p>
            <a:r>
              <a:rPr lang="en-GB" sz="1200"/>
              <a:t>Links also DfE guidance May 2018 </a:t>
            </a:r>
            <a:r>
              <a:rPr lang="en-GB" sz="1200">
                <a:hlinkClick r:id="rId3"/>
              </a:rPr>
              <a:t>‘Sexual Violence and sexual harassment between children in schools and colleges’ </a:t>
            </a:r>
            <a:endParaRPr lang="en-GB" sz="1200"/>
          </a:p>
          <a:p>
            <a:pPr marL="0" indent="0">
              <a:buNone/>
            </a:pPr>
            <a:endParaRPr lang="en-GB" sz="1200"/>
          </a:p>
          <a:p>
            <a:r>
              <a:rPr lang="en-GB" sz="1200">
                <a:hlinkClick r:id="rId4"/>
              </a:rPr>
              <a:t>Sharing nudes and semi nudes: advice for education settings </a:t>
            </a:r>
            <a:r>
              <a:rPr lang="en-GB" sz="1200"/>
              <a:t>– UKCIS, 2020</a:t>
            </a:r>
          </a:p>
          <a:p>
            <a:endParaRPr lang="en-GB" sz="1200"/>
          </a:p>
          <a:p>
            <a:r>
              <a:rPr lang="en-GB">
                <a:hlinkClick r:id="rId4"/>
              </a:rPr>
              <a:t>Sharing nudes and semi-nudes: advice for education settings working with children and young people - GOV.UK (www.gov.uk)</a:t>
            </a:r>
            <a:endParaRPr lang="en-GB"/>
          </a:p>
          <a:p>
            <a:endParaRPr lang="en-GB" sz="1200"/>
          </a:p>
          <a:p>
            <a:r>
              <a:rPr lang="en-GB"/>
              <a:t> </a:t>
            </a:r>
          </a:p>
        </p:txBody>
      </p:sp>
      <p:sp>
        <p:nvSpPr>
          <p:cNvPr id="4" name="Slide Number Placeholder 3"/>
          <p:cNvSpPr>
            <a:spLocks noGrp="1"/>
          </p:cNvSpPr>
          <p:nvPr>
            <p:ph type="sldNum" sz="quarter" idx="5"/>
          </p:nvPr>
        </p:nvSpPr>
        <p:spPr/>
        <p:txBody>
          <a:bodyPr/>
          <a:lstStyle/>
          <a:p>
            <a:fld id="{431B69C6-F008-4FF3-BF08-3E3550AF26AC}" type="slidenum">
              <a:rPr lang="en-GB" smtClean="0"/>
              <a:t>44</a:t>
            </a:fld>
            <a:endParaRPr lang="en-GB"/>
          </a:p>
        </p:txBody>
      </p:sp>
    </p:spTree>
    <p:extLst>
      <p:ext uri="{BB962C8B-B14F-4D97-AF65-F5344CB8AC3E}">
        <p14:creationId xmlns:p14="http://schemas.microsoft.com/office/powerpoint/2010/main" val="1681214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34403F"/>
                </a:solidFill>
                <a:effectLst/>
                <a:latin typeface="Roboto" panose="02000000000000000000" pitchFamily="2" charset="0"/>
              </a:rPr>
              <a:t>The growing national discussion around the Adolescence programme on Netflix is highlighting the world of Incels and we have gathered some useful tools, research and information to help raise awareness.</a:t>
            </a:r>
          </a:p>
          <a:p>
            <a:endParaRPr lang="en-GB" b="0" i="0">
              <a:solidFill>
                <a:srgbClr val="34403F"/>
              </a:solidFill>
              <a:effectLst/>
              <a:latin typeface="Roboto" panose="02000000000000000000" pitchFamily="2" charset="0"/>
            </a:endParaRPr>
          </a:p>
          <a:p>
            <a:r>
              <a:rPr lang="en-GB" b="0" i="0">
                <a:solidFill>
                  <a:srgbClr val="34403F"/>
                </a:solidFill>
                <a:effectLst/>
                <a:latin typeface="Roboto" panose="02000000000000000000" pitchFamily="2" charset="0"/>
              </a:rPr>
              <a:t> </a:t>
            </a:r>
            <a:r>
              <a:rPr lang="en-GB" b="0" i="0" u="sng">
                <a:solidFill>
                  <a:srgbClr val="2B8CC4"/>
                </a:solidFill>
                <a:effectLst/>
                <a:latin typeface="Roboto" panose="02000000000000000000" pitchFamily="2" charset="0"/>
                <a:hlinkClick r:id="rId3"/>
              </a:rPr>
              <a:t>One in six boys aged 6-15 have a positive view of Andrew Tate | YouGov</a:t>
            </a:r>
            <a:endParaRPr lang="en-GB" b="0" i="0" u="sng">
              <a:solidFill>
                <a:srgbClr val="2B8CC4"/>
              </a:solidFill>
              <a:effectLst/>
              <a:latin typeface="Roboto" panose="02000000000000000000" pitchFamily="2" charset="0"/>
            </a:endParaRPr>
          </a:p>
          <a:p>
            <a:endParaRPr lang="en-GB" b="0" i="0" u="sng">
              <a:solidFill>
                <a:srgbClr val="2B8CC4"/>
              </a:solidFill>
              <a:effectLst/>
              <a:latin typeface="Roboto" panose="02000000000000000000" pitchFamily="2" charset="0"/>
            </a:endParaRPr>
          </a:p>
          <a:p>
            <a:r>
              <a:rPr lang="en-GB">
                <a:hlinkClick r:id="rId4"/>
              </a:rPr>
              <a:t>Watch I Am Andrew Tate | Stream free on Channel 4</a:t>
            </a:r>
            <a:endParaRPr lang="en-GB"/>
          </a:p>
          <a:p>
            <a:endParaRPr lang="en-GB" b="0" i="0" u="sng">
              <a:solidFill>
                <a:srgbClr val="2B8CC4"/>
              </a:solidFill>
              <a:effectLst/>
              <a:latin typeface="Roboto" panose="02000000000000000000" pitchFamily="2" charset="0"/>
            </a:endParaRPr>
          </a:p>
          <a:p>
            <a:r>
              <a:rPr lang="en-GB">
                <a:hlinkClick r:id="rId5"/>
              </a:rPr>
              <a:t>Watch The Secret World of Incels: UNTOLD | Stream free on Channel 4</a:t>
            </a:r>
            <a:endParaRPr lang="en-GB"/>
          </a:p>
          <a:p>
            <a:endParaRPr lang="en-GB" b="0" i="0" u="sng">
              <a:solidFill>
                <a:srgbClr val="2B8CC4"/>
              </a:solidFill>
              <a:effectLst/>
              <a:latin typeface="Roboto" panose="02000000000000000000" pitchFamily="2" charset="0"/>
            </a:endParaRPr>
          </a:p>
          <a:p>
            <a:r>
              <a:rPr lang="en-GB">
                <a:hlinkClick r:id="rId6"/>
              </a:rPr>
              <a:t>BBC Three - Andrew Tate, The Dangerous Rise of Andrew Tate</a:t>
            </a:r>
            <a:endParaRPr lang="en-GB" b="0" i="0" u="sng">
              <a:solidFill>
                <a:srgbClr val="2B8CC4"/>
              </a:solidFill>
              <a:effectLst/>
              <a:latin typeface="Roboto" panose="02000000000000000000" pitchFamily="2" charset="0"/>
            </a:endParaRPr>
          </a:p>
          <a:p>
            <a:endParaRPr lang="en-GB" b="0" i="0" u="sng">
              <a:solidFill>
                <a:srgbClr val="2B8CC4"/>
              </a:solidFill>
              <a:effectLst/>
              <a:latin typeface="Roboto" panose="02000000000000000000" pitchFamily="2" charset="0"/>
            </a:endParaRPr>
          </a:p>
          <a:p>
            <a:r>
              <a:rPr lang="en-GB" b="0" i="0">
                <a:solidFill>
                  <a:srgbClr val="34403F"/>
                </a:solidFill>
                <a:effectLst/>
                <a:latin typeface="Roboto" panose="02000000000000000000" pitchFamily="2" charset="0"/>
              </a:rPr>
              <a:t>This is a interesting report into the mental health response needed to identify and tackle this growing concern: </a:t>
            </a:r>
            <a:r>
              <a:rPr lang="en-GB" b="0" i="0" u="sng">
                <a:solidFill>
                  <a:srgbClr val="AE5985"/>
                </a:solidFill>
                <a:effectLst/>
                <a:latin typeface="Roboto" panose="02000000000000000000" pitchFamily="2" charset="0"/>
                <a:hlinkClick r:id="rId7"/>
              </a:rPr>
              <a:t>Press release: 'Incels' need mental health support rather than a counter terrorism intervention, the world's largest study of incels finds (accessible) - GOV.UK</a:t>
            </a:r>
            <a:endParaRPr lang="en-GB" b="0" i="0" u="sng">
              <a:solidFill>
                <a:srgbClr val="AE5985"/>
              </a:solidFill>
              <a:effectLst/>
              <a:latin typeface="Roboto" panose="02000000000000000000" pitchFamily="2" charset="0"/>
            </a:endParaRPr>
          </a:p>
          <a:p>
            <a:endParaRPr lang="en-GB" b="0" i="0" u="sng">
              <a:solidFill>
                <a:srgbClr val="AE5985"/>
              </a:solidFill>
              <a:effectLst/>
              <a:latin typeface="Roboto" panose="02000000000000000000" pitchFamily="2" charset="0"/>
            </a:endParaRPr>
          </a:p>
          <a:p>
            <a:r>
              <a:rPr lang="en-GB" b="0" i="0">
                <a:solidFill>
                  <a:srgbClr val="34403F"/>
                </a:solidFill>
                <a:effectLst/>
                <a:latin typeface="Roboto" panose="02000000000000000000" pitchFamily="2" charset="0"/>
              </a:rPr>
              <a:t>Interesting research that gives an understanding into the world of incels: </a:t>
            </a:r>
            <a:r>
              <a:rPr lang="en-GB" b="0" i="0" u="sng">
                <a:solidFill>
                  <a:srgbClr val="AE5985"/>
                </a:solidFill>
                <a:effectLst/>
                <a:latin typeface="Roboto" panose="02000000000000000000" pitchFamily="2" charset="0"/>
                <a:hlinkClick r:id="rId8"/>
              </a:rPr>
              <a:t>Predicting harm among incels (involuntary celibates) - GOV.UK</a:t>
            </a:r>
            <a:endParaRPr lang="en-GB" b="0" i="0" u="sng">
              <a:solidFill>
                <a:srgbClr val="AE5985"/>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45</a:t>
            </a:fld>
            <a:endParaRPr lang="en-GB"/>
          </a:p>
        </p:txBody>
      </p:sp>
    </p:spTree>
    <p:extLst>
      <p:ext uri="{BB962C8B-B14F-4D97-AF65-F5344CB8AC3E}">
        <p14:creationId xmlns:p14="http://schemas.microsoft.com/office/powerpoint/2010/main" val="30783584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00000"/>
                </a:solidFill>
                <a:effectLst/>
                <a:latin typeface="Times New Roman" panose="02020603050405020304" pitchFamily="18" charset="0"/>
              </a:rPr>
              <a:t>The red and yellow pill emoji is linked to incel, or “involuntarily celibate”, culture, where misogynistic and extremist views are prevalent. The meaning originates from The Matrix films, but has been adopted by the manosphere to represent those who see the “real truth” in the world.</a:t>
            </a:r>
            <a:endParaRPr lang="en-GB"/>
          </a:p>
          <a:p>
            <a:endParaRPr lang="en-GB"/>
          </a:p>
          <a:p>
            <a:r>
              <a:rPr lang="en-GB" b="0" i="0">
                <a:solidFill>
                  <a:srgbClr val="000000"/>
                </a:solidFill>
                <a:effectLst/>
                <a:latin typeface="Times New Roman" panose="02020603050405020304" pitchFamily="18" charset="0"/>
              </a:rPr>
              <a:t>The dynamite emoji is used in incel culture to represent the exploding red pill, in other words, breaking out of societal norms and myths.</a:t>
            </a:r>
          </a:p>
          <a:p>
            <a:endParaRPr lang="en-GB" b="0" i="0">
              <a:solidFill>
                <a:srgbClr val="000000"/>
              </a:solidFill>
              <a:effectLst/>
              <a:latin typeface="Times New Roman" panose="02020603050405020304" pitchFamily="18" charset="0"/>
            </a:endParaRPr>
          </a:p>
          <a:p>
            <a:r>
              <a:rPr lang="en-GB" b="0" i="0">
                <a:solidFill>
                  <a:srgbClr val="000000"/>
                </a:solidFill>
                <a:effectLst/>
                <a:latin typeface="Times New Roman" panose="02020603050405020304" pitchFamily="18" charset="0"/>
              </a:rPr>
              <a:t>The kidney beans emoji is tied to incel culture. It is thought to represent coffee beans, which link back to a series of memes mocking women.</a:t>
            </a:r>
          </a:p>
          <a:p>
            <a:endParaRPr lang="en-GB" b="0" i="0">
              <a:solidFill>
                <a:srgbClr val="000000"/>
              </a:solidFill>
              <a:effectLst/>
              <a:latin typeface="Times New Roman" panose="02020603050405020304" pitchFamily="18" charset="0"/>
            </a:endParaRPr>
          </a:p>
          <a:p>
            <a:r>
              <a:rPr lang="en-GB" b="0" i="0">
                <a:solidFill>
                  <a:srgbClr val="000000"/>
                </a:solidFill>
                <a:effectLst/>
                <a:latin typeface="Times New Roman" panose="02020603050405020304" pitchFamily="18" charset="0"/>
              </a:rPr>
              <a:t>The purple heart can be used to convey attraction or sexual desire.</a:t>
            </a:r>
          </a:p>
          <a:p>
            <a:r>
              <a:rPr lang="en-GB" b="0" i="0">
                <a:solidFill>
                  <a:srgbClr val="000000"/>
                </a:solidFill>
                <a:effectLst/>
                <a:latin typeface="Times New Roman" panose="02020603050405020304" pitchFamily="18" charset="0"/>
              </a:rPr>
              <a:t>The yellow heart may mean "I'm interested, are you interested?“</a:t>
            </a:r>
          </a:p>
          <a:p>
            <a:r>
              <a:rPr lang="en-GB" b="0" i="0">
                <a:solidFill>
                  <a:srgbClr val="000000"/>
                </a:solidFill>
                <a:effectLst/>
                <a:latin typeface="Times New Roman" panose="02020603050405020304" pitchFamily="18" charset="0"/>
              </a:rPr>
              <a:t>The pink heart can mean "I'm interested but not in sex.“</a:t>
            </a:r>
          </a:p>
          <a:p>
            <a:r>
              <a:rPr lang="en-GB" b="0" i="0">
                <a:solidFill>
                  <a:srgbClr val="000000"/>
                </a:solidFill>
                <a:effectLst/>
                <a:latin typeface="Times New Roman" panose="02020603050405020304" pitchFamily="18" charset="0"/>
              </a:rPr>
              <a:t>An orange heart is more likely to be platonic, and means "You're going to be fine.”</a:t>
            </a:r>
          </a:p>
          <a:p>
            <a:endParaRPr lang="en-GB" b="0" i="0">
              <a:solidFill>
                <a:srgbClr val="000000"/>
              </a:solidFill>
              <a:effectLst/>
              <a:latin typeface="Times New Roman" panose="02020603050405020304" pitchFamily="18" charset="0"/>
            </a:endParaRPr>
          </a:p>
          <a:p>
            <a:r>
              <a:rPr lang="en-GB" b="0" i="0">
                <a:solidFill>
                  <a:srgbClr val="000000"/>
                </a:solidFill>
                <a:effectLst/>
                <a:latin typeface="Times New Roman" panose="02020603050405020304" pitchFamily="18" charset="0"/>
              </a:rPr>
              <a:t>Full list here – https://hillingdon-my.sharepoint.com/:w:/r/personal/ndiamond_hillingdon_gov_uk/Documents/Pictures/emojis%20in%20adolescence.docx?d=w08b74504127a496fa916a3fdf4db20a3&amp;csf=1&amp;web=1&amp;e=FR6L1m</a:t>
            </a:r>
          </a:p>
          <a:p>
            <a:endParaRPr lang="en-GB" b="0" i="0">
              <a:solidFill>
                <a:srgbClr val="000000"/>
              </a:solidFill>
              <a:effectLst/>
              <a:latin typeface="Times New Roman" panose="02020603050405020304" pitchFamily="18" charset="0"/>
            </a:endParaRPr>
          </a:p>
          <a:p>
            <a:r>
              <a:rPr lang="en-GB" b="0" i="0">
                <a:solidFill>
                  <a:srgbClr val="000000"/>
                </a:solidFill>
                <a:effectLst/>
                <a:latin typeface="Times New Roman" panose="02020603050405020304" pitchFamily="18" charset="0"/>
              </a:rPr>
              <a:t>Test out some others on staff. </a:t>
            </a:r>
          </a:p>
          <a:p>
            <a:endParaRPr lang="en-GB" b="0" i="0">
              <a:solidFill>
                <a:srgbClr val="000000"/>
              </a:solidFill>
              <a:effectLst/>
              <a:latin typeface="Times New Roman" panose="02020603050405020304" pitchFamily="18" charset="0"/>
            </a:endParaRPr>
          </a:p>
          <a:p>
            <a:r>
              <a:rPr lang="en-GB">
                <a:hlinkClick r:id="rId3"/>
              </a:rPr>
              <a:t>Talking-about-misogyny-pack-final.pdf</a:t>
            </a:r>
            <a:endParaRPr lang="en-GB" b="0" i="0">
              <a:solidFill>
                <a:srgbClr val="000000"/>
              </a:solidFill>
              <a:effectLst/>
              <a:latin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46</a:t>
            </a:fld>
            <a:endParaRPr lang="en-GB"/>
          </a:p>
        </p:txBody>
      </p:sp>
    </p:spTree>
    <p:extLst>
      <p:ext uri="{BB962C8B-B14F-4D97-AF65-F5344CB8AC3E}">
        <p14:creationId xmlns:p14="http://schemas.microsoft.com/office/powerpoint/2010/main" val="33745562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Teaching resources:</a:t>
            </a:r>
          </a:p>
          <a:p>
            <a:endParaRPr lang="en-GB"/>
          </a:p>
          <a:p>
            <a:r>
              <a:rPr lang="en-GB">
                <a:hlinkClick r:id="rId3"/>
              </a:rPr>
              <a:t>Sexism and Sexual Harassment - Leap</a:t>
            </a:r>
            <a:endParaRPr lang="en-GB"/>
          </a:p>
          <a:p>
            <a:endParaRPr lang="en-GB"/>
          </a:p>
          <a:p>
            <a:endParaRPr lang="en-GB"/>
          </a:p>
          <a:p>
            <a:r>
              <a:rPr lang="en-GB">
                <a:hlinkClick r:id="rId4"/>
              </a:rPr>
              <a:t>Whole_school_approach_to_sexism_and_sexual_harassment.pdf</a:t>
            </a:r>
            <a:endParaRPr lang="en-GB"/>
          </a:p>
          <a:p>
            <a:endParaRPr lang="en-GB"/>
          </a:p>
          <a:p>
            <a:r>
              <a:rPr lang="en-GB">
                <a:hlinkClick r:id="rId5"/>
              </a:rPr>
              <a:t>How-to-take-a-whole-school-approach-1.pdf</a:t>
            </a:r>
            <a:endParaRPr lang="en-GB"/>
          </a:p>
          <a:p>
            <a:endParaRPr lang="en-GB"/>
          </a:p>
          <a:p>
            <a:r>
              <a:rPr lang="en-GB">
                <a:hlinkClick r:id="rId6"/>
              </a:rPr>
              <a:t>Talking-about-misogyny-pack-final (1).pdf</a:t>
            </a:r>
            <a:endParaRPr lang="en-GB"/>
          </a:p>
          <a:p>
            <a:endParaRPr lang="en-GB"/>
          </a:p>
          <a:p>
            <a:r>
              <a:rPr lang="en-GB">
                <a:hlinkClick r:id="rId7"/>
              </a:rPr>
              <a:t>Guidance_for_schools_on_preventing_and_responding_to_sexist__sexual_and_transphobic_bullying.pdf</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47</a:t>
            </a:fld>
            <a:endParaRPr lang="en-GB"/>
          </a:p>
        </p:txBody>
      </p:sp>
    </p:spTree>
    <p:extLst>
      <p:ext uri="{BB962C8B-B14F-4D97-AF65-F5344CB8AC3E}">
        <p14:creationId xmlns:p14="http://schemas.microsoft.com/office/powerpoint/2010/main" val="17117640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ltLang="en-US"/>
              <a:t>Children and young people can be vulnerable to radicalisation, in the same way that they are vulnerable to other forms of grooming and exploitation.   Early intervention to explore and challenge extremist ideology, whether that be so called Islamic extremism or the extreme far right, is effective in safeguarding children. </a:t>
            </a:r>
          </a:p>
          <a:p>
            <a:pPr>
              <a:spcBef>
                <a:spcPct val="0"/>
              </a:spcBef>
            </a:pPr>
            <a:endParaRPr lang="en-GB" altLang="en-US"/>
          </a:p>
          <a:p>
            <a:pPr fontAlgn="base"/>
            <a:r>
              <a:rPr lang="en-GB" sz="1200" b="0" i="0" kern="1200">
                <a:solidFill>
                  <a:schemeClr val="tx1"/>
                </a:solidFill>
                <a:effectLst/>
                <a:latin typeface="+mn-lt"/>
                <a:ea typeface="+mn-ea"/>
                <a:cs typeface="+mn-cs"/>
              </a:rPr>
              <a:t>Usually, young people fall prey to radicalisation because they feel:</a:t>
            </a:r>
          </a:p>
          <a:p>
            <a:pPr fontAlgn="base"/>
            <a:endParaRPr lang="en-GB" sz="1200" b="0" i="0" kern="1200">
              <a:solidFill>
                <a:schemeClr val="tx1"/>
              </a:solidFill>
              <a:effectLst/>
              <a:latin typeface="+mn-lt"/>
              <a:ea typeface="+mn-ea"/>
              <a:cs typeface="+mn-cs"/>
            </a:endParaRPr>
          </a:p>
          <a:p>
            <a:pPr fontAlgn="base"/>
            <a:r>
              <a:rPr lang="en-GB" sz="1200" b="1" i="0" kern="1200">
                <a:solidFill>
                  <a:schemeClr val="tx1"/>
                </a:solidFill>
                <a:effectLst/>
                <a:latin typeface="+mn-lt"/>
                <a:ea typeface="+mn-ea"/>
                <a:cs typeface="+mn-cs"/>
              </a:rPr>
              <a:t>isolated and lonely</a:t>
            </a:r>
            <a:endParaRPr lang="en-GB" sz="1200" b="0" i="0" kern="1200">
              <a:solidFill>
                <a:schemeClr val="tx1"/>
              </a:solidFill>
              <a:effectLst/>
              <a:latin typeface="+mn-lt"/>
              <a:ea typeface="+mn-ea"/>
              <a:cs typeface="+mn-cs"/>
            </a:endParaRPr>
          </a:p>
          <a:p>
            <a:pPr fontAlgn="base"/>
            <a:r>
              <a:rPr lang="en-GB" sz="1200" b="1" i="0" kern="1200">
                <a:solidFill>
                  <a:schemeClr val="tx1"/>
                </a:solidFill>
                <a:effectLst/>
                <a:latin typeface="+mn-lt"/>
                <a:ea typeface="+mn-ea"/>
                <a:cs typeface="+mn-cs"/>
              </a:rPr>
              <a:t>angry at the world</a:t>
            </a:r>
            <a:endParaRPr lang="en-GB" sz="1200" b="0" i="0" kern="1200">
              <a:solidFill>
                <a:schemeClr val="tx1"/>
              </a:solidFill>
              <a:effectLst/>
              <a:latin typeface="+mn-lt"/>
              <a:ea typeface="+mn-ea"/>
              <a:cs typeface="+mn-cs"/>
            </a:endParaRPr>
          </a:p>
          <a:p>
            <a:pPr fontAlgn="base"/>
            <a:r>
              <a:rPr lang="en-GB" sz="1200" b="1" i="0" kern="1200">
                <a:solidFill>
                  <a:schemeClr val="tx1"/>
                </a:solidFill>
                <a:effectLst/>
                <a:latin typeface="+mn-lt"/>
                <a:ea typeface="+mn-ea"/>
                <a:cs typeface="+mn-cs"/>
              </a:rPr>
              <a:t>confused</a:t>
            </a:r>
            <a:r>
              <a:rPr lang="en-GB" sz="1200" b="0" i="0" kern="1200">
                <a:solidFill>
                  <a:schemeClr val="tx1"/>
                </a:solidFill>
                <a:effectLst/>
                <a:latin typeface="+mn-lt"/>
                <a:ea typeface="+mn-ea"/>
                <a:cs typeface="+mn-cs"/>
              </a:rPr>
              <a:t> about the reasons for their misfortunes or situation</a:t>
            </a:r>
          </a:p>
          <a:p>
            <a:pPr fontAlgn="base"/>
            <a:r>
              <a:rPr lang="en-GB" sz="1200" b="1" i="0" kern="1200">
                <a:solidFill>
                  <a:schemeClr val="tx1"/>
                </a:solidFill>
                <a:effectLst/>
                <a:latin typeface="+mn-lt"/>
                <a:ea typeface="+mn-ea"/>
                <a:cs typeface="+mn-cs"/>
              </a:rPr>
              <a:t>purposeless</a:t>
            </a:r>
            <a:r>
              <a:rPr lang="en-GB" sz="1200" b="0" i="0" kern="1200">
                <a:solidFill>
                  <a:schemeClr val="tx1"/>
                </a:solidFill>
                <a:effectLst/>
                <a:latin typeface="+mn-lt"/>
                <a:ea typeface="+mn-ea"/>
                <a:cs typeface="+mn-cs"/>
              </a:rPr>
              <a:t>, without direction or hope</a:t>
            </a:r>
          </a:p>
          <a:p>
            <a:pPr fontAlgn="base"/>
            <a:r>
              <a:rPr lang="en-GB" sz="1200" b="1" i="0" kern="1200">
                <a:solidFill>
                  <a:schemeClr val="tx1"/>
                </a:solidFill>
                <a:effectLst/>
                <a:latin typeface="+mn-lt"/>
                <a:ea typeface="+mn-ea"/>
                <a:cs typeface="+mn-cs"/>
              </a:rPr>
              <a:t>unprotected</a:t>
            </a:r>
            <a:r>
              <a:rPr lang="en-GB" sz="1200" b="0" i="0" kern="1200">
                <a:solidFill>
                  <a:schemeClr val="tx1"/>
                </a:solidFill>
                <a:effectLst/>
                <a:latin typeface="+mn-lt"/>
                <a:ea typeface="+mn-ea"/>
                <a:cs typeface="+mn-cs"/>
              </a:rPr>
              <a:t>, lacking adult guidance.</a:t>
            </a:r>
          </a:p>
          <a:p>
            <a:pPr fontAlgn="base"/>
            <a:endParaRPr lang="en-GB" sz="1200" b="0" i="0" kern="1200">
              <a:solidFill>
                <a:schemeClr val="tx1"/>
              </a:solidFill>
              <a:effectLst/>
              <a:latin typeface="+mn-lt"/>
              <a:ea typeface="+mn-ea"/>
              <a:cs typeface="+mn-cs"/>
            </a:endParaRPr>
          </a:p>
          <a:p>
            <a:pPr fontAlgn="base"/>
            <a:r>
              <a:rPr lang="en-GB" sz="1200" b="0" i="0" kern="1200">
                <a:solidFill>
                  <a:schemeClr val="tx1"/>
                </a:solidFill>
                <a:effectLst/>
                <a:latin typeface="+mn-lt"/>
                <a:ea typeface="+mn-ea"/>
                <a:cs typeface="+mn-cs"/>
              </a:rPr>
              <a:t>If someone is radicalised by the far right, they might:</a:t>
            </a:r>
          </a:p>
          <a:p>
            <a:pPr fontAlgn="base"/>
            <a:r>
              <a:rPr lang="en-GB" sz="1200" b="1" i="0" kern="1200">
                <a:solidFill>
                  <a:schemeClr val="tx1"/>
                </a:solidFill>
                <a:effectLst/>
                <a:latin typeface="+mn-lt"/>
                <a:ea typeface="+mn-ea"/>
                <a:cs typeface="+mn-cs"/>
              </a:rPr>
              <a:t>be hostile towards</a:t>
            </a:r>
            <a:r>
              <a:rPr lang="en-GB" sz="1200" b="0" i="0" kern="1200">
                <a:solidFill>
                  <a:schemeClr val="tx1"/>
                </a:solidFill>
                <a:effectLst/>
                <a:latin typeface="+mn-lt"/>
                <a:ea typeface="+mn-ea"/>
                <a:cs typeface="+mn-cs"/>
              </a:rPr>
              <a:t> people from a certain country, religious group, sexual orientation or cultural background, especially Muslims</a:t>
            </a:r>
          </a:p>
          <a:p>
            <a:pPr fontAlgn="base"/>
            <a:r>
              <a:rPr lang="en-GB" sz="1200" b="1" i="0" kern="1200">
                <a:solidFill>
                  <a:schemeClr val="tx1"/>
                </a:solidFill>
                <a:effectLst/>
                <a:latin typeface="+mn-lt"/>
                <a:ea typeface="+mn-ea"/>
                <a:cs typeface="+mn-cs"/>
              </a:rPr>
              <a:t>recite simplistic and prejudiced arguments</a:t>
            </a:r>
            <a:r>
              <a:rPr lang="en-GB" sz="1200" b="0" i="0" kern="1200">
                <a:solidFill>
                  <a:schemeClr val="tx1"/>
                </a:solidFill>
                <a:effectLst/>
                <a:latin typeface="+mn-lt"/>
                <a:ea typeface="+mn-ea"/>
                <a:cs typeface="+mn-cs"/>
              </a:rPr>
              <a:t> about immigration and minorities, seeing them as a threat to ‘our way of life’ or blaming them for global or local issues</a:t>
            </a:r>
          </a:p>
          <a:p>
            <a:pPr fontAlgn="base"/>
            <a:r>
              <a:rPr lang="en-GB" sz="1200" b="1" i="0" kern="1200">
                <a:solidFill>
                  <a:schemeClr val="tx1"/>
                </a:solidFill>
                <a:effectLst/>
                <a:latin typeface="+mn-lt"/>
                <a:ea typeface="+mn-ea"/>
                <a:cs typeface="+mn-cs"/>
              </a:rPr>
              <a:t>feel persecuted</a:t>
            </a:r>
            <a:r>
              <a:rPr lang="en-GB" sz="1200" b="0" i="0" kern="1200">
                <a:solidFill>
                  <a:schemeClr val="tx1"/>
                </a:solidFill>
                <a:effectLst/>
                <a:latin typeface="+mn-lt"/>
                <a:ea typeface="+mn-ea"/>
                <a:cs typeface="+mn-cs"/>
              </a:rPr>
              <a:t>, referring to a ‘liberal, elite establishment agenda’ or ‘Jewish conspiracy’</a:t>
            </a:r>
          </a:p>
          <a:p>
            <a:pPr fontAlgn="base"/>
            <a:r>
              <a:rPr lang="en-GB" sz="1200" b="1" i="0" kern="1200">
                <a:solidFill>
                  <a:schemeClr val="tx1"/>
                </a:solidFill>
                <a:effectLst/>
                <a:latin typeface="+mn-lt"/>
                <a:ea typeface="+mn-ea"/>
                <a:cs typeface="+mn-cs"/>
              </a:rPr>
              <a:t>see white Britons as under threat</a:t>
            </a:r>
            <a:r>
              <a:rPr lang="en-GB" sz="1200" b="0" i="0" kern="1200">
                <a:solidFill>
                  <a:schemeClr val="tx1"/>
                </a:solidFill>
                <a:effectLst/>
                <a:latin typeface="+mn-lt"/>
                <a:ea typeface="+mn-ea"/>
                <a:cs typeface="+mn-cs"/>
              </a:rPr>
              <a:t> of racial and cultural extinction and say that they have to ‘take action’</a:t>
            </a:r>
          </a:p>
          <a:p>
            <a:pPr fontAlgn="base"/>
            <a:r>
              <a:rPr lang="en-GB" sz="1200" b="1" i="0" kern="1200">
                <a:solidFill>
                  <a:schemeClr val="tx1"/>
                </a:solidFill>
                <a:effectLst/>
                <a:latin typeface="+mn-lt"/>
                <a:ea typeface="+mn-ea"/>
                <a:cs typeface="+mn-cs"/>
              </a:rPr>
              <a:t>share extremist or divisive views</a:t>
            </a:r>
            <a:r>
              <a:rPr lang="en-GB" sz="1200" b="0" i="0" kern="1200">
                <a:solidFill>
                  <a:schemeClr val="tx1"/>
                </a:solidFill>
                <a:effectLst/>
                <a:latin typeface="+mn-lt"/>
                <a:ea typeface="+mn-ea"/>
                <a:cs typeface="+mn-cs"/>
              </a:rPr>
              <a:t>, especially on immigration and Islam, on their social media</a:t>
            </a:r>
          </a:p>
          <a:p>
            <a:pPr fontAlgn="base"/>
            <a:r>
              <a:rPr lang="en-GB" sz="1200" b="1" i="0" kern="1200">
                <a:solidFill>
                  <a:schemeClr val="tx1"/>
                </a:solidFill>
                <a:effectLst/>
                <a:latin typeface="+mn-lt"/>
                <a:ea typeface="+mn-ea"/>
                <a:cs typeface="+mn-cs"/>
              </a:rPr>
              <a:t>significantly change</a:t>
            </a:r>
            <a:r>
              <a:rPr lang="en-GB" sz="1200" b="0" i="0" kern="1200">
                <a:solidFill>
                  <a:schemeClr val="tx1"/>
                </a:solidFill>
                <a:effectLst/>
                <a:latin typeface="+mn-lt"/>
                <a:ea typeface="+mn-ea"/>
                <a:cs typeface="+mn-cs"/>
              </a:rPr>
              <a:t> their appearance and clothing</a:t>
            </a:r>
          </a:p>
          <a:p>
            <a:pPr fontAlgn="base"/>
            <a:r>
              <a:rPr lang="en-GB" sz="1200" b="1" i="0" kern="1200">
                <a:solidFill>
                  <a:schemeClr val="tx1"/>
                </a:solidFill>
                <a:effectLst/>
                <a:latin typeface="+mn-lt"/>
                <a:ea typeface="+mn-ea"/>
                <a:cs typeface="+mn-cs"/>
              </a:rPr>
              <a:t>adopt the use of certain symbols</a:t>
            </a:r>
            <a:r>
              <a:rPr lang="en-GB" sz="1200" b="0" i="0" kern="1200">
                <a:solidFill>
                  <a:schemeClr val="tx1"/>
                </a:solidFill>
                <a:effectLst/>
                <a:latin typeface="+mn-lt"/>
                <a:ea typeface="+mn-ea"/>
                <a:cs typeface="+mn-cs"/>
              </a:rPr>
              <a:t> associated with far-right or neo-Nazi organisations, distribute extremist literature, such as leaflets promoting far-right rallies</a:t>
            </a:r>
          </a:p>
          <a:p>
            <a:pPr fontAlgn="base"/>
            <a:r>
              <a:rPr lang="en-GB" sz="1200" b="1" i="0" kern="1200">
                <a:solidFill>
                  <a:schemeClr val="tx1"/>
                </a:solidFill>
                <a:effectLst/>
                <a:latin typeface="+mn-lt"/>
                <a:ea typeface="+mn-ea"/>
                <a:cs typeface="+mn-cs"/>
              </a:rPr>
              <a:t>become increasingly secretive</a:t>
            </a:r>
            <a:r>
              <a:rPr lang="en-GB" sz="1200" b="0" i="0" kern="1200">
                <a:solidFill>
                  <a:schemeClr val="tx1"/>
                </a:solidFill>
                <a:effectLst/>
                <a:latin typeface="+mn-lt"/>
                <a:ea typeface="+mn-ea"/>
                <a:cs typeface="+mn-cs"/>
              </a:rPr>
              <a:t> about their online activities.</a:t>
            </a:r>
          </a:p>
          <a:p>
            <a:pPr fontAlgn="base"/>
            <a:r>
              <a:rPr lang="en-GB" sz="1200" b="0" i="0" kern="1200">
                <a:solidFill>
                  <a:schemeClr val="tx1"/>
                </a:solidFill>
                <a:effectLst/>
                <a:latin typeface="+mn-lt"/>
                <a:ea typeface="+mn-ea"/>
                <a:cs typeface="+mn-cs"/>
              </a:rPr>
              <a:t>If a child or young person you know exhibits some or all of the behaviours above, you should discuss this with your DSL. </a:t>
            </a:r>
          </a:p>
          <a:p>
            <a:pPr fontAlgn="base"/>
            <a:endParaRPr lang="en-GB" sz="1200" b="0" i="0" kern="1200">
              <a:solidFill>
                <a:schemeClr val="tx1"/>
              </a:solidFill>
              <a:effectLst/>
              <a:latin typeface="+mn-lt"/>
              <a:ea typeface="+mn-ea"/>
              <a:cs typeface="+mn-cs"/>
            </a:endParaRPr>
          </a:p>
          <a:p>
            <a:pPr fontAlgn="base"/>
            <a:endParaRPr lang="en-GB" sz="1200" b="0" i="0" kern="120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mn-cs"/>
              </a:rPr>
              <a:t>However, in 2025 the local trends are showing an increase in cases with no clear ideology. There is also a rise in concerns around aggression, violence and misogynistic influences. </a:t>
            </a:r>
          </a:p>
          <a:p>
            <a:pPr fontAlgn="base"/>
            <a:endParaRPr lang="en-GB" sz="1200" b="0" i="0" kern="1200">
              <a:solidFill>
                <a:schemeClr val="tx1"/>
              </a:solidFill>
              <a:effectLst/>
              <a:latin typeface="+mn-lt"/>
              <a:ea typeface="+mn-ea"/>
              <a:cs typeface="+mn-cs"/>
            </a:endParaRPr>
          </a:p>
          <a:p>
            <a:pPr fontAlgn="base"/>
            <a:r>
              <a:rPr lang="en-GB" b="0" i="0">
                <a:solidFill>
                  <a:srgbClr val="000000"/>
                </a:solidFill>
                <a:effectLst/>
                <a:latin typeface="Times New Roman" panose="02020603050405020304" pitchFamily="18" charset="0"/>
              </a:rPr>
              <a:t>There was a shift being seen from radicalisation to extremism rather than terrorism and how events since October 2023 and the unrest during the summer 2024, including around the elections had changed the picture of what was being experienced.</a:t>
            </a:r>
          </a:p>
          <a:p>
            <a:pPr fontAlgn="base"/>
            <a:endParaRPr lang="en-GB" sz="1200" b="0" i="0" kern="1200">
              <a:solidFill>
                <a:srgbClr val="000000"/>
              </a:solidFill>
              <a:effectLst/>
              <a:latin typeface="Times New Roman" panose="02020603050405020304" pitchFamily="18" charset="0"/>
              <a:ea typeface="+mn-ea"/>
              <a:cs typeface="+mn-cs"/>
            </a:endParaRPr>
          </a:p>
          <a:p>
            <a:pPr fontAlgn="base"/>
            <a:r>
              <a:rPr lang="en-GB" b="0" i="0">
                <a:solidFill>
                  <a:srgbClr val="000000"/>
                </a:solidFill>
                <a:effectLst/>
                <a:latin typeface="Times New Roman" panose="02020603050405020304" pitchFamily="18" charset="0"/>
              </a:rPr>
              <a:t>Significance of the use of the online space to spread disinformation and escalate reactions and mobilise individuals was a shift and has had an impact upon communities.</a:t>
            </a:r>
            <a:endParaRPr lang="en-GB" sz="1200" b="0" i="0" kern="1200">
              <a:solidFill>
                <a:schemeClr val="tx1"/>
              </a:solidFill>
              <a:effectLst/>
              <a:latin typeface="+mn-lt"/>
              <a:ea typeface="+mn-ea"/>
              <a:cs typeface="+mn-cs"/>
            </a:endParaRPr>
          </a:p>
          <a:p>
            <a:pPr fontAlgn="base"/>
            <a:endParaRPr lang="en-GB" sz="1200" b="0" i="0" kern="1200">
              <a:solidFill>
                <a:schemeClr val="tx1"/>
              </a:solidFill>
              <a:effectLst/>
              <a:latin typeface="+mn-lt"/>
              <a:ea typeface="+mn-ea"/>
              <a:cs typeface="+mn-cs"/>
            </a:endParaRPr>
          </a:p>
          <a:p>
            <a:pPr fontAlgn="base"/>
            <a:r>
              <a:rPr lang="en-GB" b="0" i="0">
                <a:solidFill>
                  <a:srgbClr val="000000"/>
                </a:solidFill>
                <a:effectLst/>
                <a:latin typeface="Times New Roman" panose="02020603050405020304" pitchFamily="18" charset="0"/>
              </a:rPr>
              <a:t>Jewish and Muslim communities are also expressing their fearfulness which is at its highest in recent times.</a:t>
            </a:r>
          </a:p>
          <a:p>
            <a:pPr fontAlgn="base"/>
            <a:endParaRPr lang="en-GB" sz="1200" b="0" i="0" kern="1200">
              <a:solidFill>
                <a:srgbClr val="000000"/>
              </a:solidFill>
              <a:effectLst/>
              <a:latin typeface="Times New Roman" panose="02020603050405020304" pitchFamily="18" charset="0"/>
              <a:ea typeface="+mn-ea"/>
              <a:cs typeface="+mn-cs"/>
            </a:endParaRPr>
          </a:p>
          <a:p>
            <a:pPr fontAlgn="base"/>
            <a:r>
              <a:rPr lang="en-GB" sz="1200" b="0" i="0" kern="1200">
                <a:solidFill>
                  <a:schemeClr val="tx1"/>
                </a:solidFill>
                <a:effectLst/>
                <a:latin typeface="+mn-lt"/>
                <a:ea typeface="+mn-ea"/>
                <a:cs typeface="+mn-cs"/>
              </a:rPr>
              <a:t>There have been events of unrest and protest in relation to hotels in providing accommodation for asylum seekers (Epping) therefore, important to be aware of any children talking negatively about any asylum-seeking children as Hillingdon as the borough uses accommodation/hotels for this purpose and these things can escalate quickly. </a:t>
            </a:r>
          </a:p>
          <a:p>
            <a:pPr>
              <a:spcBef>
                <a:spcPct val="0"/>
              </a:spcBef>
            </a:pPr>
            <a:endParaRPr lang="en-GB" altLang="en-US"/>
          </a:p>
          <a:p>
            <a:pPr marL="0" marR="0" lvl="0" indent="0" algn="l" defTabSz="914400" rtl="0" eaLnBrk="0" fontAlgn="base" latinLnBrk="0" hangingPunct="0">
              <a:lnSpc>
                <a:spcPct val="100000"/>
              </a:lnSpc>
              <a:spcBef>
                <a:spcPct val="0"/>
              </a:spcBef>
              <a:spcAft>
                <a:spcPct val="0"/>
              </a:spcAft>
              <a:buClrTx/>
              <a:buSzTx/>
              <a:buFontTx/>
              <a:buChar char="●"/>
              <a:tabLst/>
              <a:defRPr/>
            </a:pPr>
            <a:r>
              <a:rPr lang="en-GB"/>
              <a:t> Educate Against Hate, a , is a government website designed to support school</a:t>
            </a:r>
            <a:r>
              <a:rPr lang="en-GB" baseline="0"/>
              <a:t> teachers and leaders to help safeguard students from extremism and radicalisation. </a:t>
            </a: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altLang="en-US" baseline="0"/>
          </a:p>
          <a:p>
            <a:r>
              <a:rPr lang="en-GB" sz="1200" b="0" i="0" u="none" strike="noStrike" kern="1200" baseline="0">
                <a:solidFill>
                  <a:schemeClr val="tx1"/>
                </a:solidFill>
                <a:latin typeface="+mn-lt"/>
                <a:ea typeface="+mn-ea"/>
                <a:cs typeface="+mn-cs"/>
              </a:rPr>
              <a:t>The Home Office has developed three e-learning modules: </a:t>
            </a:r>
          </a:p>
          <a:p>
            <a:r>
              <a:rPr lang="en-GB" sz="1200" b="0" i="0" u="none" strike="noStrike" kern="1200" baseline="0">
                <a:solidFill>
                  <a:schemeClr val="tx1"/>
                </a:solidFill>
                <a:latin typeface="+mn-lt"/>
                <a:ea typeface="+mn-ea"/>
                <a:cs typeface="+mn-cs"/>
              </a:rPr>
              <a:t>• Prevent awareness e-learning offers an introduction to the Prevent duty. </a:t>
            </a:r>
            <a:r>
              <a:rPr lang="en-GB" sz="1200" b="0" i="0" kern="1200">
                <a:solidFill>
                  <a:schemeClr val="tx1"/>
                </a:solidFill>
                <a:effectLst/>
                <a:latin typeface="+mn-lt"/>
                <a:ea typeface="+mn-ea"/>
                <a:cs typeface="+mn-cs"/>
              </a:rPr>
              <a:t>https://www.elearning.prevent.homeoffice.gov.uk </a:t>
            </a:r>
            <a:br>
              <a:rPr lang="en-GB" sz="1200" b="0" i="0" u="none" strike="noStrike" kern="1200">
                <a:solidFill>
                  <a:schemeClr val="tx1"/>
                </a:solidFill>
                <a:effectLst/>
                <a:latin typeface="+mn-lt"/>
                <a:ea typeface="+mn-ea"/>
                <a:cs typeface="+mn-cs"/>
                <a:hlinkClick r:id="rId3"/>
              </a:rPr>
            </a:br>
            <a:r>
              <a:rPr lang="en-GB" sz="1200" b="0" i="0" u="none" strike="noStrike" kern="1200" baseline="0">
                <a:solidFill>
                  <a:schemeClr val="tx1"/>
                </a:solidFill>
                <a:latin typeface="+mn-lt"/>
                <a:ea typeface="+mn-ea"/>
                <a:cs typeface="+mn-cs"/>
              </a:rPr>
              <a:t>• Prevent referrals e-learning supports staff to make Prevent referrals that are </a:t>
            </a:r>
            <a:r>
              <a:rPr lang="en-GB" sz="1200" b="1" i="0" u="none" strike="noStrike" kern="1200" baseline="0">
                <a:solidFill>
                  <a:schemeClr val="tx1"/>
                </a:solidFill>
                <a:latin typeface="+mn-lt"/>
                <a:ea typeface="+mn-ea"/>
                <a:cs typeface="+mn-cs"/>
              </a:rPr>
              <a:t>robust, informed </a:t>
            </a:r>
            <a:r>
              <a:rPr lang="en-GB" sz="1200" b="0" i="0" u="none" strike="noStrike" kern="1200" baseline="0">
                <a:solidFill>
                  <a:schemeClr val="tx1"/>
                </a:solidFill>
                <a:latin typeface="+mn-lt"/>
                <a:ea typeface="+mn-ea"/>
                <a:cs typeface="+mn-cs"/>
              </a:rPr>
              <a:t>and with </a:t>
            </a:r>
            <a:r>
              <a:rPr lang="en-GB" sz="1200" b="1" i="0" u="none" strike="noStrike" kern="1200" baseline="0">
                <a:solidFill>
                  <a:schemeClr val="tx1"/>
                </a:solidFill>
                <a:latin typeface="+mn-lt"/>
                <a:ea typeface="+mn-ea"/>
                <a:cs typeface="+mn-cs"/>
              </a:rPr>
              <a:t>good intention</a:t>
            </a:r>
            <a:r>
              <a:rPr lang="en-GB" sz="1200" b="0" i="0" u="none" strike="noStrike" kern="1200" baseline="0">
                <a:solidFill>
                  <a:schemeClr val="tx1"/>
                </a:solidFill>
                <a:latin typeface="+mn-lt"/>
                <a:ea typeface="+mn-ea"/>
                <a:cs typeface="+mn-cs"/>
              </a:rPr>
              <a:t>. </a:t>
            </a:r>
          </a:p>
          <a:p>
            <a:r>
              <a:rPr lang="en-GB" sz="1200" b="0" i="0" u="none" strike="noStrike" kern="1200" baseline="0">
                <a:solidFill>
                  <a:schemeClr val="tx1"/>
                </a:solidFill>
                <a:latin typeface="+mn-lt"/>
                <a:ea typeface="+mn-ea"/>
                <a:cs typeface="+mn-cs"/>
              </a:rPr>
              <a:t>• Channel awareness e-learning is aimed at staff who may be asked to contribute to or sit on a multi-agency Channel panel. </a:t>
            </a:r>
            <a:r>
              <a:rPr lang="en-GB">
                <a:hlinkClick r:id="rId4"/>
              </a:rPr>
              <a:t>Welcome (prevent.homeoffice.gov.uk)</a:t>
            </a:r>
            <a:r>
              <a:rPr lang="en-GB"/>
              <a:t> </a:t>
            </a:r>
          </a:p>
          <a:p>
            <a:endParaRPr lang="en-GB"/>
          </a:p>
          <a:p>
            <a:r>
              <a:rPr lang="en-GB">
                <a:hlinkClick r:id="rId5"/>
              </a:rPr>
              <a:t>Part Five: THE PROCESS? (prevent.homeoffice.gov.uk)</a:t>
            </a:r>
            <a:r>
              <a:rPr lang="en-GB"/>
              <a:t> – The home office also has video examples to help identify concerns</a:t>
            </a:r>
          </a:p>
          <a:p>
            <a:endParaRPr lang="en-GB" sz="1200" b="0" i="0" u="none" strike="noStrike" kern="1200" baseline="0">
              <a:solidFill>
                <a:schemeClr val="tx1"/>
              </a:solidFill>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endParaRPr lang="en-GB" altLang="en-US"/>
          </a:p>
          <a:p>
            <a:r>
              <a:rPr lang="en-GB"/>
              <a:t>Prevent duty e-learning courses are now available at www.gov.uk/prevent-duty-training. </a:t>
            </a:r>
          </a:p>
          <a:p>
            <a:endParaRPr lang="en-GB"/>
          </a:p>
          <a:p>
            <a:r>
              <a:rPr lang="en-GB"/>
              <a:t>Local live training sessions are bookable via learning zone: </a:t>
            </a:r>
            <a:r>
              <a:rPr lang="en-GB" err="1"/>
              <a:t>SCaN</a:t>
            </a:r>
            <a:r>
              <a:rPr lang="en-GB"/>
              <a:t> (See, Check and Notify), ACT Awareness, Prevent: A Spotlight on Extreme Ideologies, An Introduction to Prevent</a:t>
            </a:r>
          </a:p>
          <a:p>
            <a:endParaRPr lang="en-GB"/>
          </a:p>
          <a:p>
            <a:endParaRPr lang="en-GB"/>
          </a:p>
          <a:p>
            <a:r>
              <a:rPr lang="en-GB">
                <a:hlinkClick r:id="rId6"/>
              </a:rPr>
              <a:t>Understanding and identifying radicalisation risk in your education setting - GOV.UK</a:t>
            </a:r>
            <a:endParaRPr lang="en-GB"/>
          </a:p>
          <a:p>
            <a:endParaRPr lang="en-GB"/>
          </a:p>
          <a:p>
            <a:r>
              <a:rPr lang="en-GB">
                <a:hlinkClick r:id="rId7"/>
              </a:rPr>
              <a:t>Trust Your Instincts and Report | Action Counters Terrorism</a:t>
            </a:r>
            <a:endParaRPr lang="en-GB"/>
          </a:p>
          <a:p>
            <a:endParaRPr lang="en-GB"/>
          </a:p>
          <a:p>
            <a:r>
              <a:rPr lang="en-GB">
                <a:hlinkClick r:id="rId8"/>
              </a:rPr>
              <a:t>Radicalisation and child protection | NSPCC Learning</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48</a:t>
            </a:fld>
            <a:endParaRPr lang="en-GB"/>
          </a:p>
        </p:txBody>
      </p:sp>
    </p:spTree>
    <p:extLst>
      <p:ext uri="{BB962C8B-B14F-4D97-AF65-F5344CB8AC3E}">
        <p14:creationId xmlns:p14="http://schemas.microsoft.com/office/powerpoint/2010/main" val="30524882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latin typeface="Trebuchet MS" pitchFamily="34" charset="0"/>
                <a:cs typeface="Arial" charset="0"/>
                <a:sym typeface="Trebuchet MS" pitchFamily="34" charset="0"/>
              </a:rPr>
              <a:t>Modern slavery takes many forms including sexual exploitation, forced labour and domestic servitude, it transcends all demographics.  </a:t>
            </a:r>
            <a:r>
              <a:rPr lang="en-GB" altLang="en-US" sz="1200" b="1">
                <a:latin typeface="Trebuchet MS" pitchFamily="34" charset="0"/>
                <a:cs typeface="Arial" charset="0"/>
                <a:sym typeface="Trebuchet MS" pitchFamily="34" charset="0"/>
              </a:rPr>
              <a:t>Child Trafficking is a form of Modern Slavery</a:t>
            </a:r>
            <a:r>
              <a:rPr lang="en-GB" altLang="en-US" sz="1200">
                <a:latin typeface="Trebuchet MS" pitchFamily="34" charset="0"/>
                <a:cs typeface="Arial" charset="0"/>
                <a:sym typeface="Trebuchet MS" pitchFamily="34" charset="0"/>
              </a:rPr>
              <a:t>, it occurs when children or young people are tricked, forced or persuaded to leave their homes and are moved or transported and then exploited, forced to work or sold.  </a:t>
            </a:r>
            <a:r>
              <a:rPr lang="en-GB" altLang="en-US" sz="1200" i="1">
                <a:latin typeface="Trebuchet MS" pitchFamily="34" charset="0"/>
                <a:cs typeface="Arial" charset="0"/>
                <a:sym typeface="Trebuchet MS" pitchFamily="34" charset="0"/>
              </a:rPr>
              <a:t>Can link to the recent high profile Mo Farah telling his story of child trafficking at the age of 9. </a:t>
            </a:r>
            <a:r>
              <a:rPr lang="en-GB" altLang="en-US" sz="1200" b="1" i="1">
                <a:latin typeface="Trebuchet MS" pitchFamily="34" charset="0"/>
                <a:cs typeface="Arial" charset="0"/>
                <a:sym typeface="Trebuchet MS" pitchFamily="34" charset="0"/>
              </a:rPr>
              <a:t>It was PE teacher that he told!       </a:t>
            </a:r>
            <a:r>
              <a:rPr lang="en-GB">
                <a:hlinkClick r:id="rId3"/>
              </a:rPr>
              <a:t>BBC One - The Real Mo Farah</a:t>
            </a:r>
            <a:endParaRPr lang="en-GB" altLang="en-US" sz="1200" b="1" i="1">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latin typeface="Trebuchet MS" pitchFamily="34" charset="0"/>
                <a:cs typeface="Arial" charset="0"/>
                <a:sym typeface="Trebuchet MS" pitchFamily="34" charset="0"/>
              </a:rPr>
              <a:t>Children can be trafficked for many reasons, including:</a:t>
            </a:r>
          </a:p>
          <a:p>
            <a:pPr marL="285750" indent="-285750">
              <a:buFont typeface="Arial" panose="020B0604020202020204" pitchFamily="34" charset="0"/>
              <a:buChar char="•"/>
              <a:defRPr/>
            </a:pPr>
            <a:r>
              <a:rPr lang="en-GB" sz="1200"/>
              <a:t>sexual exploitation</a:t>
            </a:r>
          </a:p>
          <a:p>
            <a:pPr marL="285750" indent="-285750">
              <a:buFont typeface="Arial" panose="020B0604020202020204" pitchFamily="34" charset="0"/>
              <a:buChar char="•"/>
              <a:defRPr/>
            </a:pPr>
            <a:endParaRPr lang="en-GB" sz="1200"/>
          </a:p>
          <a:p>
            <a:pPr marL="285750" indent="-285750">
              <a:buFont typeface="Arial" panose="020B0604020202020204" pitchFamily="34" charset="0"/>
              <a:buChar char="•"/>
              <a:defRPr/>
            </a:pPr>
            <a:r>
              <a:rPr lang="en-GB" sz="1200"/>
              <a:t>benefit fraud</a:t>
            </a:r>
          </a:p>
          <a:p>
            <a:pPr marL="285750" indent="-285750">
              <a:buFont typeface="Arial" panose="020B0604020202020204" pitchFamily="34" charset="0"/>
              <a:buChar char="•"/>
              <a:defRPr/>
            </a:pPr>
            <a:endParaRPr lang="en-GB" sz="1200"/>
          </a:p>
          <a:p>
            <a:pPr marL="285750" indent="-285750">
              <a:buFont typeface="Arial" panose="020B0604020202020204" pitchFamily="34" charset="0"/>
              <a:buChar char="•"/>
              <a:defRPr/>
            </a:pPr>
            <a:r>
              <a:rPr lang="en-GB" sz="1200"/>
              <a:t>forced marriage</a:t>
            </a:r>
          </a:p>
          <a:p>
            <a:pPr marL="285750" indent="-285750">
              <a:buFont typeface="Arial" panose="020B0604020202020204" pitchFamily="34" charset="0"/>
              <a:buChar char="•"/>
              <a:defRPr/>
            </a:pPr>
            <a:endParaRPr lang="en-GB" sz="1200"/>
          </a:p>
          <a:p>
            <a:pPr marL="285750" indent="-285750">
              <a:buFont typeface="Arial" panose="020B0604020202020204" pitchFamily="34" charset="0"/>
              <a:buChar char="•"/>
              <a:defRPr/>
            </a:pPr>
            <a:r>
              <a:rPr lang="en-GB" sz="1200"/>
              <a:t>domestic slavery like cleaning, cooking and childcare</a:t>
            </a:r>
          </a:p>
          <a:p>
            <a:pPr marL="285750" indent="-285750">
              <a:buFont typeface="Arial" panose="020B0604020202020204" pitchFamily="34" charset="0"/>
              <a:buChar char="•"/>
              <a:defRPr/>
            </a:pPr>
            <a:endParaRPr lang="en-GB" sz="1200"/>
          </a:p>
          <a:p>
            <a:pPr marL="285750" indent="-285750">
              <a:buFont typeface="Arial" panose="020B0604020202020204" pitchFamily="34" charset="0"/>
              <a:buChar char="•"/>
              <a:defRPr/>
            </a:pPr>
            <a:r>
              <a:rPr lang="en-GB" sz="1200"/>
              <a:t>forced labour in factories or agriculture</a:t>
            </a:r>
          </a:p>
          <a:p>
            <a:pPr marL="285750" indent="-285750">
              <a:buFont typeface="Arial" panose="020B0604020202020204" pitchFamily="34" charset="0"/>
              <a:buChar char="•"/>
              <a:defRPr/>
            </a:pPr>
            <a:endParaRPr lang="en-GB" sz="1200"/>
          </a:p>
          <a:p>
            <a:pPr marL="285750" indent="-285750">
              <a:buFont typeface="Arial" panose="020B0604020202020204" pitchFamily="34" charset="0"/>
              <a:buChar char="•"/>
              <a:defRPr/>
            </a:pPr>
            <a:r>
              <a:rPr lang="en-GB" sz="1200"/>
              <a:t>committing crimes, like begging, theft, working on cannabis farms or moving drugs (county lines)</a:t>
            </a:r>
          </a:p>
          <a:p>
            <a:pPr marL="285750" indent="-285750">
              <a:buFont typeface="Arial" panose="020B0604020202020204" pitchFamily="34" charset="0"/>
              <a:buChar char="•"/>
              <a:defRPr/>
            </a:pPr>
            <a:endParaRPr lang="en-GB"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tLang="en-US"/>
              <a:t>Hillingdon is home to Heathrow airport, and on several main transport links.  As a port authority we have a high proportion of unaccompanied minors entering the country through the airport, many of whom have been trafficked internationally.  Trafficking also occurs on a national level – we have already considered the risks posed through criminal and sexual exploitation, if a perpetrator is moving or transporting children to exploit this is a form of child trafficking.  There are local and national systems to protect trafficked children when they are identified (National Referral Mechanism)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ltLang="en-US"/>
          </a:p>
          <a:p>
            <a:r>
              <a:rPr lang="en-GB" sz="1200" b="1" i="0" kern="1200">
                <a:solidFill>
                  <a:schemeClr val="tx1"/>
                </a:solidFill>
                <a:effectLst/>
                <a:latin typeface="+mn-lt"/>
                <a:ea typeface="+mn-ea"/>
                <a:cs typeface="+mn-cs"/>
              </a:rPr>
              <a:t>Sign &amp; Indicators – if the child is known to you: (</a:t>
            </a:r>
            <a:r>
              <a:rPr lang="en-GB">
                <a:hlinkClick r:id="rId4"/>
              </a:rPr>
              <a:t>Could you spot the signs of child trafficking? » STOP THE TRAFFIK</a:t>
            </a:r>
            <a:r>
              <a:rPr lang="en-GB"/>
              <a:t>) </a:t>
            </a:r>
            <a:endParaRPr lang="en-GB" sz="1200" b="1"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If you already know the child, you may see a change in their behaviour. This can range from becoming withdrawn and reluctant to talk, to being aggressive and fearful of others.</a:t>
            </a:r>
          </a:p>
          <a:p>
            <a:r>
              <a:rPr lang="en-GB" sz="1200" b="0" i="0" kern="1200">
                <a:solidFill>
                  <a:schemeClr val="tx1"/>
                </a:solidFill>
                <a:effectLst/>
                <a:latin typeface="+mn-lt"/>
                <a:ea typeface="+mn-ea"/>
                <a:cs typeface="+mn-cs"/>
              </a:rPr>
              <a:t>Do any of the child’s family members appear to control their movements?</a:t>
            </a:r>
          </a:p>
          <a:p>
            <a:r>
              <a:rPr lang="en-GB" sz="1200" b="0" i="0" kern="1200">
                <a:solidFill>
                  <a:schemeClr val="tx1"/>
                </a:solidFill>
                <a:effectLst/>
                <a:latin typeface="+mn-lt"/>
                <a:ea typeface="+mn-ea"/>
                <a:cs typeface="+mn-cs"/>
              </a:rPr>
              <a:t>Are they always accompanied by an adult, despite previously having the freedom to move?</a:t>
            </a:r>
          </a:p>
          <a:p>
            <a:r>
              <a:rPr lang="en-GB" sz="1200" b="0" i="0" kern="1200">
                <a:solidFill>
                  <a:schemeClr val="tx1"/>
                </a:solidFill>
                <a:effectLst/>
                <a:latin typeface="+mn-lt"/>
                <a:ea typeface="+mn-ea"/>
                <a:cs typeface="+mn-cs"/>
              </a:rPr>
              <a:t>Has the child been taken out of school?</a:t>
            </a:r>
          </a:p>
          <a:p>
            <a:r>
              <a:rPr lang="en-GB" sz="1200" b="0" i="0" kern="1200">
                <a:solidFill>
                  <a:schemeClr val="tx1"/>
                </a:solidFill>
                <a:effectLst/>
                <a:latin typeface="+mn-lt"/>
                <a:ea typeface="+mn-ea"/>
                <a:cs typeface="+mn-cs"/>
              </a:rPr>
              <a:t>Have any new children recently moved into the family home?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ltLang="en-US"/>
          </a:p>
          <a:p>
            <a:pPr marL="285750" indent="-285750">
              <a:buFont typeface="Arial" panose="020B0604020202020204" pitchFamily="34" charset="0"/>
              <a:buChar char="•"/>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latin typeface="Trebuchet MS" pitchFamily="34" charset="0"/>
              <a:cs typeface="Arial" charset="0"/>
              <a:sym typeface="Trebuchet MS" pitchFamily="34" charset="0"/>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49</a:t>
            </a:fld>
            <a:endParaRPr lang="en-GB"/>
          </a:p>
        </p:txBody>
      </p:sp>
    </p:spTree>
    <p:extLst>
      <p:ext uri="{BB962C8B-B14F-4D97-AF65-F5344CB8AC3E}">
        <p14:creationId xmlns:p14="http://schemas.microsoft.com/office/powerpoint/2010/main" val="23811034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buFont typeface="Arial" panose="020B0604020202020204" pitchFamily="34" charset="0"/>
              <a:buNone/>
            </a:pPr>
            <a:r>
              <a:rPr lang="en-GB" b="1">
                <a:solidFill>
                  <a:srgbClr val="000000"/>
                </a:solidFill>
                <a:latin typeface="inherit"/>
              </a:rPr>
              <a:t>Do you know what these symbols relate too?</a:t>
            </a:r>
          </a:p>
          <a:p>
            <a:pPr fontAlgn="base">
              <a:buFont typeface="Arial" panose="020B0604020202020204" pitchFamily="34" charset="0"/>
              <a:buNone/>
            </a:pPr>
            <a:r>
              <a:rPr lang="en-GB" b="1">
                <a:solidFill>
                  <a:srgbClr val="000000"/>
                </a:solidFill>
                <a:latin typeface="inherit"/>
              </a:rPr>
              <a:t>14</a:t>
            </a:r>
            <a:r>
              <a:rPr lang="en-GB">
                <a:solidFill>
                  <a:srgbClr val="000000"/>
                </a:solidFill>
                <a:latin typeface="inherit"/>
              </a:rPr>
              <a:t>, or Fourteen Words, is a Nazi symbol referring to the white supremacist slogan, “We must secure the existence of our people and a future for white children”.</a:t>
            </a:r>
          </a:p>
          <a:p>
            <a:pPr fontAlgn="base">
              <a:buFont typeface="Arial" panose="020B0604020202020204" pitchFamily="34" charset="0"/>
              <a:buChar char="•"/>
            </a:pPr>
            <a:r>
              <a:rPr lang="en-GB" b="1">
                <a:solidFill>
                  <a:srgbClr val="000000"/>
                </a:solidFill>
                <a:latin typeface="inherit"/>
              </a:rPr>
              <a:t>18</a:t>
            </a:r>
            <a:r>
              <a:rPr lang="en-GB">
                <a:solidFill>
                  <a:srgbClr val="000000"/>
                </a:solidFill>
                <a:latin typeface="inherit"/>
              </a:rPr>
              <a:t> is code for Adolf Hitler. The number comes from the position of the letters in the alphabet (1=A and 8=H). It’s commonly associated with the British white supremacist group Combat 18 or C18.</a:t>
            </a:r>
          </a:p>
          <a:p>
            <a:pPr fontAlgn="base">
              <a:buFont typeface="Arial" panose="020B0604020202020204" pitchFamily="34" charset="0"/>
              <a:buChar char="•"/>
            </a:pPr>
            <a:r>
              <a:rPr lang="en-GB" b="1">
                <a:solidFill>
                  <a:srgbClr val="000000"/>
                </a:solidFill>
                <a:latin typeface="inherit"/>
              </a:rPr>
              <a:t>28</a:t>
            </a:r>
            <a:r>
              <a:rPr lang="en-GB">
                <a:solidFill>
                  <a:srgbClr val="000000"/>
                </a:solidFill>
                <a:latin typeface="inherit"/>
              </a:rPr>
              <a:t> is a white supremacist code for Blood &amp; Honour, a UK-based neo-Nazi music promotion network with branches across the world.</a:t>
            </a:r>
          </a:p>
          <a:p>
            <a:pPr fontAlgn="base">
              <a:buFont typeface="Arial" panose="020B0604020202020204" pitchFamily="34" charset="0"/>
              <a:buChar char="•"/>
            </a:pPr>
            <a:r>
              <a:rPr lang="en-GB" b="1">
                <a:solidFill>
                  <a:srgbClr val="000000"/>
                </a:solidFill>
                <a:latin typeface="inherit"/>
              </a:rPr>
              <a:t>88</a:t>
            </a:r>
            <a:r>
              <a:rPr lang="en-GB">
                <a:solidFill>
                  <a:srgbClr val="000000"/>
                </a:solidFill>
                <a:latin typeface="inherit"/>
              </a:rPr>
              <a:t> is a neo-Nazi code standing for Heil Hitler, the Nazi salute. The number 8 represents the letter H.</a:t>
            </a:r>
          </a:p>
          <a:p>
            <a:pPr fontAlgn="base">
              <a:buFont typeface="Arial" panose="020B0604020202020204" pitchFamily="34" charset="0"/>
              <a:buChar char="•"/>
            </a:pPr>
            <a:r>
              <a:rPr lang="en-GB" b="1">
                <a:solidFill>
                  <a:srgbClr val="000000"/>
                </a:solidFill>
                <a:latin typeface="inherit"/>
              </a:rPr>
              <a:t>318</a:t>
            </a:r>
            <a:r>
              <a:rPr lang="en-GB">
                <a:solidFill>
                  <a:srgbClr val="000000"/>
                </a:solidFill>
                <a:latin typeface="inherit"/>
              </a:rPr>
              <a:t> is code for British white supremacist group Combat 18 – 3 representing C, and 18 Adolf Hitler.</a:t>
            </a:r>
          </a:p>
          <a:p>
            <a:pPr fontAlgn="base"/>
            <a:endParaRPr lang="en-GB" sz="1200" b="0" kern="1200">
              <a:solidFill>
                <a:schemeClr val="tx1"/>
              </a:solidFill>
              <a:effectLst/>
              <a:latin typeface="+mn-lt"/>
              <a:ea typeface="+mn-ea"/>
              <a:cs typeface="+mn-cs"/>
            </a:endParaRPr>
          </a:p>
          <a:p>
            <a:pPr fontAlgn="base"/>
            <a:r>
              <a:rPr lang="en-GB" sz="1200" b="0" kern="1200">
                <a:solidFill>
                  <a:schemeClr val="tx1"/>
                </a:solidFill>
                <a:effectLst/>
                <a:latin typeface="+mn-lt"/>
                <a:ea typeface="+mn-ea"/>
                <a:cs typeface="+mn-cs"/>
              </a:rPr>
              <a:t>This is to highlight the growing concerns about young people being radicalised into the far right both nationally and in Hillingdon.  </a:t>
            </a:r>
          </a:p>
          <a:p>
            <a:pPr fontAlgn="base"/>
            <a:endParaRPr lang="en-GB" sz="1200" b="0" kern="1200">
              <a:solidFill>
                <a:schemeClr val="tx1"/>
              </a:solidFill>
              <a:effectLst/>
              <a:latin typeface="+mn-lt"/>
              <a:ea typeface="+mn-ea"/>
              <a:cs typeface="+mn-cs"/>
            </a:endParaRPr>
          </a:p>
          <a:p>
            <a:pPr fontAlgn="base"/>
            <a:endParaRPr lang="en-GB" sz="1200" b="0" kern="1200">
              <a:solidFill>
                <a:schemeClr val="tx1"/>
              </a:solidFill>
              <a:effectLst/>
              <a:latin typeface="+mn-lt"/>
              <a:ea typeface="+mn-ea"/>
              <a:cs typeface="+mn-cs"/>
            </a:endParaRPr>
          </a:p>
          <a:p>
            <a:pPr fontAlgn="base"/>
            <a:r>
              <a:rPr lang="en-GB" sz="1200" b="0" kern="1200">
                <a:solidFill>
                  <a:schemeClr val="tx1"/>
                </a:solidFill>
                <a:effectLst/>
                <a:latin typeface="+mn-lt"/>
                <a:ea typeface="+mn-ea"/>
                <a:cs typeface="+mn-cs"/>
              </a:rPr>
              <a:t>We live in unpredictable times and many people are confused and looking for answers. Sadly, this makes people, especially the young, more vulnerable to recruitment by the far right who exploit these fears to promote their racist agenda by giving them ready-made answers and a sense of purpose and belonging. As teachers, you have a duty to steer young people away from extremist narratives.</a:t>
            </a:r>
          </a:p>
          <a:p>
            <a:endParaRPr lang="en-GB" sz="1200" b="0" i="0" kern="1200">
              <a:solidFill>
                <a:schemeClr val="tx1"/>
              </a:solidFill>
              <a:effectLst/>
              <a:latin typeface="+mn-lt"/>
              <a:ea typeface="+mn-ea"/>
              <a:cs typeface="+mn-cs"/>
            </a:endParaRPr>
          </a:p>
          <a:p>
            <a:pPr fontAlgn="base"/>
            <a:r>
              <a:rPr lang="en-GB" sz="1200" b="0" i="0" kern="1200">
                <a:solidFill>
                  <a:schemeClr val="tx1"/>
                </a:solidFill>
                <a:effectLst/>
                <a:latin typeface="+mn-lt"/>
                <a:ea typeface="+mn-ea"/>
                <a:cs typeface="+mn-cs"/>
              </a:rPr>
              <a:t>If someone is radicalised by the far right, they might:</a:t>
            </a:r>
          </a:p>
          <a:p>
            <a:pPr fontAlgn="base"/>
            <a:r>
              <a:rPr lang="en-GB" sz="1200" b="1" i="0" kern="1200">
                <a:solidFill>
                  <a:schemeClr val="tx1"/>
                </a:solidFill>
                <a:effectLst/>
                <a:latin typeface="+mn-lt"/>
                <a:ea typeface="+mn-ea"/>
                <a:cs typeface="+mn-cs"/>
              </a:rPr>
              <a:t>be hostile towards</a:t>
            </a:r>
            <a:r>
              <a:rPr lang="en-GB" sz="1200" b="0" i="0" kern="1200">
                <a:solidFill>
                  <a:schemeClr val="tx1"/>
                </a:solidFill>
                <a:effectLst/>
                <a:latin typeface="+mn-lt"/>
                <a:ea typeface="+mn-ea"/>
                <a:cs typeface="+mn-cs"/>
              </a:rPr>
              <a:t> people from a certain country, religious group, sexual orientation or cultural background, especially Muslims</a:t>
            </a:r>
          </a:p>
          <a:p>
            <a:pPr fontAlgn="base"/>
            <a:r>
              <a:rPr lang="en-GB" sz="1200" b="1" i="0" kern="1200">
                <a:solidFill>
                  <a:schemeClr val="tx1"/>
                </a:solidFill>
                <a:effectLst/>
                <a:latin typeface="+mn-lt"/>
                <a:ea typeface="+mn-ea"/>
                <a:cs typeface="+mn-cs"/>
              </a:rPr>
              <a:t>recite simplistic and prejudiced arguments</a:t>
            </a:r>
            <a:r>
              <a:rPr lang="en-GB" sz="1200" b="0" i="0" kern="1200">
                <a:solidFill>
                  <a:schemeClr val="tx1"/>
                </a:solidFill>
                <a:effectLst/>
                <a:latin typeface="+mn-lt"/>
                <a:ea typeface="+mn-ea"/>
                <a:cs typeface="+mn-cs"/>
              </a:rPr>
              <a:t> about immigration and minorities, seeing them as a threat to ‘our way of life’ or blaming them for global or local issues</a:t>
            </a:r>
          </a:p>
          <a:p>
            <a:pPr fontAlgn="base"/>
            <a:r>
              <a:rPr lang="en-GB" sz="1200" b="1" i="0" kern="1200">
                <a:solidFill>
                  <a:schemeClr val="tx1"/>
                </a:solidFill>
                <a:effectLst/>
                <a:latin typeface="+mn-lt"/>
                <a:ea typeface="+mn-ea"/>
                <a:cs typeface="+mn-cs"/>
              </a:rPr>
              <a:t>feel persecuted</a:t>
            </a:r>
            <a:r>
              <a:rPr lang="en-GB" sz="1200" b="0" i="0" kern="1200">
                <a:solidFill>
                  <a:schemeClr val="tx1"/>
                </a:solidFill>
                <a:effectLst/>
                <a:latin typeface="+mn-lt"/>
                <a:ea typeface="+mn-ea"/>
                <a:cs typeface="+mn-cs"/>
              </a:rPr>
              <a:t>, referring to a ‘liberal, elite establishment agenda’ or ‘Jewish conspiracy’</a:t>
            </a:r>
          </a:p>
          <a:p>
            <a:pPr fontAlgn="base"/>
            <a:r>
              <a:rPr lang="en-GB" sz="1200" b="1" i="0" kern="1200">
                <a:solidFill>
                  <a:schemeClr val="tx1"/>
                </a:solidFill>
                <a:effectLst/>
                <a:latin typeface="+mn-lt"/>
                <a:ea typeface="+mn-ea"/>
                <a:cs typeface="+mn-cs"/>
              </a:rPr>
              <a:t>see white Britons as under threat</a:t>
            </a:r>
            <a:r>
              <a:rPr lang="en-GB" sz="1200" b="0" i="0" kern="1200">
                <a:solidFill>
                  <a:schemeClr val="tx1"/>
                </a:solidFill>
                <a:effectLst/>
                <a:latin typeface="+mn-lt"/>
                <a:ea typeface="+mn-ea"/>
                <a:cs typeface="+mn-cs"/>
              </a:rPr>
              <a:t> of racial and cultural extinction and say that they have to ‘take action’</a:t>
            </a:r>
          </a:p>
          <a:p>
            <a:pPr fontAlgn="base"/>
            <a:r>
              <a:rPr lang="en-GB" sz="1200" b="1" i="0" kern="1200">
                <a:solidFill>
                  <a:schemeClr val="tx1"/>
                </a:solidFill>
                <a:effectLst/>
                <a:latin typeface="+mn-lt"/>
                <a:ea typeface="+mn-ea"/>
                <a:cs typeface="+mn-cs"/>
              </a:rPr>
              <a:t>share extremist or divisive views</a:t>
            </a:r>
            <a:r>
              <a:rPr lang="en-GB" sz="1200" b="0" i="0" kern="1200">
                <a:solidFill>
                  <a:schemeClr val="tx1"/>
                </a:solidFill>
                <a:effectLst/>
                <a:latin typeface="+mn-lt"/>
                <a:ea typeface="+mn-ea"/>
                <a:cs typeface="+mn-cs"/>
              </a:rPr>
              <a:t>, especially on immigration and Islam, on their social media</a:t>
            </a:r>
          </a:p>
          <a:p>
            <a:pPr fontAlgn="base"/>
            <a:r>
              <a:rPr lang="en-GB" sz="1200" b="1" i="0" kern="1200">
                <a:solidFill>
                  <a:schemeClr val="tx1"/>
                </a:solidFill>
                <a:effectLst/>
                <a:latin typeface="+mn-lt"/>
                <a:ea typeface="+mn-ea"/>
                <a:cs typeface="+mn-cs"/>
              </a:rPr>
              <a:t>significantly change</a:t>
            </a:r>
            <a:r>
              <a:rPr lang="en-GB" sz="1200" b="0" i="0" kern="1200">
                <a:solidFill>
                  <a:schemeClr val="tx1"/>
                </a:solidFill>
                <a:effectLst/>
                <a:latin typeface="+mn-lt"/>
                <a:ea typeface="+mn-ea"/>
                <a:cs typeface="+mn-cs"/>
              </a:rPr>
              <a:t> their appearance and clothing</a:t>
            </a:r>
          </a:p>
          <a:p>
            <a:pPr fontAlgn="base"/>
            <a:r>
              <a:rPr lang="en-GB" sz="1200" b="1" i="0" kern="1200">
                <a:solidFill>
                  <a:schemeClr val="tx1"/>
                </a:solidFill>
                <a:effectLst/>
                <a:latin typeface="+mn-lt"/>
                <a:ea typeface="+mn-ea"/>
                <a:cs typeface="+mn-cs"/>
              </a:rPr>
              <a:t>adopt the use of certain symbols</a:t>
            </a:r>
            <a:r>
              <a:rPr lang="en-GB" sz="1200" b="0" i="0" kern="1200">
                <a:solidFill>
                  <a:schemeClr val="tx1"/>
                </a:solidFill>
                <a:effectLst/>
                <a:latin typeface="+mn-lt"/>
                <a:ea typeface="+mn-ea"/>
                <a:cs typeface="+mn-cs"/>
              </a:rPr>
              <a:t> associated with far-right or neo-Nazi organisations, distribute extremist literature, such as leaflets promoting far-right rallies</a:t>
            </a:r>
          </a:p>
          <a:p>
            <a:pPr fontAlgn="base"/>
            <a:r>
              <a:rPr lang="en-GB" sz="1200" b="1" i="0" kern="1200">
                <a:solidFill>
                  <a:schemeClr val="tx1"/>
                </a:solidFill>
                <a:effectLst/>
                <a:latin typeface="+mn-lt"/>
                <a:ea typeface="+mn-ea"/>
                <a:cs typeface="+mn-cs"/>
              </a:rPr>
              <a:t>become increasingly secretive</a:t>
            </a:r>
            <a:r>
              <a:rPr lang="en-GB" sz="1200" b="0" i="0" kern="1200">
                <a:solidFill>
                  <a:schemeClr val="tx1"/>
                </a:solidFill>
                <a:effectLst/>
                <a:latin typeface="+mn-lt"/>
                <a:ea typeface="+mn-ea"/>
                <a:cs typeface="+mn-cs"/>
              </a:rPr>
              <a:t> about their online activities.</a:t>
            </a:r>
          </a:p>
          <a:p>
            <a:pPr fontAlgn="base"/>
            <a:r>
              <a:rPr lang="en-GB" sz="1200" b="0" i="0" kern="1200">
                <a:solidFill>
                  <a:schemeClr val="tx1"/>
                </a:solidFill>
                <a:effectLst/>
                <a:latin typeface="+mn-lt"/>
                <a:ea typeface="+mn-ea"/>
                <a:cs typeface="+mn-cs"/>
              </a:rPr>
              <a:t>If a child or young person you know exhibits some or all of the behaviours above, you should discuss this with your DSL. </a:t>
            </a:r>
            <a:br>
              <a:rPr lang="en-GB"/>
            </a:br>
            <a:br>
              <a:rPr lang="en-GB" sz="1200" b="0" i="0" kern="1200">
                <a:solidFill>
                  <a:schemeClr val="tx1"/>
                </a:solidFill>
                <a:effectLst/>
                <a:latin typeface="+mn-lt"/>
                <a:ea typeface="+mn-ea"/>
                <a:cs typeface="+mn-cs"/>
              </a:rPr>
            </a:br>
            <a:endParaRPr lang="en-GB" b="0" i="0">
              <a:solidFill>
                <a:srgbClr val="000000"/>
              </a:solidFill>
              <a:effectLst/>
              <a:latin typeface="inherit"/>
            </a:endParaRP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50</a:t>
            </a:fld>
            <a:endParaRPr lang="en-GB"/>
          </a:p>
        </p:txBody>
      </p:sp>
    </p:spTree>
    <p:extLst>
      <p:ext uri="{BB962C8B-B14F-4D97-AF65-F5344CB8AC3E}">
        <p14:creationId xmlns:p14="http://schemas.microsoft.com/office/powerpoint/2010/main" val="37705286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latin typeface="Trebuchet MS" panose="020B0603020202020204" pitchFamily="34" charset="0"/>
                <a:cs typeface="Arial" panose="020B0604020202020204" pitchFamily="34" charset="0"/>
                <a:sym typeface="Trebuchet MS" panose="020B0603020202020204" pitchFamily="34" charset="0"/>
              </a:rPr>
              <a:t>Research has shown that children and young people view the online world as an extension of their daily lives.  They do not make the same distinctions as most adults do between private and public.  Children are spending increasing periods of time online (including most having access to the internet 24 hours a day) and we need to teach them to do so as safely as possible.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latin typeface="Trebuchet MS" panose="020B0603020202020204" pitchFamily="34" charset="0"/>
              <a:cs typeface="Arial" panose="020B0604020202020204" pitchFamily="34" charset="0"/>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latin typeface="Trebuchet MS" panose="020B0603020202020204" pitchFamily="34" charset="0"/>
                <a:cs typeface="Arial" panose="020B0604020202020204" pitchFamily="34" charset="0"/>
                <a:sym typeface="Trebuchet MS" panose="020B0603020202020204" pitchFamily="34" charset="0"/>
              </a:rPr>
              <a:t>Example you can use to make the message more powerful: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latin typeface="Trebuchet MS" panose="020B0603020202020204" pitchFamily="34" charset="0"/>
              <a:cs typeface="Arial" panose="020B0604020202020204" pitchFamily="34" charset="0"/>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latin typeface="Trebuchet MS" panose="020B0603020202020204" pitchFamily="34" charset="0"/>
                <a:cs typeface="Arial" panose="020B0604020202020204" pitchFamily="34" charset="0"/>
                <a:sym typeface="Trebuchet MS" panose="020B0603020202020204" pitchFamily="34" charset="0"/>
              </a:rPr>
              <a:t>Molly Russell – killed herself aged 14 after falling into a “vortex of despair” on social media. Family did not know but found graphic posts about suicide and self-harm on her Instagram account.  Her Dad campaigned to get Instagram to remove the most harmful content. The Online Safety Bill has been passed </a:t>
            </a:r>
            <a:r>
              <a:rPr lang="en-GB" altLang="en-US" sz="1200" b="1">
                <a:latin typeface="Trebuchet MS" panose="020B0603020202020204" pitchFamily="34" charset="0"/>
                <a:cs typeface="Arial" panose="020B0604020202020204" pitchFamily="34" charset="0"/>
                <a:sym typeface="Trebuchet MS" panose="020B0603020202020204" pitchFamily="34" charset="0"/>
              </a:rPr>
              <a:t>- https://www.gov.uk/guidance/a-guide-to-the-online-safety-bill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latin typeface="Trebuchet MS" panose="020B0603020202020204" pitchFamily="34" charset="0"/>
              <a:cs typeface="Arial" panose="020B0604020202020204" pitchFamily="34" charset="0"/>
              <a:sym typeface="Trebuchet MS" panose="020B0603020202020204" pitchFamily="34" charset="0"/>
            </a:endParaRPr>
          </a:p>
          <a:p>
            <a:r>
              <a:rPr lang="en-GB" b="1">
                <a:solidFill>
                  <a:srgbClr val="000000"/>
                </a:solidFill>
                <a:latin typeface="Arial" panose="020B0604020202020204" pitchFamily="34" charset="0"/>
              </a:rPr>
              <a:t>content: </a:t>
            </a:r>
            <a:r>
              <a:rPr lang="en-GB">
                <a:solidFill>
                  <a:srgbClr val="000000"/>
                </a:solidFill>
                <a:latin typeface="Arial" panose="020B0604020202020204" pitchFamily="34" charset="0"/>
              </a:rPr>
              <a:t>being exposed to illegal, inappropriate or harmful content, for example: pornography, fake news, racism, misogyny, self-harm, suicide, anti-Semitism, radicalisation and extremism. </a:t>
            </a:r>
          </a:p>
          <a:p>
            <a:endParaRPr lang="en-GB">
              <a:solidFill>
                <a:srgbClr val="000000"/>
              </a:solidFill>
              <a:latin typeface="Arial" panose="020B0604020202020204" pitchFamily="34" charset="0"/>
            </a:endParaRPr>
          </a:p>
          <a:p>
            <a:r>
              <a:rPr lang="en-GB">
                <a:solidFill>
                  <a:srgbClr val="000000"/>
                </a:solidFill>
                <a:latin typeface="Arial" panose="020B0604020202020204" pitchFamily="34" charset="0"/>
              </a:rPr>
              <a:t>• </a:t>
            </a:r>
            <a:r>
              <a:rPr lang="en-GB" b="1">
                <a:solidFill>
                  <a:srgbClr val="000000"/>
                </a:solidFill>
                <a:latin typeface="Arial" panose="020B0604020202020204" pitchFamily="34" charset="0"/>
              </a:rPr>
              <a:t>contact: </a:t>
            </a:r>
            <a:r>
              <a:rPr lang="en-GB">
                <a:solidFill>
                  <a:srgbClr val="000000"/>
                </a:solidFill>
                <a:latin typeface="Arial" panose="020B0604020202020204" pitchFamily="34" charset="0"/>
              </a:rPr>
              <a:t>being subjected to harmful online interaction with other users; for example: peer to peer pressure, commercial advertising and adults posing as children or young adults with the intention to groom or exploit them for sexual, criminal, financial or other purposes’. </a:t>
            </a:r>
          </a:p>
          <a:p>
            <a:endParaRPr lang="en-GB">
              <a:solidFill>
                <a:srgbClr val="000000"/>
              </a:solidFill>
              <a:latin typeface="Arial" panose="020B0604020202020204" pitchFamily="34" charset="0"/>
            </a:endParaRPr>
          </a:p>
          <a:p>
            <a:r>
              <a:rPr lang="en-GB">
                <a:solidFill>
                  <a:srgbClr val="000000"/>
                </a:solidFill>
                <a:latin typeface="Arial" panose="020B0604020202020204" pitchFamily="34" charset="0"/>
              </a:rPr>
              <a:t>• </a:t>
            </a:r>
            <a:r>
              <a:rPr lang="en-GB" b="1">
                <a:solidFill>
                  <a:srgbClr val="000000"/>
                </a:solidFill>
                <a:latin typeface="Arial" panose="020B0604020202020204" pitchFamily="34" charset="0"/>
              </a:rPr>
              <a:t>conduct: </a:t>
            </a:r>
            <a:r>
              <a:rPr lang="en-GB">
                <a:solidFill>
                  <a:srgbClr val="000000"/>
                </a:solidFill>
                <a:latin typeface="Arial" panose="020B0604020202020204" pitchFamily="34" charset="0"/>
              </a:rPr>
              <a:t>personal online behaviour that increases the likelihood of, or causes, harm; for example, making, sending and receiving explicit images (</a:t>
            </a:r>
            <a:r>
              <a:rPr lang="en-GB" err="1">
                <a:solidFill>
                  <a:srgbClr val="000000"/>
                </a:solidFill>
                <a:latin typeface="Arial" panose="020B0604020202020204" pitchFamily="34" charset="0"/>
              </a:rPr>
              <a:t>e.g</a:t>
            </a:r>
            <a:r>
              <a:rPr lang="en-GB">
                <a:solidFill>
                  <a:srgbClr val="000000"/>
                </a:solidFill>
                <a:latin typeface="Arial" panose="020B0604020202020204" pitchFamily="34" charset="0"/>
              </a:rPr>
              <a:t> consensual and non-consensual sharing of nudes and semi-nudes and/or pornography, sharing other explicit images and online bullying; and </a:t>
            </a:r>
          </a:p>
          <a:p>
            <a:endParaRPr lang="en-GB">
              <a:solidFill>
                <a:srgbClr val="000000"/>
              </a:solidFill>
              <a:latin typeface="Arial" panose="020B0604020202020204" pitchFamily="34" charset="0"/>
            </a:endParaRPr>
          </a:p>
          <a:p>
            <a:r>
              <a:rPr lang="en-GB">
                <a:solidFill>
                  <a:srgbClr val="000000"/>
                </a:solidFill>
                <a:latin typeface="Arial" panose="020B0604020202020204" pitchFamily="34" charset="0"/>
              </a:rPr>
              <a:t>• </a:t>
            </a:r>
            <a:r>
              <a:rPr lang="en-GB" b="1">
                <a:solidFill>
                  <a:srgbClr val="000000"/>
                </a:solidFill>
                <a:latin typeface="Arial" panose="020B0604020202020204" pitchFamily="34" charset="0"/>
              </a:rPr>
              <a:t>commerce </a:t>
            </a:r>
            <a:r>
              <a:rPr lang="en-GB">
                <a:solidFill>
                  <a:srgbClr val="000000"/>
                </a:solidFill>
                <a:latin typeface="Arial" panose="020B0604020202020204" pitchFamily="34" charset="0"/>
              </a:rPr>
              <a:t>- risks such as online gambling, inappropriate advertising, phishing and or financial scams. If you feel your pupils, students or staff are at risk, please report it to the Anti-Phishing Working Group (https://apwg.org/). </a:t>
            </a:r>
          </a:p>
          <a:p>
            <a:endParaRPr lang="en-GB">
              <a:solidFill>
                <a:srgbClr val="000000"/>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baseline="0">
                <a:solidFill>
                  <a:schemeClr val="tx1"/>
                </a:solidFill>
                <a:latin typeface="+mn-lt"/>
                <a:ea typeface="+mn-ea"/>
                <a:cs typeface="+mn-cs"/>
              </a:rPr>
              <a:t>Schools and colleges should carefully consider how this is managed on their premises and reflect in their mobile and smart technology policy and their child protection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000000"/>
                </a:solidFill>
                <a:latin typeface="NSPCCBold"/>
              </a:rPr>
              <a:t>Signs of online abuse</a:t>
            </a:r>
          </a:p>
          <a:p>
            <a:r>
              <a:rPr lang="en-GB">
                <a:solidFill>
                  <a:srgbClr val="525455"/>
                </a:solidFill>
                <a:latin typeface="Arial" panose="020B0604020202020204" pitchFamily="34" charset="0"/>
              </a:rPr>
              <a:t>A child or young person experiencing abuse online might:</a:t>
            </a:r>
          </a:p>
          <a:p>
            <a:pPr>
              <a:buFont typeface="Arial" panose="020B0604020202020204" pitchFamily="34" charset="0"/>
              <a:buChar char="•"/>
            </a:pPr>
            <a:r>
              <a:rPr lang="en-GB">
                <a:solidFill>
                  <a:srgbClr val="525455"/>
                </a:solidFill>
                <a:latin typeface="Arial" panose="020B0604020202020204" pitchFamily="34" charset="0"/>
              </a:rPr>
              <a:t>spend a lot more or a lot less time than usual online, texting, gaming or using social media</a:t>
            </a:r>
          </a:p>
          <a:p>
            <a:pPr>
              <a:buFont typeface="Arial" panose="020B0604020202020204" pitchFamily="34" charset="0"/>
              <a:buChar char="•"/>
            </a:pPr>
            <a:r>
              <a:rPr lang="en-GB">
                <a:solidFill>
                  <a:srgbClr val="525455"/>
                </a:solidFill>
                <a:latin typeface="Arial" panose="020B0604020202020204" pitchFamily="34" charset="0"/>
              </a:rPr>
              <a:t>seem distant, upset or angry after using the internet or texting</a:t>
            </a:r>
          </a:p>
          <a:p>
            <a:pPr>
              <a:buFont typeface="Arial" panose="020B0604020202020204" pitchFamily="34" charset="0"/>
              <a:buChar char="•"/>
            </a:pPr>
            <a:r>
              <a:rPr lang="en-GB">
                <a:solidFill>
                  <a:srgbClr val="525455"/>
                </a:solidFill>
                <a:latin typeface="Arial" panose="020B0604020202020204" pitchFamily="34" charset="0"/>
              </a:rPr>
              <a:t>be secretive about who they're talking to and what they're doing online or on their mobile phone</a:t>
            </a:r>
          </a:p>
          <a:p>
            <a:pPr>
              <a:buFont typeface="Arial" panose="020B0604020202020204" pitchFamily="34" charset="0"/>
              <a:buChar char="•"/>
            </a:pPr>
            <a:r>
              <a:rPr lang="en-GB">
                <a:solidFill>
                  <a:srgbClr val="525455"/>
                </a:solidFill>
                <a:latin typeface="Arial" panose="020B0604020202020204" pitchFamily="34" charset="0"/>
              </a:rPr>
              <a:t>have lots of new phone numbers, texts or email addresses on their mobile phone, laptop or tablet.</a:t>
            </a:r>
            <a:endParaRPr lang="en-GB" b="0" i="0">
              <a:solidFill>
                <a:srgbClr val="525455"/>
              </a:solidFill>
              <a:effectLst/>
              <a:latin typeface="Arial" panose="020B0604020202020204" pitchFamily="34" charset="0"/>
            </a:endParaRPr>
          </a:p>
          <a:p>
            <a:endParaRPr lang="en-GB"/>
          </a:p>
          <a:p>
            <a:r>
              <a:rPr lang="en-GB"/>
              <a:t>Multiple risks online:</a:t>
            </a:r>
          </a:p>
          <a:p>
            <a:endParaRPr lang="en-GB"/>
          </a:p>
          <a:p>
            <a:r>
              <a:rPr lang="en-GB"/>
              <a:t>Can use example of Brianna </a:t>
            </a:r>
            <a:r>
              <a:rPr lang="en-GB" err="1"/>
              <a:t>Ghey</a:t>
            </a:r>
            <a:r>
              <a:rPr lang="en-GB"/>
              <a:t>, who was brutally murdered by two teenagers who she thought were her friends. The part the internet had to play was two-fold. On the one hand Brianna’s mother believes </a:t>
            </a:r>
            <a:r>
              <a:rPr lang="en-GB" b="0" i="0">
                <a:solidFill>
                  <a:srgbClr val="121212"/>
                </a:solidFill>
                <a:effectLst/>
                <a:highlight>
                  <a:srgbClr val="FFFFFF"/>
                </a:highlight>
                <a:latin typeface="GuardianTextEgyptian"/>
              </a:rPr>
              <a:t>her daughter was vulnerable after spending so much time online, lacking contact with her real-life friends. And on the hand, her mum said she also thinks Brianna would be alive if her killers had not been able to access violent content on the dark web as well as on the regular internet as they plotted her murder. </a:t>
            </a:r>
            <a:endParaRPr lang="en-GB"/>
          </a:p>
          <a:p>
            <a:endParaRPr lang="en-GB"/>
          </a:p>
          <a:p>
            <a:r>
              <a:rPr lang="en-GB">
                <a:hlinkClick r:id="rId3"/>
              </a:rPr>
              <a:t>Breck's Last Game</a:t>
            </a:r>
            <a:r>
              <a:rPr lang="en-GB"/>
              <a:t> - Breck Bednar's Story: Grooming in Online Gaming Communities.</a:t>
            </a:r>
          </a:p>
          <a:p>
            <a:r>
              <a:rPr lang="en-GB"/>
              <a:t>Over the course of a year, Breck was groomed online by an 18-year-old man through an online gaming community. The groomer used lies, manipulation and false promises to gain Breck’s trust. In 2014, Breck was murdered by his online groomer. The Breck Foundation provides a range of resources to help parents and professionals reduce the risk of harm through online grooming. Online Grooming and Sexual Abuse of Adults and Children.</a:t>
            </a:r>
          </a:p>
          <a:p>
            <a:endParaRPr lang="en-GB"/>
          </a:p>
          <a:p>
            <a:r>
              <a:rPr lang="en-GB"/>
              <a:t> When you are assessing risks around grooming or sexual abuse, think about people's online lives, in addition to their in-person relationships. Ask questions about online contacts and activity Find out how much time they spend online. </a:t>
            </a:r>
          </a:p>
          <a:p>
            <a:r>
              <a:rPr lang="en-GB"/>
              <a:t>Talk about the risks of sharing private images online Talk about the difficulties of identifying people online Support people to understand how their own behaviour may harm or impact others too. </a:t>
            </a:r>
          </a:p>
          <a:p>
            <a:r>
              <a:rPr lang="en-GB"/>
              <a:t>Remind people that sharing nude or indecent images online, even if it is a friend, sibling, boyfriend/girlfriend, can be a criminal offence. </a:t>
            </a:r>
          </a:p>
          <a:p>
            <a:r>
              <a:rPr lang="en-GB"/>
              <a:t>Develop your own knowledge of how and why young and vulnerable people engage in technology assisted harmful sexual behaviour.</a:t>
            </a:r>
          </a:p>
          <a:p>
            <a:r>
              <a:rPr lang="en-GB"/>
              <a:t> Breck Bednar's Story: Grooming in Online Gaming Communities Boys can be groomed and sexually exploited too. </a:t>
            </a:r>
          </a:p>
          <a:p>
            <a:r>
              <a:rPr lang="en-GB"/>
              <a:t>Effective and creative education for children around safety in online gaming is vital.</a:t>
            </a:r>
          </a:p>
          <a:p>
            <a:endParaRPr lang="en-GB"/>
          </a:p>
          <a:p>
            <a:r>
              <a:rPr lang="en-GB">
                <a:hlinkClick r:id="rId4"/>
              </a:rPr>
              <a:t>Grooming: recognising the signs | NSPCC Learning</a:t>
            </a:r>
            <a:endParaRPr lang="en-GB"/>
          </a:p>
          <a:p>
            <a:endParaRPr lang="en-GB"/>
          </a:p>
          <a:p>
            <a:r>
              <a:rPr lang="en-GB">
                <a:hlinkClick r:id="rId5"/>
              </a:rPr>
              <a:t>Promoting online safety for children | The Children's Society</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51</a:t>
            </a:fld>
            <a:endParaRPr lang="en-GB"/>
          </a:p>
        </p:txBody>
      </p:sp>
    </p:spTree>
    <p:extLst>
      <p:ext uri="{BB962C8B-B14F-4D97-AF65-F5344CB8AC3E}">
        <p14:creationId xmlns:p14="http://schemas.microsoft.com/office/powerpoint/2010/main" val="21938052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New report by Internet Matters urges the new Government to crack down on AI-generated sexual imagery ‘epidemic’ after survey reveals 13% of teenagers have had an experience with nude deepfakes.</a:t>
            </a:r>
          </a:p>
          <a:p>
            <a:pPr algn="l">
              <a:lnSpc>
                <a:spcPts val="1680"/>
              </a:lnSpc>
              <a:spcBef>
                <a:spcPts val="2250"/>
              </a:spcBef>
              <a:spcAft>
                <a:spcPts val="2250"/>
              </a:spcAft>
              <a:buFont typeface="Arial" panose="020B0604020202020204" pitchFamily="34" charset="0"/>
              <a:buChar char="•"/>
            </a:pPr>
            <a:endParaRPr lang="en-GB" b="0" i="0">
              <a:solidFill>
                <a:srgbClr val="253045"/>
              </a:solidFill>
              <a:effectLst/>
              <a:latin typeface="Montserrat" panose="00000500000000000000" pitchFamily="2" charset="0"/>
            </a:endParaRPr>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The possibility of uncontrolled nude deepfake abuse has sown fear into many children’s lives; over half of teenagers (55%) believe that it would be worse to have a deepfake nude created and shared of them than a real image.</a:t>
            </a:r>
          </a:p>
          <a:p>
            <a:pPr algn="l">
              <a:lnSpc>
                <a:spcPts val="1680"/>
              </a:lnSpc>
              <a:spcBef>
                <a:spcPts val="2250"/>
              </a:spcBef>
              <a:spcAft>
                <a:spcPts val="2250"/>
              </a:spcAft>
              <a:buFont typeface="Arial" panose="020B0604020202020204" pitchFamily="34" charset="0"/>
              <a:buChar char="•"/>
            </a:pPr>
            <a:endParaRPr lang="en-GB" b="0" i="0">
              <a:solidFill>
                <a:srgbClr val="253045"/>
              </a:solidFill>
              <a:effectLst/>
              <a:latin typeface="Montserrat" panose="00000500000000000000" pitchFamily="2" charset="0"/>
            </a:endParaRPr>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Internet Matters calls for a ban on ‘</a:t>
            </a:r>
            <a:r>
              <a:rPr lang="en-GB" b="0" i="0" err="1">
                <a:solidFill>
                  <a:srgbClr val="253045"/>
                </a:solidFill>
                <a:effectLst/>
                <a:latin typeface="Montserrat" panose="00000500000000000000" pitchFamily="2" charset="0"/>
              </a:rPr>
              <a:t>nudifying</a:t>
            </a:r>
            <a:r>
              <a:rPr lang="en-GB" b="0" i="0">
                <a:solidFill>
                  <a:srgbClr val="253045"/>
                </a:solidFill>
                <a:effectLst/>
                <a:latin typeface="Montserrat" panose="00000500000000000000" pitchFamily="2" charset="0"/>
              </a:rPr>
              <a:t>’ tools, as the report warns it is simply too easy to create nude deepfakes online.</a:t>
            </a:r>
          </a:p>
          <a:p>
            <a:pPr algn="l">
              <a:lnSpc>
                <a:spcPts val="1680"/>
              </a:lnSpc>
              <a:spcBef>
                <a:spcPts val="2250"/>
              </a:spcBef>
              <a:spcAft>
                <a:spcPts val="2250"/>
              </a:spcAft>
              <a:buFont typeface="Arial" panose="020B0604020202020204" pitchFamily="34" charset="0"/>
              <a:buChar char="•"/>
            </a:pPr>
            <a:endParaRPr lang="en-GB" b="0" i="0">
              <a:solidFill>
                <a:srgbClr val="253045"/>
              </a:solidFill>
              <a:effectLst/>
              <a:latin typeface="Montserrat" panose="00000500000000000000" pitchFamily="2" charset="0"/>
            </a:endParaRPr>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Recommended reforms to the school curriculum should include teaching children how to identify deepfakes and to use AI tech responsibly.</a:t>
            </a:r>
          </a:p>
          <a:p>
            <a:pPr algn="l">
              <a:lnSpc>
                <a:spcPts val="1680"/>
              </a:lnSpc>
              <a:spcBef>
                <a:spcPts val="2250"/>
              </a:spcBef>
              <a:spcAft>
                <a:spcPts val="2250"/>
              </a:spcAft>
              <a:buFont typeface="Arial" panose="020B0604020202020204" pitchFamily="34" charset="0"/>
              <a:buChar char="•"/>
            </a:pPr>
            <a:endParaRPr lang="en-GB" b="0" i="0">
              <a:solidFill>
                <a:srgbClr val="253045"/>
              </a:solidFill>
              <a:effectLst/>
              <a:latin typeface="Montserrat" panose="00000500000000000000" pitchFamily="2" charset="0"/>
            </a:endParaRPr>
          </a:p>
          <a:p>
            <a:pPr algn="l">
              <a:lnSpc>
                <a:spcPts val="1680"/>
              </a:lnSpc>
              <a:spcBef>
                <a:spcPts val="2250"/>
              </a:spcBef>
              <a:spcAft>
                <a:spcPts val="2250"/>
              </a:spcAft>
              <a:buFont typeface="Arial" panose="020B0604020202020204" pitchFamily="34" charset="0"/>
              <a:buChar char="•"/>
            </a:pPr>
            <a:endParaRPr lang="en-GB" b="0" i="0">
              <a:solidFill>
                <a:srgbClr val="253045"/>
              </a:solidFill>
              <a:effectLst/>
              <a:latin typeface="Montserrat" panose="00000500000000000000" pitchFamily="2" charset="0"/>
            </a:endParaRPr>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The report details an Internet Matters nationally representative survey of 2,000 parents of children aged 3-17 and 1,000 children aged 9-17 in the </a:t>
            </a:r>
            <a:r>
              <a:rPr lang="en-GB" b="0" i="0" err="1">
                <a:solidFill>
                  <a:srgbClr val="253045"/>
                </a:solidFill>
                <a:effectLst/>
                <a:latin typeface="Montserrat" panose="00000500000000000000" pitchFamily="2" charset="0"/>
              </a:rPr>
              <a:t>UKi</a:t>
            </a:r>
            <a:r>
              <a:rPr lang="en-GB" b="0" i="0">
                <a:solidFill>
                  <a:srgbClr val="253045"/>
                </a:solidFill>
                <a:effectLst/>
                <a:latin typeface="Montserrat" panose="00000500000000000000" pitchFamily="2" charset="0"/>
              </a:rPr>
              <a:t>, conducted by Opinium in June 2024. The survey shows:</a:t>
            </a:r>
          </a:p>
          <a:p>
            <a:endParaRPr lang="en-GB"/>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A significant number of children have some kind of experience with a nude deepfake. Overall, 13% of children have had an experience with a nude deepfake (including sending or receiving one, encountering a nude deepfake online, using a </a:t>
            </a:r>
            <a:r>
              <a:rPr lang="en-GB" b="0" i="0" err="1">
                <a:solidFill>
                  <a:srgbClr val="253045"/>
                </a:solidFill>
                <a:effectLst/>
                <a:latin typeface="Montserrat" panose="00000500000000000000" pitchFamily="2" charset="0"/>
              </a:rPr>
              <a:t>nudifying</a:t>
            </a:r>
            <a:r>
              <a:rPr lang="en-GB" b="0" i="0">
                <a:solidFill>
                  <a:srgbClr val="253045"/>
                </a:solidFill>
                <a:effectLst/>
                <a:latin typeface="Montserrat" panose="00000500000000000000" pitchFamily="2" charset="0"/>
              </a:rPr>
              <a:t> app or someone they know having used a </a:t>
            </a:r>
            <a:r>
              <a:rPr lang="en-GB" b="0" i="0" err="1">
                <a:solidFill>
                  <a:srgbClr val="253045"/>
                </a:solidFill>
                <a:effectLst/>
                <a:latin typeface="Montserrat" panose="00000500000000000000" pitchFamily="2" charset="0"/>
              </a:rPr>
              <a:t>nudifying</a:t>
            </a:r>
            <a:r>
              <a:rPr lang="en-GB" b="0" i="0">
                <a:solidFill>
                  <a:srgbClr val="253045"/>
                </a:solidFill>
                <a:effectLst/>
                <a:latin typeface="Montserrat" panose="00000500000000000000" pitchFamily="2" charset="0"/>
              </a:rPr>
              <a:t> app). This means around half a million (529,632) teenagers in the UK, or 4 teenagers in a class of 30, have had an experience with a nude deepfake.</a:t>
            </a:r>
          </a:p>
          <a:p>
            <a:endParaRPr lang="en-GB"/>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Teenage boys (18%) are twice as likely as teenage girls (9%) to report an experience with a nude deepfake, however boys are more likely to be creators of deepfake nudes, and girls are more likely to be the victims.</a:t>
            </a:r>
          </a:p>
          <a:p>
            <a:endParaRPr lang="en-GB"/>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Most families have little to no understanding of deepfakes, with almost two thirds of children (61%) and almost half of parents (45%) saying that they don’t know or understand the term ‘deepfake’.</a:t>
            </a:r>
          </a:p>
          <a:p>
            <a:endParaRPr lang="en-GB"/>
          </a:p>
          <a:p>
            <a:pPr algn="l">
              <a:lnSpc>
                <a:spcPts val="1680"/>
              </a:lnSpc>
              <a:spcBef>
                <a:spcPts val="2250"/>
              </a:spcBef>
              <a:spcAft>
                <a:spcPts val="2250"/>
              </a:spcAft>
              <a:buFont typeface="Arial" panose="020B0604020202020204" pitchFamily="34" charset="0"/>
              <a:buChar char="•"/>
            </a:pPr>
            <a:r>
              <a:rPr lang="en-GB" b="0" i="0">
                <a:solidFill>
                  <a:srgbClr val="253045"/>
                </a:solidFill>
                <a:effectLst/>
                <a:latin typeface="Montserrat" panose="00000500000000000000" pitchFamily="2" charset="0"/>
              </a:rPr>
              <a:t>Families also agree that more education is needed on the topic of deepfakes. Only 11% of teenagers have been taught about deepfakes in school, and just 6% about nude deepfakes. The overwhelming majority of teenagers (92%) and parents (88%) feel that children should be taught about the risks of deepfakes in school.</a:t>
            </a:r>
          </a:p>
          <a:p>
            <a:endParaRPr lang="en-GB"/>
          </a:p>
          <a:p>
            <a:endParaRPr lang="en-GB"/>
          </a:p>
          <a:p>
            <a:r>
              <a:rPr lang="en-GB">
                <a:hlinkClick r:id="rId3"/>
              </a:rPr>
              <a:t>AI-generated sexual imagery epidemic | Internet Matters.</a:t>
            </a:r>
            <a:endParaRPr lang="en-GB"/>
          </a:p>
          <a:p>
            <a:endParaRPr lang="en-GB"/>
          </a:p>
          <a:p>
            <a:r>
              <a:rPr lang="en-GB"/>
              <a:t>DfE guidance on AI - </a:t>
            </a:r>
            <a:r>
              <a:rPr lang="en-GB">
                <a:hlinkClick r:id="rId4"/>
              </a:rPr>
              <a:t>Artificial Intelligence - DfE Guidance</a:t>
            </a:r>
            <a:endParaRPr lang="en-GB"/>
          </a:p>
          <a:p>
            <a:endParaRPr lang="en-GB"/>
          </a:p>
          <a:p>
            <a:br>
              <a:rPr lang="en-GB"/>
            </a:br>
            <a:r>
              <a:rPr lang="en-GB" b="0" i="0" u="sng">
                <a:solidFill>
                  <a:srgbClr val="007C89"/>
                </a:solidFill>
                <a:effectLst/>
                <a:latin typeface="Helvetica" panose="020B0604020202020204" pitchFamily="34" charset="0"/>
                <a:hlinkClick r:id="rId5" tooltip="Original URL: https://anchoredschools.us19.list-manage.com/track/click?u=9a552ffe384a364463d54e564&amp;id=c25699aee0&amp;e=af8ac1dda0. Click or tap if you trust this link."/>
              </a:rPr>
              <a:t>https://www.childrenscommissioner.gov.uk/resource/children-nudification-tools-and-sexually-explicit-deepfakes/</a:t>
            </a:r>
            <a:br>
              <a:rPr lang="en-GB"/>
            </a:br>
            <a:r>
              <a:rPr lang="en-GB" b="0" i="0">
                <a:solidFill>
                  <a:srgbClr val="757575"/>
                </a:solidFill>
                <a:effectLst/>
                <a:latin typeface="Helvetica" panose="020B0604020202020204" pitchFamily="34" charset="0"/>
              </a:rPr>
              <a:t> </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52</a:t>
            </a:fld>
            <a:endParaRPr lang="en-GB"/>
          </a:p>
        </p:txBody>
      </p:sp>
    </p:spTree>
    <p:extLst>
      <p:ext uri="{BB962C8B-B14F-4D97-AF65-F5344CB8AC3E}">
        <p14:creationId xmlns:p14="http://schemas.microsoft.com/office/powerpoint/2010/main" val="58502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KCSIE Annex lots of links for children &amp; </a:t>
            </a:r>
            <a:r>
              <a:rPr lang="en-GB" err="1"/>
              <a:t>yp</a:t>
            </a:r>
            <a:r>
              <a:rPr lang="en-GB"/>
              <a:t>, parents and professionals RE online safety: </a:t>
            </a:r>
          </a:p>
          <a:p>
            <a:endParaRPr lang="en-GB"/>
          </a:p>
          <a:p>
            <a:r>
              <a:rPr lang="en-GB"/>
              <a:t>Some of the resources:</a:t>
            </a:r>
          </a:p>
          <a:p>
            <a:endParaRPr lang="en-GB"/>
          </a:p>
          <a:p>
            <a:r>
              <a:rPr lang="en-GB">
                <a:hlinkClick r:id="rId3"/>
              </a:rPr>
              <a:t>E-safety for schools | NSPCC Learning</a:t>
            </a:r>
            <a:endParaRPr lang="en-GB"/>
          </a:p>
          <a:p>
            <a:endParaRPr lang="en-GB"/>
          </a:p>
          <a:p>
            <a:r>
              <a:rPr lang="en-GB">
                <a:hlinkClick r:id="rId4"/>
              </a:rPr>
              <a:t>Parents and Carers - UK Safer Internet Centre</a:t>
            </a:r>
            <a:endParaRPr lang="en-GB"/>
          </a:p>
          <a:p>
            <a:endParaRPr lang="en-GB"/>
          </a:p>
          <a:p>
            <a:r>
              <a:rPr lang="en-GB">
                <a:hlinkClick r:id="rId5"/>
              </a:rPr>
              <a:t>Broadband and Beyond - Safeguarding (lgfl.net)</a:t>
            </a:r>
            <a:endParaRPr lang="en-GB"/>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Teaching about safeguarding issues can prevent harm by providing children and young people with skills, attributes and knowledge to they need to identify risk online and access help when they need it. Addressing sensitive issues promotes a whole setting approach to safeguarding, giving children and young people the space to explore key issues and the confidence to seek the support of adults should they encounter problems.</a:t>
            </a:r>
          </a:p>
          <a:p>
            <a:endParaRPr lang="en-GB"/>
          </a:p>
          <a:p>
            <a:endParaRPr lang="en-GB"/>
          </a:p>
          <a:p>
            <a:r>
              <a:rPr lang="en-GB">
                <a:hlinkClick r:id="rId6"/>
              </a:rPr>
              <a:t>Professionals Online Safety Helpline - UK Safer Internet Centre</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53</a:t>
            </a:fld>
            <a:endParaRPr lang="en-GB"/>
          </a:p>
        </p:txBody>
      </p:sp>
    </p:spTree>
    <p:extLst>
      <p:ext uri="{BB962C8B-B14F-4D97-AF65-F5344CB8AC3E}">
        <p14:creationId xmlns:p14="http://schemas.microsoft.com/office/powerpoint/2010/main" val="41990665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SEND - UK Safer Internet Centre</a:t>
            </a:r>
            <a:r>
              <a:rPr lang="en-GB"/>
              <a:t> – Videos you can show staff</a:t>
            </a:r>
          </a:p>
          <a:p>
            <a:endParaRPr lang="en-GB"/>
          </a:p>
          <a:p>
            <a:r>
              <a:rPr lang="en-GB"/>
              <a:t>These resources from the UK Safer Internet Centre explore the challenges that neurodiverse young people may face online with regards to rigid thinking, discerning who or what is truthful online and situations that can lead to strong emotions.</a:t>
            </a:r>
          </a:p>
          <a:p>
            <a:endParaRPr lang="en-GB"/>
          </a:p>
          <a:p>
            <a:endParaRPr lang="en-GB"/>
          </a:p>
          <a:p>
            <a:r>
              <a:rPr lang="en-GB"/>
              <a:t>People with complex needs and disabilities face a higher risk of online abuse than the wider population. There is an increased vulnerability to all forms of online abuse including cyber-bullying, sexual abuse and exploitation, other forms of criminal exploitation, radicalisation, financial abuse and online scams. </a:t>
            </a:r>
          </a:p>
          <a:p>
            <a:endParaRPr lang="en-GB"/>
          </a:p>
          <a:p>
            <a:endParaRPr lang="en-GB"/>
          </a:p>
          <a:p>
            <a:r>
              <a:rPr lang="en-GB">
                <a:hlinkClick r:id="rId4"/>
              </a:rPr>
              <a:t>Protective Behaviours - Online safety and learning disabilities</a:t>
            </a:r>
            <a:endParaRPr lang="en-GB"/>
          </a:p>
          <a:p>
            <a:endParaRPr lang="en-GB"/>
          </a:p>
          <a:p>
            <a:endParaRPr lang="en-GB"/>
          </a:p>
          <a:p>
            <a:r>
              <a:rPr lang="en-GB">
                <a:hlinkClick r:id="rId5"/>
              </a:rPr>
              <a:t>staying-safe-online.pdf</a:t>
            </a:r>
            <a:r>
              <a:rPr lang="en-GB"/>
              <a:t> - Here is an easy read guide to support people to stay safe on social media.</a:t>
            </a:r>
          </a:p>
          <a:p>
            <a:endParaRPr lang="en-GB"/>
          </a:p>
          <a:p>
            <a:endParaRPr lang="en-GB"/>
          </a:p>
          <a:p>
            <a:r>
              <a:rPr lang="en-GB">
                <a:hlinkClick r:id="rId6"/>
              </a:rPr>
              <a:t>Safeguarding-Children-with-Complex-Needs-and-Disabilities-2024.pdf</a:t>
            </a:r>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54</a:t>
            </a:fld>
            <a:endParaRPr lang="en-GB"/>
          </a:p>
        </p:txBody>
      </p:sp>
    </p:spTree>
    <p:extLst>
      <p:ext uri="{BB962C8B-B14F-4D97-AF65-F5344CB8AC3E}">
        <p14:creationId xmlns:p14="http://schemas.microsoft.com/office/powerpoint/2010/main" val="8578618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defRPr/>
            </a:pPr>
            <a:r>
              <a:rPr lang="en-GB">
                <a:highlight>
                  <a:srgbClr val="FFFFFF"/>
                </a:highlight>
                <a:latin typeface="Arial"/>
                <a:ea typeface="Arial"/>
                <a:cs typeface="Arial"/>
                <a:sym typeface="Trebuchet MS"/>
              </a:rPr>
              <a:t>A young carer is a person under 18 who provides or intends to provide unpaid  care for another person of any age</a:t>
            </a:r>
          </a:p>
          <a:p>
            <a:pPr>
              <a:defRPr/>
            </a:pPr>
            <a:endParaRPr lang="en-GB">
              <a:highlight>
                <a:srgbClr val="FFFFFF"/>
              </a:highlight>
              <a:latin typeface="Arial"/>
              <a:ea typeface="Arial"/>
              <a:cs typeface="Arial"/>
              <a:sym typeface="Trebuchet MS"/>
            </a:endParaRPr>
          </a:p>
          <a:p>
            <a:pPr marL="285750" indent="-285750">
              <a:buFont typeface="Arial" panose="020B0604020202020204" pitchFamily="34" charset="0"/>
              <a:buChar char="•"/>
              <a:defRPr/>
            </a:pPr>
            <a:r>
              <a:rPr lang="en-GB">
                <a:highlight>
                  <a:srgbClr val="FFFFFF"/>
                </a:highlight>
                <a:latin typeface="Arial"/>
                <a:ea typeface="Arial"/>
                <a:cs typeface="Arial"/>
                <a:sym typeface="Trebuchet MS"/>
              </a:rPr>
              <a:t>If a local authority considers that a young carer may have support needs, or a parent/young carer requests assessment, it must carry out an assessment that considers the needs of the whole family </a:t>
            </a:r>
          </a:p>
          <a:p>
            <a:pPr>
              <a:defRPr/>
            </a:pPr>
            <a:endParaRPr lang="en-GB">
              <a:highlight>
                <a:srgbClr val="FFFFFF"/>
              </a:highlight>
              <a:latin typeface="Arial"/>
              <a:ea typeface="Arial"/>
              <a:cs typeface="Arial"/>
              <a:sym typeface="Trebuchet MS"/>
            </a:endParaRPr>
          </a:p>
          <a:p>
            <a:pPr marL="285750" indent="-285750">
              <a:buFont typeface="Arial" panose="020B0604020202020204" pitchFamily="34" charset="0"/>
              <a:buChar char="•"/>
              <a:defRPr/>
            </a:pPr>
            <a:r>
              <a:rPr lang="en-GB">
                <a:highlight>
                  <a:srgbClr val="FFFFFF"/>
                </a:highlight>
                <a:latin typeface="Arial"/>
                <a:ea typeface="Arial"/>
                <a:cs typeface="Arial"/>
                <a:sym typeface="Trebuchet MS"/>
              </a:rPr>
              <a:t>The assessment must consider whether the caring task is appropriate or excessive</a:t>
            </a:r>
          </a:p>
          <a:p>
            <a:pPr marL="285750" indent="-285750" eaLnBrk="1" hangingPunct="1">
              <a:spcBef>
                <a:spcPct val="0"/>
              </a:spcBef>
            </a:pPr>
            <a:endParaRPr lang="en-US" altLang="en-US"/>
          </a:p>
          <a:p>
            <a:pPr marL="0" marR="0" lvl="0" indent="0" algn="l" defTabSz="914400" rtl="0" eaLnBrk="1" fontAlgn="base" latinLnBrk="0" hangingPunct="1">
              <a:lnSpc>
                <a:spcPct val="100000"/>
              </a:lnSpc>
              <a:spcBef>
                <a:spcPct val="0"/>
              </a:spcBef>
              <a:spcAft>
                <a:spcPct val="0"/>
              </a:spcAft>
              <a:buClrTx/>
              <a:buSzTx/>
              <a:buFontTx/>
              <a:buNone/>
              <a:tabLst/>
              <a:defRPr/>
            </a:pPr>
            <a:r>
              <a:rPr lang="en-GB"/>
              <a:t>A young carer is child that provides, or intends to provide, regular care for another person. This could be a family member that has disabilities, a long term illness, substance misuse or mental health problems. A young carer’s vulnerability increases when their responsibilities impact their education, physical, emotional and social development. They may not be identified until things reach crisis point</a:t>
            </a:r>
            <a:endParaRPr lang="en-US" altLang="en-US"/>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a:p>
          <a:p>
            <a:pPr marL="285750" indent="-285750" eaLnBrk="1" hangingPunct="1">
              <a:spcBef>
                <a:spcPct val="0"/>
              </a:spcBef>
            </a:pPr>
            <a:r>
              <a:rPr lang="en-GB"/>
              <a:t>Many young carers may be hidden from services. Children may not realise that they are providing care or that they are entitled to support. Others may be scared or embarrassed to ask for help.</a:t>
            </a:r>
          </a:p>
          <a:p>
            <a:pPr marL="285750" indent="-285750" eaLnBrk="1" hangingPunct="1">
              <a:spcBef>
                <a:spcPct val="0"/>
              </a:spcBef>
            </a:pPr>
            <a:endParaRPr lang="en-GB" altLang="en-US"/>
          </a:p>
          <a:p>
            <a:pPr marL="285750" indent="-285750" eaLnBrk="1" hangingPunct="1">
              <a:spcBef>
                <a:spcPct val="0"/>
              </a:spcBef>
            </a:pPr>
            <a:r>
              <a:rPr lang="en-GB"/>
              <a:t>It is important to recognise signs that a child may be a carer as early as possible. Talk to the child and family. Complete an early help assessment and submit it to the Stronger Families Hub . They may be a child in need of support to achieve their full potential.</a:t>
            </a:r>
          </a:p>
          <a:p>
            <a:pPr marL="285750" indent="-285750" eaLnBrk="1" hangingPunct="1">
              <a:spcBef>
                <a:spcPct val="0"/>
              </a:spcBef>
            </a:pPr>
            <a:endParaRPr lang="en-GB" altLang="en-US"/>
          </a:p>
          <a:p>
            <a:pPr marL="285750" indent="-285750" eaLnBrk="1" hangingPunct="1">
              <a:spcBef>
                <a:spcPct val="0"/>
              </a:spcBef>
            </a:pPr>
            <a:r>
              <a:rPr lang="en-GB">
                <a:hlinkClick r:id="rId3"/>
              </a:rPr>
              <a:t>Young Carers Blog: How to identify a young carer | Carers First</a:t>
            </a:r>
            <a:endParaRPr lang="en-US" altLang="en-US"/>
          </a:p>
          <a:p>
            <a:pPr marL="285750" indent="-285750" eaLnBrk="1" hangingPunct="1">
              <a:spcBef>
                <a:spcPct val="0"/>
              </a:spcBef>
            </a:pPr>
            <a:endParaRPr lang="en-US" altLang="en-US"/>
          </a:p>
          <a:p>
            <a:pPr marL="285750" indent="-285750" eaLnBrk="1" hangingPunct="1">
              <a:spcBef>
                <a:spcPct val="0"/>
              </a:spcBef>
            </a:pPr>
            <a:r>
              <a:rPr lang="en-US" altLang="en-US"/>
              <a:t>Young Carers – Support can range from access to activities with other young carers, to adult social care meeting care needs, to consideration of child protection procedures.  There can be a fine line between caring and being neglected</a:t>
            </a:r>
          </a:p>
          <a:p>
            <a:pPr marL="285750" indent="-285750" eaLnBrk="1" hangingPunct="1">
              <a:spcBef>
                <a:spcPct val="0"/>
              </a:spcBef>
            </a:pPr>
            <a:endParaRPr lang="en-US" altLang="en-US"/>
          </a:p>
          <a:p>
            <a:pPr marL="285750" indent="-285750" eaLnBrk="1" hangingPunct="1">
              <a:spcBef>
                <a:spcPct val="0"/>
              </a:spcBef>
            </a:pPr>
            <a:endParaRPr lang="en-US" altLang="en-US"/>
          </a:p>
          <a:p>
            <a:pPr marL="285750" indent="-285750" eaLnBrk="1" hangingPunct="1">
              <a:spcBef>
                <a:spcPct val="0"/>
              </a:spcBef>
            </a:pPr>
            <a:r>
              <a:rPr lang="en-US" altLang="en-US"/>
              <a:t>Short Video on being a young </a:t>
            </a:r>
            <a:r>
              <a:rPr lang="en-US" altLang="en-US" err="1"/>
              <a:t>carer</a:t>
            </a:r>
            <a:endParaRPr lang="en-US" altLang="en-US"/>
          </a:p>
          <a:p>
            <a:pPr marL="285750" indent="-285750" eaLnBrk="1" hangingPunct="1">
              <a:spcBef>
                <a:spcPct val="0"/>
              </a:spcBef>
            </a:pPr>
            <a:endParaRPr lang="en-US" altLang="en-US"/>
          </a:p>
          <a:p>
            <a:pPr marL="285750" indent="-285750" eaLnBrk="1" hangingPunct="1">
              <a:spcBef>
                <a:spcPct val="0"/>
              </a:spcBef>
            </a:pPr>
            <a:r>
              <a:rPr lang="en-GB">
                <a:hlinkClick r:id="rId4"/>
              </a:rPr>
              <a:t>My name's Lottie - YouTube</a:t>
            </a:r>
            <a:endParaRPr lang="en-US" altLang="en-US"/>
          </a:p>
          <a:p>
            <a:pPr marL="285750" indent="-285750" eaLnBrk="1" hangingPunct="1">
              <a:spcBef>
                <a:spcPct val="0"/>
              </a:spcBef>
            </a:pPr>
            <a:endParaRPr lang="en-US" altLang="en-US"/>
          </a:p>
          <a:p>
            <a:pPr marL="285750" indent="-285750" eaLnBrk="1" hangingPunct="1">
              <a:spcBef>
                <a:spcPct val="0"/>
              </a:spcBef>
            </a:pPr>
            <a:endParaRPr lang="en-US" altLang="en-US"/>
          </a:p>
          <a:p>
            <a:r>
              <a:rPr lang="en-GB" b="1"/>
              <a:t>Private Fostering:</a:t>
            </a:r>
          </a:p>
          <a:p>
            <a:endParaRPr lang="en-GB"/>
          </a:p>
          <a:p>
            <a:pPr marL="285750" marR="0" lvl="0" indent="-285750" algn="l" defTabSz="914400" rtl="0" eaLnBrk="1" fontAlgn="auto" latinLnBrk="0" hangingPunct="1">
              <a:lnSpc>
                <a:spcPct val="100000"/>
              </a:lnSpc>
              <a:spcBef>
                <a:spcPct val="0"/>
              </a:spcBef>
              <a:spcAft>
                <a:spcPts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Calibri" panose="020F0502020204030204"/>
                <a:ea typeface="+mn-ea"/>
                <a:cs typeface="+mn-cs"/>
              </a:rPr>
              <a:t>Definition of immediate family – mum dad, aunt, uncle, grandparents or adult sibling. – Not cousins.  </a:t>
            </a:r>
            <a:r>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t>Any one further removed than this is private foster carer.</a:t>
            </a:r>
          </a:p>
          <a:p>
            <a:pPr marL="285750" marR="0" lvl="0" indent="-28575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t>Where a child is privately fostered the local authority must undertake an assessment</a:t>
            </a:r>
          </a:p>
          <a:p>
            <a:pPr marL="285750" marR="0" lvl="0" indent="-28575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t>Can include:  trafficked children, relationship breakdown, parents in prison, hospital or working away, children living abroad for education purposes</a:t>
            </a:r>
          </a:p>
          <a:p>
            <a:pPr marL="285750" marR="0" lvl="0" indent="-285750" algn="l" defTabSz="914400" rtl="0" eaLnBrk="1" fontAlgn="auto" latinLnBrk="0" hangingPunct="1">
              <a:lnSpc>
                <a:spcPct val="100000"/>
              </a:lnSpc>
              <a:spcBef>
                <a:spcPct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Such arrangements may come to the attention of school staff through the normal course of their interaction, and promotion of learning activities, with children. The school or college must then notify the local authority to allow the local authority to check the arrangement is suitable and safe for the child. </a:t>
            </a:r>
          </a:p>
          <a:p>
            <a:pPr marL="285750" marR="0" lvl="0" indent="-28575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Calibri" panose="020F0502020204030204"/>
                <a:ea typeface="+mn-ea"/>
                <a:cs typeface="+mn-cs"/>
              </a:rPr>
              <a:t>Remember to check the exact relationship – a child may refer to someone as ‘auntie’ may not necessarily mean auntie. </a:t>
            </a:r>
          </a:p>
          <a:p>
            <a:pPr marL="285750" marR="0" lvl="0" indent="-285750" algn="l" defTabSz="914400" rtl="0" eaLnBrk="1" fontAlgn="base" latinLnBrk="0" hangingPunct="1">
              <a:lnSpc>
                <a:spcPct val="100000"/>
              </a:lnSpc>
              <a:spcBef>
                <a:spcPct val="0"/>
              </a:spcBef>
              <a:spcAft>
                <a:spcPct val="0"/>
              </a:spcAft>
              <a:buClrTx/>
              <a:buSzTx/>
              <a:buFontTx/>
              <a:buNone/>
              <a:tabLst/>
              <a:defRPr/>
            </a:pPr>
            <a:endParaRPr kumimoji="0" lang="en-US" altLang="en-US"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t>Can give example of Victoria Climbie who was a privately fostered child – used to call her ‘caregiver “aunt” and “uncle” but was not her biological aunty and so she was not checked on by the LA. Her caregivers physically abused her and  that they killed her.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55</a:t>
            </a:fld>
            <a:endParaRPr lang="en-GB"/>
          </a:p>
        </p:txBody>
      </p:sp>
    </p:spTree>
    <p:extLst>
      <p:ext uri="{BB962C8B-B14F-4D97-AF65-F5344CB8AC3E}">
        <p14:creationId xmlns:p14="http://schemas.microsoft.com/office/powerpoint/2010/main" val="20346745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Universal Services:  </a:t>
            </a:r>
            <a:r>
              <a:rPr lang="en-GB" sz="1200"/>
              <a:t>Those services that all children access e.g. schools, GP, health visiting, midwifery </a:t>
            </a:r>
          </a:p>
          <a:p>
            <a:pPr>
              <a:defRPr/>
            </a:pPr>
            <a:r>
              <a:rPr lang="en-GB" b="1" dirty="0"/>
              <a:t>Intensive Family </a:t>
            </a:r>
            <a:r>
              <a:rPr lang="en-GB" b="1"/>
              <a:t>Help (Early</a:t>
            </a:r>
            <a:r>
              <a:rPr lang="en-GB" sz="1200" b="1"/>
              <a:t> Help</a:t>
            </a:r>
            <a:r>
              <a:rPr lang="en-GB" b="1"/>
              <a:t>):</a:t>
            </a:r>
            <a:r>
              <a:rPr lang="en-GB" sz="1200" b="1"/>
              <a:t> </a:t>
            </a:r>
            <a:r>
              <a:rPr lang="en-GB" sz="1200" dirty="0"/>
              <a:t>Preventative work that supports children and families and reduces risk of problems becoming serious – this may be additional support in school, signposting to outside services or services provided by the local Authority Early Help such as key working services</a:t>
            </a:r>
            <a:endParaRPr lang="en-GB" sz="1200" dirty="0">
              <a:ea typeface="Calibri"/>
              <a:cs typeface="Calibri"/>
            </a:endParaRPr>
          </a:p>
          <a:p>
            <a:pPr>
              <a:defRPr/>
            </a:pPr>
            <a:r>
              <a:rPr lang="en-GB" b="1" dirty="0"/>
              <a:t>Intensive family help (Child</a:t>
            </a:r>
            <a:r>
              <a:rPr lang="en-GB" sz="1200" b="1" dirty="0"/>
              <a:t> In Need</a:t>
            </a:r>
            <a:r>
              <a:rPr lang="en-GB" b="1" dirty="0"/>
              <a:t>)</a:t>
            </a:r>
            <a:r>
              <a:rPr lang="en-GB" dirty="0"/>
              <a:t>:</a:t>
            </a:r>
            <a:r>
              <a:rPr lang="en-GB" sz="1200" dirty="0"/>
              <a:t> </a:t>
            </a:r>
            <a:r>
              <a:rPr lang="en-GB"/>
              <a:t>•Child in Need (S17):</a:t>
            </a:r>
            <a:br>
              <a:rPr lang="en-GB" dirty="0"/>
            </a:br>
            <a:r>
              <a:rPr lang="en-GB"/>
              <a:t> Statutory support for children with complex needs requiring local authority involvement.</a:t>
            </a:r>
            <a:endParaRPr lang="en-GB" dirty="0"/>
          </a:p>
          <a:p>
            <a:pPr>
              <a:defRPr/>
            </a:pPr>
            <a:r>
              <a:rPr lang="en-GB" sz="1200" dirty="0"/>
              <a:t>Social Work support where a child is unlikely to achieve or maintain a reasonable level of health or development, or whose health or development is likely to be significantly impaired without the provision of services (this is still voluntary and parents have to consent to this involvement)</a:t>
            </a:r>
            <a:endParaRPr lang="en-GB" sz="1200">
              <a:ea typeface="Calibri"/>
              <a:cs typeface="Calibri"/>
            </a:endParaRPr>
          </a:p>
          <a:p>
            <a:pPr>
              <a:defRPr/>
            </a:pPr>
            <a:r>
              <a:rPr lang="en-GB" sz="1200" b="1"/>
              <a:t>Child Protection </a:t>
            </a:r>
            <a:r>
              <a:rPr lang="en-GB" sz="1200"/>
              <a:t>The activity that is undertaken to protect specific children who are suffering, or are likely to suffer, significant harm (not voluntary)</a:t>
            </a:r>
            <a:r>
              <a:rPr lang="en-GB"/>
              <a:t> •Child Protection (S47):</a:t>
            </a:r>
            <a:br>
              <a:rPr lang="en-GB" dirty="0"/>
            </a:br>
            <a:r>
              <a:rPr lang="en-GB"/>
              <a:t> Intervention where a child is at risk of significant harm; requires multi-agency safeguarding action.</a:t>
            </a:r>
          </a:p>
          <a:p>
            <a:pPr>
              <a:defRPr/>
            </a:pPr>
            <a:endParaRPr lang="en-GB" sz="120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Your role is to ‘recognise and refer abuse’ not to fully understand/investigate what is happening but just to spot indicators and speak to your safeguarding lead if you think a child may need additional support outside of universal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Your safeguarding lead will explore next steps considering information they may already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Safeguarding is often not clear cut and so it is unlikely you will be certain what is happening to a child/young person.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aseline="0" dirty="0"/>
              <a:t>Remember that social care always work on the basis that where it is safe to do so children are better off being cared for within their families and the ultimate goal is to support this to happen and to support parents to be able to keep their children safe and meet their needs. It is recognised that often harm caused to children by their parents is unintentional and raising concerns is not about judging or blaming parents but is about focusing on the lived experience of the child and the impact it may be having on them. </a:t>
            </a:r>
            <a:endParaRPr lang="en-GB" altLang="en-US" baseline="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aseline="0"/>
          </a:p>
          <a:p>
            <a:pPr>
              <a:spcBef>
                <a:spcPct val="0"/>
              </a:spcBef>
              <a:buFontTx/>
              <a:buNone/>
            </a:pPr>
            <a:r>
              <a:rPr lang="en-GB" altLang="en-US" b="1" baseline="0"/>
              <a:t>Remember even if  you are aware a child is receiving help it is important to continue to report any worries to the DSL as it may indicate new/unknown risks. </a:t>
            </a:r>
            <a:endParaRPr lang="en-GB" altLang="en-US" b="1"/>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Examples of Early Help:</a:t>
            </a:r>
          </a:p>
          <a:p>
            <a:pPr lvl="0"/>
            <a:r>
              <a:rPr lang="en-GB"/>
              <a:t>Low level neglect concerns </a:t>
            </a:r>
          </a:p>
          <a:p>
            <a:pPr lvl="0"/>
            <a:r>
              <a:rPr lang="en-GB"/>
              <a:t>Has a disability or additional needs</a:t>
            </a:r>
          </a:p>
          <a:p>
            <a:pPr lvl="0">
              <a:buFont typeface="Arial" panose="020B0604020202020204" pitchFamily="34" charset="0"/>
              <a:buNone/>
            </a:pPr>
            <a:r>
              <a:rPr lang="en-GB">
                <a:latin typeface="Trebuchet MS" panose="020B0603020202020204" pitchFamily="34" charset="0"/>
                <a:cs typeface="Arial" panose="020B0604020202020204" pitchFamily="34" charset="0"/>
                <a:sym typeface="Arial" panose="020B0604020202020204" pitchFamily="34" charset="0"/>
              </a:rPr>
              <a:t>Is frequently missing / goes missing from care or home</a:t>
            </a:r>
            <a:endParaRPr lang="en-GB"/>
          </a:p>
          <a:p>
            <a:pPr lvl="0"/>
            <a:r>
              <a:rPr lang="en-GB">
                <a:latin typeface="Trebuchet MS" panose="020B0603020202020204" pitchFamily="34" charset="0"/>
                <a:cs typeface="Arial" panose="020B0604020202020204" pitchFamily="34" charset="0"/>
                <a:sym typeface="Arial" panose="020B0604020202020204" pitchFamily="34" charset="0"/>
              </a:rPr>
              <a:t>Showing signs of being drawn into anti-social or criminal behaviour</a:t>
            </a:r>
          </a:p>
          <a:p>
            <a:pPr lvl="0"/>
            <a:r>
              <a:rPr lang="en-GB">
                <a:latin typeface="Trebuchet MS" panose="020B0603020202020204" pitchFamily="34" charset="0"/>
                <a:cs typeface="Arial" panose="020B0604020202020204" pitchFamily="34" charset="0"/>
                <a:sym typeface="Arial" panose="020B0604020202020204" pitchFamily="34" charset="0"/>
              </a:rPr>
              <a:t>Challenging family circumstances for the child, such as drug and alcohol misuse, adult mental health issues or domestic abuse</a:t>
            </a:r>
          </a:p>
          <a:p>
            <a:pPr lvl="0"/>
            <a:r>
              <a:rPr lang="en-GB">
                <a:latin typeface="Trebuchet MS" panose="020B0603020202020204" pitchFamily="34" charset="0"/>
                <a:cs typeface="Arial" panose="020B0604020202020204" pitchFamily="34" charset="0"/>
                <a:sym typeface="Arial" panose="020B0604020202020204" pitchFamily="34" charset="0"/>
              </a:rPr>
              <a:t>Is at risk of being radicalised or exploited</a:t>
            </a:r>
          </a:p>
          <a:p>
            <a:pPr lvl="0"/>
            <a:r>
              <a:rPr lang="en-GB"/>
              <a:t>Privately fostered</a:t>
            </a:r>
          </a:p>
          <a:p>
            <a:pPr lvl="0"/>
            <a:r>
              <a:rPr lang="en-GB" dirty="0"/>
              <a:t>Has a family member in prison or is effected by parental offending</a:t>
            </a:r>
            <a:endParaRPr lang="en-GB"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a:defRPr/>
            </a:pPr>
            <a:endParaRPr lang="en-GB" sz="1200"/>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56</a:t>
            </a:fld>
            <a:endParaRPr lang="en-GB"/>
          </a:p>
        </p:txBody>
      </p:sp>
    </p:spTree>
    <p:extLst>
      <p:ext uri="{BB962C8B-B14F-4D97-AF65-F5344CB8AC3E}">
        <p14:creationId xmlns:p14="http://schemas.microsoft.com/office/powerpoint/2010/main" val="39018108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Why might this be?</a:t>
            </a:r>
          </a:p>
          <a:p>
            <a:pPr marL="228600" indent="-228600">
              <a:buAutoNum type="alphaUcPeriod" startAt="3"/>
            </a:pPr>
            <a:endParaRPr lang="en-GB"/>
          </a:p>
          <a:p>
            <a:pPr marL="0" indent="0">
              <a:buNone/>
            </a:pPr>
            <a:r>
              <a:rPr lang="en-GB"/>
              <a:t>Next slide gives some reasons – see if the staff can answer first. </a:t>
            </a:r>
          </a:p>
        </p:txBody>
      </p:sp>
      <p:sp>
        <p:nvSpPr>
          <p:cNvPr id="4" name="Slide Number Placeholder 3"/>
          <p:cNvSpPr>
            <a:spLocks noGrp="1"/>
          </p:cNvSpPr>
          <p:nvPr>
            <p:ph type="sldNum" sz="quarter" idx="5"/>
          </p:nvPr>
        </p:nvSpPr>
        <p:spPr/>
        <p:txBody>
          <a:bodyPr/>
          <a:lstStyle/>
          <a:p>
            <a:fld id="{431B69C6-F008-4FF3-BF08-3E3550AF26AC}" type="slidenum">
              <a:rPr lang="en-GB" smtClean="0"/>
              <a:t>57</a:t>
            </a:fld>
            <a:endParaRPr lang="en-GB"/>
          </a:p>
        </p:txBody>
      </p:sp>
    </p:spTree>
    <p:extLst>
      <p:ext uri="{BB962C8B-B14F-4D97-AF65-F5344CB8AC3E}">
        <p14:creationId xmlns:p14="http://schemas.microsoft.com/office/powerpoint/2010/main" val="34508156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Keep in mind that certain children may face additional barriers to telling someone because of their disability, sex, ethnicity and/or sexual orientation;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NSPCC research on young adults who experienced abuse and family violence as a child found that 80% had to make more than one attempt to tell someone about the abuse before they were listened to and taken seriously. 90% of the young people who told someone had a negative experience at some point, mostly where those they told had not responded appropriately.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t>Victims’ groups also told us (Ofsted report into sexual abuse in schools) that a poor response by professionals can leave children and young people feeling out of control. Confidential nature left young people thinking nothing had been done .. Lack of prosecutions/convictions also compounded this view.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Most of the children and young people said they would feel most comfortable talking to friends.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r>
              <a:rPr lang="en-GB"/>
              <a:t>This illustrates that schools cannot rely on children always disclosing abuse. </a:t>
            </a:r>
          </a:p>
          <a:p>
            <a:endParaRPr lang="en-GB"/>
          </a:p>
          <a:p>
            <a:r>
              <a:rPr lang="en-GB" sz="1200" kern="1200">
                <a:solidFill>
                  <a:schemeClr val="tx1"/>
                </a:solidFill>
                <a:effectLst/>
                <a:latin typeface="+mn-lt"/>
                <a:ea typeface="+mn-ea"/>
                <a:cs typeface="+mn-cs"/>
              </a:rPr>
              <a:t>The Ofsted report signposts professionals to the NSPCC resource ‘let them know you’re listening’</a:t>
            </a:r>
            <a:br>
              <a:rPr lang="en-GB" sz="1200" kern="1200">
                <a:solidFill>
                  <a:schemeClr val="tx1"/>
                </a:solidFill>
                <a:effectLst/>
                <a:latin typeface="+mn-lt"/>
                <a:ea typeface="+mn-ea"/>
                <a:cs typeface="+mn-cs"/>
              </a:rPr>
            </a:br>
            <a:r>
              <a:rPr lang="en-GB" sz="1200" kern="1200">
                <a:solidFill>
                  <a:schemeClr val="tx1"/>
                </a:solidFill>
                <a:effectLst/>
                <a:latin typeface="+mn-lt"/>
                <a:ea typeface="+mn-ea"/>
                <a:cs typeface="+mn-cs"/>
                <a:hlinkClick r:id="rId3"/>
              </a:rPr>
              <a:t>https://learning.nspcc.org.uk/research-resources/2019/let-children-know-you-re-listening</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endParaRPr lang="en-GB"/>
          </a:p>
          <a:p>
            <a:r>
              <a:rPr lang="en-GB"/>
              <a:t>https://www.channel4.com/programmes/a-paedophile-in-my-family-surviving-dad – this is a story of Emily who was sexually abused by her father. It is a longer watch so maybe one for DSLs to update their training. It highlights some of the barriers above and how they can occur, especially when no one likes to think about a father sexually abusing his daughter.  It shows the impact it leaves on the non-abusing parent. It also touches on the level absenteeism of Emily from school and the lack of curiosity by the school as to why this was.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endParaRPr lang="en-GB"/>
          </a:p>
        </p:txBody>
      </p:sp>
      <p:sp>
        <p:nvSpPr>
          <p:cNvPr id="4" name="Slide Number Placeholder 3"/>
          <p:cNvSpPr>
            <a:spLocks noGrp="1"/>
          </p:cNvSpPr>
          <p:nvPr>
            <p:ph type="sldNum" sz="quarter" idx="5"/>
          </p:nvPr>
        </p:nvSpPr>
        <p:spPr/>
        <p:txBody>
          <a:bodyPr/>
          <a:lstStyle/>
          <a:p>
            <a:fld id="{1CDCF238-4755-478B-A087-38E2C78A0D97}" type="slidenum">
              <a:rPr lang="en-GB" smtClean="0"/>
              <a:t>58</a:t>
            </a:fld>
            <a:endParaRPr lang="en-GB"/>
          </a:p>
        </p:txBody>
      </p:sp>
    </p:spTree>
    <p:extLst>
      <p:ext uri="{BB962C8B-B14F-4D97-AF65-F5344CB8AC3E}">
        <p14:creationId xmlns:p14="http://schemas.microsoft.com/office/powerpoint/2010/main" val="8511522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defRPr/>
            </a:pPr>
            <a:r>
              <a:rPr lang="en-GB" sz="1200"/>
              <a:t>As professionals working with children every day you have the eyes and ears to recognise where there may be cause to be concerned for a child’s wellbeing.  Be curious and maintain an open mind.  Foster a culture of ‘it could happen here’ </a:t>
            </a:r>
          </a:p>
          <a:p>
            <a:pPr marL="285750" indent="-285750">
              <a:buFont typeface="Arial" panose="020B0604020202020204" pitchFamily="34" charset="0"/>
              <a:buChar char="•"/>
              <a:defRPr/>
            </a:pPr>
            <a:endParaRPr lang="en-GB" sz="1200"/>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lang="en-GB" sz="1200">
                <a:solidFill>
                  <a:schemeClr val="bg1"/>
                </a:solidFill>
                <a:hlinkClick r:id="rId3"/>
              </a:rPr>
              <a:t>https://www.youtube.com/watch?v=bvJ5uBlGYgE</a:t>
            </a:r>
            <a:r>
              <a:rPr lang="en-GB" sz="1200">
                <a:solidFill>
                  <a:schemeClr val="bg1"/>
                </a:solidFill>
              </a:rPr>
              <a:t> – NSPCC video</a:t>
            </a:r>
            <a:r>
              <a:rPr lang="en-GB" sz="1200" baseline="0">
                <a:solidFill>
                  <a:schemeClr val="bg1"/>
                </a:solidFill>
              </a:rPr>
              <a:t> on responding to a child’s disclosure of abuse. (2 minutes) </a:t>
            </a:r>
            <a:endParaRPr lang="en-GB" sz="1200">
              <a:solidFill>
                <a:schemeClr val="bg1"/>
              </a:solidFill>
            </a:endParaRPr>
          </a:p>
          <a:p>
            <a:endParaRPr lang="en-GB"/>
          </a:p>
          <a:p>
            <a:pPr marL="285750" indent="-285750">
              <a:buFont typeface="Arial" panose="020B0604020202020204" pitchFamily="34" charset="0"/>
              <a:buChar char="•"/>
              <a:defRPr/>
            </a:pPr>
            <a:r>
              <a:rPr lang="en-GB" sz="1200" b="1">
                <a:solidFill>
                  <a:schemeClr val="accent2"/>
                </a:solidFill>
              </a:rPr>
              <a:t>Receive: </a:t>
            </a:r>
            <a:r>
              <a:rPr lang="en-GB" sz="1200"/>
              <a:t>Listen, take a breath and stay calm. Don’t feel you need to start asking lots of questions, just show you are listening. It can feel scary but be confident in your ability to manage it – you won’t suddenly forget all your skills in the moment. Remember they felt safe to share this with you and that means a lot. Try not to look shocked or disbelieving, Don’t be judgemental, take what they are saying seriously and believe them.</a:t>
            </a:r>
          </a:p>
          <a:p>
            <a:pPr marL="285750" indent="-285750">
              <a:buFont typeface="Arial" panose="020B0604020202020204" pitchFamily="34" charset="0"/>
              <a:buChar char="•"/>
              <a:defRPr/>
            </a:pPr>
            <a:endParaRPr lang="en-GB" sz="1200"/>
          </a:p>
          <a:p>
            <a:pPr marL="285750" indent="-285750">
              <a:buFont typeface="Arial" panose="020B0604020202020204" pitchFamily="34" charset="0"/>
              <a:buChar char="•"/>
              <a:defRPr/>
            </a:pPr>
            <a:r>
              <a:rPr lang="en-GB" sz="1200" b="1">
                <a:solidFill>
                  <a:schemeClr val="accent2"/>
                </a:solidFill>
              </a:rPr>
              <a:t>Reassure: </a:t>
            </a:r>
            <a:r>
              <a:rPr lang="en-GB" sz="1200"/>
              <a:t>Tell them that they have done the right thing in telling you, acknowledge how hard it must have been to tell you, tell them that they are not to blame, empathise but don’t tell them how they should be feeling.</a:t>
            </a:r>
          </a:p>
          <a:p>
            <a:pPr>
              <a:defRPr/>
            </a:pPr>
            <a:endParaRPr lang="en-GB" sz="1200"/>
          </a:p>
          <a:p>
            <a:pPr marL="285750" indent="-285750">
              <a:buFont typeface="Arial" panose="020B0604020202020204" pitchFamily="34" charset="0"/>
              <a:buChar char="•"/>
              <a:defRPr/>
            </a:pPr>
            <a:r>
              <a:rPr lang="en-GB" sz="1200"/>
              <a:t> </a:t>
            </a:r>
            <a:r>
              <a:rPr lang="en-GB" sz="1200" b="1">
                <a:solidFill>
                  <a:schemeClr val="accent2"/>
                </a:solidFill>
              </a:rPr>
              <a:t>Respond: </a:t>
            </a:r>
            <a:r>
              <a:rPr lang="en-GB" sz="1200"/>
              <a:t>Don’t interrogate; explain what will happen next (i.e. safeguarding procedures). Explain you will need to share it to make sure that they are okay. </a:t>
            </a:r>
          </a:p>
          <a:p>
            <a:pPr>
              <a:defRPr/>
            </a:pPr>
            <a:endParaRPr lang="en-GB" sz="1200"/>
          </a:p>
          <a:p>
            <a:pPr marL="285750" indent="-285750">
              <a:buFont typeface="Arial" panose="020B0604020202020204" pitchFamily="34" charset="0"/>
              <a:buChar char="•"/>
              <a:defRPr/>
            </a:pPr>
            <a:r>
              <a:rPr lang="en-GB" sz="1200"/>
              <a:t> </a:t>
            </a:r>
            <a:r>
              <a:rPr lang="en-GB" sz="1200" b="1">
                <a:solidFill>
                  <a:schemeClr val="accent2"/>
                </a:solidFill>
              </a:rPr>
              <a:t>Refer – </a:t>
            </a:r>
            <a:r>
              <a:rPr lang="en-GB" sz="1200"/>
              <a:t>alert you safeguarding lead. Do not delay </a:t>
            </a:r>
          </a:p>
          <a:p>
            <a:pPr marL="285750" indent="-285750">
              <a:buFont typeface="Arial" panose="020B0604020202020204" pitchFamily="34" charset="0"/>
              <a:buChar char="•"/>
              <a:defRPr/>
            </a:pPr>
            <a:endParaRPr lang="en-GB" sz="1200" b="1"/>
          </a:p>
          <a:p>
            <a:pPr marL="285750" indent="-285750">
              <a:buFont typeface="Arial" panose="020B0604020202020204" pitchFamily="34" charset="0"/>
              <a:buChar char="•"/>
              <a:defRPr/>
            </a:pPr>
            <a:r>
              <a:rPr lang="en-GB" sz="1200" b="1">
                <a:solidFill>
                  <a:schemeClr val="accent2"/>
                </a:solidFill>
              </a:rPr>
              <a:t>Record - </a:t>
            </a:r>
            <a:r>
              <a:rPr lang="en-GB" altLang="en-US" sz="1200"/>
              <a:t>Remember to use their language- what exactly did they say? *This is really important for sexual abuse* Record your observations.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59</a:t>
            </a:fld>
            <a:endParaRPr lang="en-GB"/>
          </a:p>
        </p:txBody>
      </p:sp>
    </p:spTree>
    <p:extLst>
      <p:ext uri="{BB962C8B-B14F-4D97-AF65-F5344CB8AC3E}">
        <p14:creationId xmlns:p14="http://schemas.microsoft.com/office/powerpoint/2010/main" val="21603750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Have a response prepared – these simple phrases ensure you don’t ask leading questions – are easy to remember .. and allow you to gain a bit more detail when it is needed;</a:t>
            </a:r>
          </a:p>
          <a:p>
            <a:r>
              <a:rPr lang="en-GB"/>
              <a:t>Tell me more ….</a:t>
            </a:r>
          </a:p>
          <a:p>
            <a:r>
              <a:rPr lang="en-GB"/>
              <a:t>Can you explain what happened ..</a:t>
            </a:r>
          </a:p>
          <a:p>
            <a:r>
              <a:rPr lang="en-GB"/>
              <a:t>Can you describe what happened next?</a:t>
            </a:r>
          </a:p>
          <a:p>
            <a:r>
              <a:rPr lang="en-GB"/>
              <a:t>What, when, who</a:t>
            </a:r>
          </a:p>
          <a:p>
            <a:endParaRPr lang="en-GB"/>
          </a:p>
          <a:p>
            <a:r>
              <a:rPr lang="en-GB" baseline="0"/>
              <a:t>Leading questions usually result in yes or no answer so avoid those. </a:t>
            </a:r>
          </a:p>
          <a:p>
            <a:pPr>
              <a:buNone/>
            </a:pPr>
            <a:endParaRPr lang="en-GB" baseline="0"/>
          </a:p>
          <a:p>
            <a:r>
              <a:rPr lang="en-GB" b="1" baseline="0"/>
              <a:t>Don’t ask why </a:t>
            </a:r>
            <a:r>
              <a:rPr lang="en-GB" baseline="0"/>
              <a:t>– a child is unlikely to know why they have been abused and this could end making them feel they are to blame. </a:t>
            </a:r>
          </a:p>
          <a:p>
            <a:endParaRPr lang="en-GB" baseline="0"/>
          </a:p>
          <a:p>
            <a:pPr marL="0" marR="0" lvl="0" indent="0" algn="l" defTabSz="914400" rtl="0" eaLnBrk="0" fontAlgn="base" latinLnBrk="0" hangingPunct="0">
              <a:lnSpc>
                <a:spcPct val="100000"/>
              </a:lnSpc>
              <a:spcBef>
                <a:spcPts val="0"/>
              </a:spcBef>
              <a:spcAft>
                <a:spcPct val="0"/>
              </a:spcAft>
              <a:buClrTx/>
              <a:buSzTx/>
              <a:buFontTx/>
              <a:buNone/>
              <a:tabLst/>
              <a:defRPr/>
            </a:pPr>
            <a:r>
              <a:rPr lang="en-GB" altLang="en-US" i="0" baseline="0"/>
              <a:t>Go for asking less rather than more. Think about asking questions that gather some clarity but keep them open questions for example where did that happen, when did that happen, what happened. </a:t>
            </a:r>
          </a:p>
          <a:p>
            <a:pPr>
              <a:buNone/>
            </a:pPr>
            <a:endParaRPr lang="en-GB"/>
          </a:p>
          <a:p>
            <a:r>
              <a:rPr lang="en-GB"/>
              <a:t>Don’t be afraid to pause … give</a:t>
            </a:r>
            <a:r>
              <a:rPr lang="en-GB" baseline="0"/>
              <a:t> child eye contact, nod your head, say </a:t>
            </a:r>
            <a:r>
              <a:rPr lang="en-GB" baseline="0" err="1"/>
              <a:t>mmmm</a:t>
            </a:r>
            <a:r>
              <a:rPr lang="en-GB" baseline="0"/>
              <a:t>, show your listening but you don’t need to fill the space straight away. Don’t feel tempted to try and give a solution.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60</a:t>
            </a:fld>
            <a:endParaRPr lang="en-GB"/>
          </a:p>
        </p:txBody>
      </p:sp>
    </p:spTree>
    <p:extLst>
      <p:ext uri="{BB962C8B-B14F-4D97-AF65-F5344CB8AC3E}">
        <p14:creationId xmlns:p14="http://schemas.microsoft.com/office/powerpoint/2010/main" val="31502913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 choose to show this video – highlights thinking what is behind the behaviour – could it be abuse? </a:t>
            </a:r>
          </a:p>
          <a:p>
            <a:endParaRPr lang="en-GB"/>
          </a:p>
          <a:p>
            <a:endParaRPr lang="en-GB"/>
          </a:p>
          <a:p>
            <a:endParaRPr lang="en-GB"/>
          </a:p>
          <a:p>
            <a:r>
              <a:rPr lang="en-GB"/>
              <a:t>It could be nothing .. </a:t>
            </a:r>
            <a:r>
              <a:rPr lang="en-GB" b="1"/>
              <a:t>But it could be something</a:t>
            </a:r>
          </a:p>
          <a:p>
            <a:r>
              <a:rPr lang="en-GB" b="1"/>
              <a:t>We have to consider that abuse could and very much be happening </a:t>
            </a:r>
          </a:p>
          <a:p>
            <a:endParaRPr lang="en-GB" b="1"/>
          </a:p>
          <a:p>
            <a:r>
              <a:rPr lang="en-GB"/>
              <a:t>Child Abuse</a:t>
            </a:r>
            <a:r>
              <a:rPr lang="en-GB" baseline="0"/>
              <a:t> isn’t always clear cut and is unlikely to be something you know is happening for certain. </a:t>
            </a:r>
          </a:p>
          <a:p>
            <a:r>
              <a:rPr lang="en-GB" baseline="0"/>
              <a:t>That’s why it’s so important for you to be alert to signs that may indicate abuse and know what to do if you spot them. </a:t>
            </a:r>
          </a:p>
          <a:p>
            <a:pPr marL="0" marR="0" lvl="0" indent="0" algn="l" defTabSz="914400" rtl="0" eaLnBrk="0" fontAlgn="base" latinLnBrk="0" hangingPunct="0">
              <a:lnSpc>
                <a:spcPct val="100000"/>
              </a:lnSpc>
              <a:spcBef>
                <a:spcPts val="0"/>
              </a:spcBef>
              <a:spcAft>
                <a:spcPct val="0"/>
              </a:spcAft>
              <a:buClrTx/>
              <a:buSzTx/>
              <a:buFontTx/>
              <a:buNone/>
              <a:tabLst/>
              <a:defRPr/>
            </a:pPr>
            <a:r>
              <a:rPr lang="en-GB" baseline="0"/>
              <a:t>As </a:t>
            </a:r>
            <a:r>
              <a:rPr lang="en-GB" altLang="en-US"/>
              <a:t>School and college staff you are particularly important as you see</a:t>
            </a:r>
            <a:r>
              <a:rPr lang="en-GB" altLang="en-US" baseline="0"/>
              <a:t> children and young people on a regular basis, and are</a:t>
            </a:r>
            <a:r>
              <a:rPr lang="en-GB" altLang="en-US"/>
              <a:t> in a position to</a:t>
            </a:r>
            <a:r>
              <a:rPr lang="en-GB" altLang="en-US" baseline="0"/>
              <a:t> </a:t>
            </a:r>
            <a:r>
              <a:rPr lang="en-GB" altLang="en-US"/>
              <a:t>identify concerns early.</a:t>
            </a:r>
            <a:r>
              <a:rPr lang="en-GB" baseline="0"/>
              <a:t> </a:t>
            </a:r>
          </a:p>
          <a:p>
            <a:r>
              <a:rPr lang="en-GB" baseline="0"/>
              <a:t>This can mean the difference between a child and their family getting the help and support they need which may be able to prevent a situation from escalating.</a:t>
            </a:r>
          </a:p>
          <a:p>
            <a:endParaRPr lang="en-GB" baseline="0"/>
          </a:p>
          <a:p>
            <a:r>
              <a:rPr lang="en-GB" baseline="0"/>
              <a:t>**note this is an NSPCC advert and it is not to encourage staff to contact the NSPCC –they should speak to the DSL however, it helps to highlight  the need to consider what might be behind a child's words/actions**</a:t>
            </a:r>
            <a:endParaRPr lang="en-GB"/>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61</a:t>
            </a:fld>
            <a:endParaRPr lang="en-GB"/>
          </a:p>
        </p:txBody>
      </p:sp>
    </p:spTree>
    <p:extLst>
      <p:ext uri="{BB962C8B-B14F-4D97-AF65-F5344CB8AC3E}">
        <p14:creationId xmlns:p14="http://schemas.microsoft.com/office/powerpoint/2010/main" val="17404216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Short NSPCC video to highlight listening to children is important and acting on it (sharing with your DSL/LA) is vital to protect children.</a:t>
            </a:r>
          </a:p>
          <a:p>
            <a:endParaRPr lang="en-GB"/>
          </a:p>
          <a:p>
            <a:endParaRPr lang="en-GB"/>
          </a:p>
          <a:p>
            <a:r>
              <a:rPr lang="en-GB"/>
              <a:t>https://www.youtube.com/watch?v=dYnLzSUQc6U&amp;feature=youtu.be</a:t>
            </a:r>
          </a:p>
          <a:p>
            <a:endParaRPr lang="en-GB"/>
          </a:p>
          <a:p>
            <a:endParaRPr lang="en-GB"/>
          </a:p>
          <a:p>
            <a:endParaRPr lang="en-GB"/>
          </a:p>
          <a:p>
            <a:r>
              <a:rPr lang="en-GB"/>
              <a:t>Choose either video to get message across or choose any of your own. </a:t>
            </a:r>
          </a:p>
        </p:txBody>
      </p:sp>
      <p:sp>
        <p:nvSpPr>
          <p:cNvPr id="4" name="Slide Number Placeholder 3"/>
          <p:cNvSpPr>
            <a:spLocks noGrp="1"/>
          </p:cNvSpPr>
          <p:nvPr>
            <p:ph type="sldNum" sz="quarter" idx="5"/>
          </p:nvPr>
        </p:nvSpPr>
        <p:spPr/>
        <p:txBody>
          <a:bodyPr/>
          <a:lstStyle/>
          <a:p>
            <a:fld id="{431B69C6-F008-4FF3-BF08-3E3550AF26AC}" type="slidenum">
              <a:rPr lang="en-GB" smtClean="0"/>
              <a:t>62</a:t>
            </a:fld>
            <a:endParaRPr lang="en-GB"/>
          </a:p>
        </p:txBody>
      </p:sp>
    </p:spTree>
    <p:extLst>
      <p:ext uri="{BB962C8B-B14F-4D97-AF65-F5344CB8AC3E}">
        <p14:creationId xmlns:p14="http://schemas.microsoft.com/office/powerpoint/2010/main" val="23778511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can ask staff to answer before showing next slide to see if they know the policies for this and ideas on how they keep themselves safe. </a:t>
            </a:r>
          </a:p>
        </p:txBody>
      </p:sp>
      <p:sp>
        <p:nvSpPr>
          <p:cNvPr id="4" name="Slide Number Placeholder 3"/>
          <p:cNvSpPr>
            <a:spLocks noGrp="1"/>
          </p:cNvSpPr>
          <p:nvPr>
            <p:ph type="sldNum" sz="quarter" idx="5"/>
          </p:nvPr>
        </p:nvSpPr>
        <p:spPr/>
        <p:txBody>
          <a:bodyPr/>
          <a:lstStyle/>
          <a:p>
            <a:fld id="{431B69C6-F008-4FF3-BF08-3E3550AF26AC}" type="slidenum">
              <a:rPr lang="en-GB" smtClean="0"/>
              <a:t>63</a:t>
            </a:fld>
            <a:endParaRPr lang="en-GB"/>
          </a:p>
        </p:txBody>
      </p:sp>
    </p:spTree>
    <p:extLst>
      <p:ext uri="{BB962C8B-B14F-4D97-AF65-F5344CB8AC3E}">
        <p14:creationId xmlns:p14="http://schemas.microsoft.com/office/powerpoint/2010/main" val="34367111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latin typeface="Trebuchet MS" pitchFamily="34" charset="0"/>
                <a:cs typeface="Arial" charset="0"/>
                <a:sym typeface="Trebuchet MS" pitchFamily="34" charset="0"/>
              </a:rPr>
              <a:t>Check your security settings are appropriate and do not post anything confidential, or that could be misinterpreted.  Do not post negative comments about your school or school community online.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atin typeface="Trebuchet MS" pitchFamily="34" charset="0"/>
              <a:cs typeface="Arial" charset="0"/>
              <a:sym typeface="Trebuchet MS"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Trebuchet MS" pitchFamily="34" charset="0"/>
                <a:cs typeface="Arial" charset="0"/>
                <a:sym typeface="Trebuchet MS" pitchFamily="34" charset="0"/>
              </a:rPr>
              <a:t>Know your Acceptable Use Policy – can you use your camera or post to social media when on school site? Keep yourself safe. </a:t>
            </a:r>
            <a:endParaRPr lang="en-GB"/>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64</a:t>
            </a:fld>
            <a:endParaRPr lang="en-GB"/>
          </a:p>
        </p:txBody>
      </p:sp>
    </p:spTree>
    <p:extLst>
      <p:ext uri="{BB962C8B-B14F-4D97-AF65-F5344CB8AC3E}">
        <p14:creationId xmlns:p14="http://schemas.microsoft.com/office/powerpoint/2010/main" val="34242660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Where is your whistleblowing policy?</a:t>
            </a:r>
          </a:p>
          <a:p>
            <a:r>
              <a:rPr lang="en-GB"/>
              <a:t>Where is information about the LADO?</a:t>
            </a:r>
          </a:p>
          <a:p>
            <a:endParaRPr lang="en-GB"/>
          </a:p>
          <a:p>
            <a:r>
              <a:rPr lang="en-GB"/>
              <a:t>Ian Huntley, William </a:t>
            </a:r>
            <a:r>
              <a:rPr lang="en-GB" err="1"/>
              <a:t>Vahey</a:t>
            </a:r>
            <a:r>
              <a:rPr lang="en-GB"/>
              <a:t>, Vanessa Williams – All worked in schools/Early years setting and convicted for causing serious harm (sexual and violent to children). Reviews found that colleagues had concerns however, hadn’t felt able to challenge or known how to whistle blow. These offenders had established themselves as ‘popular’ members of staff or stereotypes of women etc had stopped people believing they may harm children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65</a:t>
            </a:fld>
            <a:endParaRPr lang="en-GB"/>
          </a:p>
        </p:txBody>
      </p:sp>
    </p:spTree>
    <p:extLst>
      <p:ext uri="{BB962C8B-B14F-4D97-AF65-F5344CB8AC3E}">
        <p14:creationId xmlns:p14="http://schemas.microsoft.com/office/powerpoint/2010/main" val="39489683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t>If your own child/ren are made the subject of child protection plan then it will have to be considered whether this has an impact on your ability to safeguard children in your care at work.   If you can not safeguard your own children are you able to safeguard those in your care?? </a:t>
            </a:r>
          </a:p>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66</a:t>
            </a:fld>
            <a:endParaRPr lang="en-GB"/>
          </a:p>
        </p:txBody>
      </p:sp>
    </p:spTree>
    <p:extLst>
      <p:ext uri="{BB962C8B-B14F-4D97-AF65-F5344CB8AC3E}">
        <p14:creationId xmlns:p14="http://schemas.microsoft.com/office/powerpoint/2010/main" val="4029929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1B69C6-F008-4FF3-BF08-3E3550AF26AC}" type="slidenum">
              <a:rPr lang="en-GB" smtClean="0"/>
              <a:t>67</a:t>
            </a:fld>
            <a:endParaRPr lang="en-GB"/>
          </a:p>
        </p:txBody>
      </p:sp>
    </p:spTree>
    <p:extLst>
      <p:ext uri="{BB962C8B-B14F-4D97-AF65-F5344CB8AC3E}">
        <p14:creationId xmlns:p14="http://schemas.microsoft.com/office/powerpoint/2010/main" val="29551481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a:headEnd/>
            <a:tailEnd/>
          </a:ln>
        </p:spPr>
      </p:sp>
      <p:sp>
        <p:nvSpPr>
          <p:cNvPr id="81923" name="Notes Placeholder 2"/>
          <p:cNvSpPr txBox="1">
            <a:spLocks noGrp="1"/>
          </p:cNvSpPr>
          <p:nvPr>
            <p:ph type="body" idx="1"/>
          </p:nvPr>
        </p:nvSpPr>
        <p:spPr bwMode="auto">
          <a:noFill/>
        </p:spPr>
        <p:txBody>
          <a:bodyPr vert="horz" numCol="1" compatLnSpc="1">
            <a:prstTxWarp prst="textNoShape">
              <a:avLst/>
            </a:prstTxWarp>
          </a:bodyPr>
          <a:lstStyle/>
          <a:p>
            <a:pPr>
              <a:spcBef>
                <a:spcPct val="0"/>
              </a:spcBef>
            </a:pPr>
            <a:endParaRPr lang="en-GB" altLang="en-US"/>
          </a:p>
        </p:txBody>
      </p:sp>
      <p:sp>
        <p:nvSpPr>
          <p:cNvPr id="81924" name="Slide Number Placeholder 3"/>
          <p:cNvSpPr>
            <a:spLocks noGrp="1"/>
          </p:cNvSpPr>
          <p:nvPr>
            <p:ph type="sldNum" sz="quarter" idx="12"/>
          </p:nvPr>
        </p:nvSpPr>
        <p:spPr>
          <a:noFill/>
        </p:spPr>
        <p:txBody>
          <a:bodyPr/>
          <a:lstStyle/>
          <a:p>
            <a:r>
              <a:rPr lang="en-US" altLang="en-US"/>
              <a: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2946" name="Shape 526"/>
          <p:cNvSpPr>
            <a:spLocks noGrp="1" noRot="1" noChangeAspect="1" noTextEdit="1"/>
          </p:cNvSpPr>
          <p:nvPr>
            <p:ph type="sldImg" idx="2"/>
          </p:nvPr>
        </p:nvSpPr>
        <p:spPr>
          <a:xfrm>
            <a:off x="92075" y="746125"/>
            <a:ext cx="6626225" cy="3727450"/>
          </a:xfrm>
          <a:ln>
            <a:headEnd/>
            <a:tailEnd/>
          </a:ln>
        </p:spPr>
      </p:sp>
      <p:sp>
        <p:nvSpPr>
          <p:cNvPr id="82947" name="Shape 527"/>
          <p:cNvSpPr txBox="1">
            <a:spLocks noGrp="1"/>
          </p:cNvSpPr>
          <p:nvPr>
            <p:ph type="body" idx="1"/>
          </p:nvPr>
        </p:nvSpPr>
        <p:spPr bwMode="auto">
          <a:xfrm>
            <a:off x="681038" y="4721225"/>
            <a:ext cx="5446712" cy="4473575"/>
          </a:xfrm>
          <a:noFill/>
        </p:spPr>
        <p:txBody>
          <a:bodyPr vert="horz" numCol="1" anchor="ctr" compatLnSpc="1">
            <a:prstTxWarp prst="textNoShape">
              <a:avLst/>
            </a:prstTxWarp>
          </a:bodyPr>
          <a:lstStyle/>
          <a:p>
            <a:pPr eaLnBrk="1" hangingPunct="1">
              <a:spcBef>
                <a:spcPct val="0"/>
              </a:spcBef>
              <a:buFontTx/>
              <a:buNone/>
            </a:pPr>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400E745-7FA9-4C5D-8D69-2868FB299821}" type="slidenum">
              <a:rPr lang="en-GB" smtClean="0"/>
              <a:t>70</a:t>
            </a:fld>
            <a:endParaRPr lang="en-GB"/>
          </a:p>
        </p:txBody>
      </p:sp>
    </p:spTree>
    <p:extLst>
      <p:ext uri="{BB962C8B-B14F-4D97-AF65-F5344CB8AC3E}">
        <p14:creationId xmlns:p14="http://schemas.microsoft.com/office/powerpoint/2010/main" val="6432940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Think about:</a:t>
            </a:r>
          </a:p>
          <a:p>
            <a:endParaRPr lang="en-GB"/>
          </a:p>
          <a:p>
            <a:r>
              <a:rPr lang="en-GB"/>
              <a:t>Neglect is usually determined by the persistent signs and indicators, even if mother is caring and children are happy. This still needs to be addressed and support offered to mum. </a:t>
            </a:r>
          </a:p>
        </p:txBody>
      </p:sp>
      <p:sp>
        <p:nvSpPr>
          <p:cNvPr id="4" name="Slide Number Placeholder 3"/>
          <p:cNvSpPr>
            <a:spLocks noGrp="1"/>
          </p:cNvSpPr>
          <p:nvPr>
            <p:ph type="sldNum" sz="quarter" idx="5"/>
          </p:nvPr>
        </p:nvSpPr>
        <p:spPr/>
        <p:txBody>
          <a:bodyPr/>
          <a:lstStyle/>
          <a:p>
            <a:fld id="{431B69C6-F008-4FF3-BF08-3E3550AF26AC}" type="slidenum">
              <a:rPr lang="en-GB" smtClean="0"/>
              <a:t>71</a:t>
            </a:fld>
            <a:endParaRPr lang="en-GB"/>
          </a:p>
        </p:txBody>
      </p:sp>
    </p:spTree>
    <p:extLst>
      <p:ext uri="{BB962C8B-B14F-4D97-AF65-F5344CB8AC3E}">
        <p14:creationId xmlns:p14="http://schemas.microsoft.com/office/powerpoint/2010/main" val="17439209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Think about:</a:t>
            </a:r>
          </a:p>
          <a:p>
            <a:endParaRPr lang="en-GB"/>
          </a:p>
          <a:p>
            <a:r>
              <a:rPr lang="en-GB"/>
              <a:t>How do you let a child know that you have to tell someone? What words would you choose? Would you find this hard? </a:t>
            </a:r>
          </a:p>
          <a:p>
            <a:r>
              <a:rPr lang="en-GB"/>
              <a:t>What should you always do – (reassure child, believe them).</a:t>
            </a:r>
          </a:p>
          <a:p>
            <a:endParaRPr lang="en-GB"/>
          </a:p>
          <a:p>
            <a:r>
              <a:rPr lang="en-GB"/>
              <a:t>Disclosure of child about their parent – what do you do first? Who do you tell? – When do you tell?</a:t>
            </a:r>
          </a:p>
          <a:p>
            <a:endParaRPr lang="en-GB"/>
          </a:p>
          <a:p>
            <a:r>
              <a:rPr lang="en-GB" b="1"/>
              <a:t>Make the point: </a:t>
            </a:r>
          </a:p>
          <a:p>
            <a:r>
              <a:rPr lang="en-GB" b="1"/>
              <a:t>If disclosure is of physical/sexual abuse by a parent -  Ensure that staff know to report to DSL immediately and that MASH are called before talking to any parent. If it is the end of the day and waiting to get through to MASH – do not let the child go home until MASH have been spoken with.</a:t>
            </a:r>
          </a:p>
        </p:txBody>
      </p:sp>
      <p:sp>
        <p:nvSpPr>
          <p:cNvPr id="4" name="Slide Number Placeholder 3"/>
          <p:cNvSpPr>
            <a:spLocks noGrp="1"/>
          </p:cNvSpPr>
          <p:nvPr>
            <p:ph type="sldNum" sz="quarter" idx="5"/>
          </p:nvPr>
        </p:nvSpPr>
        <p:spPr/>
        <p:txBody>
          <a:bodyPr/>
          <a:lstStyle/>
          <a:p>
            <a:fld id="{431B69C6-F008-4FF3-BF08-3E3550AF26AC}" type="slidenum">
              <a:rPr lang="en-GB" smtClean="0"/>
              <a:t>72</a:t>
            </a:fld>
            <a:endParaRPr lang="en-GB"/>
          </a:p>
        </p:txBody>
      </p:sp>
    </p:spTree>
    <p:extLst>
      <p:ext uri="{BB962C8B-B14F-4D97-AF65-F5344CB8AC3E}">
        <p14:creationId xmlns:p14="http://schemas.microsoft.com/office/powerpoint/2010/main" val="39871723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Think about:</a:t>
            </a:r>
          </a:p>
          <a:p>
            <a:endParaRPr lang="en-GB"/>
          </a:p>
          <a:p>
            <a:r>
              <a:rPr lang="en-GB"/>
              <a:t>Domestic Abuse can affect anyone and be perpetrated by anyone. It does not distinguish between status and class. It must be taken seriously and reported to DSL</a:t>
            </a:r>
          </a:p>
          <a:p>
            <a:endParaRPr lang="en-GB"/>
          </a:p>
          <a:p>
            <a:r>
              <a:rPr lang="en-GB"/>
              <a:t>Child witnessing abuse - trauma</a:t>
            </a:r>
          </a:p>
        </p:txBody>
      </p:sp>
      <p:sp>
        <p:nvSpPr>
          <p:cNvPr id="4" name="Slide Number Placeholder 3"/>
          <p:cNvSpPr>
            <a:spLocks noGrp="1"/>
          </p:cNvSpPr>
          <p:nvPr>
            <p:ph type="sldNum" sz="quarter" idx="5"/>
          </p:nvPr>
        </p:nvSpPr>
        <p:spPr/>
        <p:txBody>
          <a:bodyPr/>
          <a:lstStyle/>
          <a:p>
            <a:fld id="{431B69C6-F008-4FF3-BF08-3E3550AF26AC}" type="slidenum">
              <a:rPr lang="en-GB" smtClean="0"/>
              <a:t>73</a:t>
            </a:fld>
            <a:endParaRPr lang="en-GB"/>
          </a:p>
        </p:txBody>
      </p:sp>
    </p:spTree>
    <p:extLst>
      <p:ext uri="{BB962C8B-B14F-4D97-AF65-F5344CB8AC3E}">
        <p14:creationId xmlns:p14="http://schemas.microsoft.com/office/powerpoint/2010/main" val="34201504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a:p>
            <a:r>
              <a:rPr lang="en-GB">
                <a:cs typeface="Calibri"/>
              </a:rPr>
              <a:t>Sexual abuse by a professional </a:t>
            </a:r>
          </a:p>
          <a:p>
            <a:endParaRPr lang="en-GB">
              <a:cs typeface="Calibri"/>
            </a:endParaRPr>
          </a:p>
          <a:p>
            <a:r>
              <a:rPr lang="en-GB">
                <a:cs typeface="Calibri"/>
              </a:rPr>
              <a:t>Abuse of power</a:t>
            </a:r>
          </a:p>
          <a:p>
            <a:endParaRPr lang="en-GB">
              <a:cs typeface="Calibri"/>
            </a:endParaRPr>
          </a:p>
          <a:p>
            <a:r>
              <a:rPr lang="en-GB">
                <a:cs typeface="Calibri"/>
              </a:rPr>
              <a:t>Ask the group to think about the sex of the foster carer and child:</a:t>
            </a:r>
          </a:p>
          <a:p>
            <a:endParaRPr lang="en-GB">
              <a:cs typeface="Calibri"/>
            </a:endParaRPr>
          </a:p>
          <a:p>
            <a:r>
              <a:rPr lang="en-GB">
                <a:cs typeface="Calibri"/>
              </a:rPr>
              <a:t>MC could be male or female </a:t>
            </a:r>
          </a:p>
          <a:p>
            <a:endParaRPr lang="en-GB">
              <a:cs typeface="Calibri"/>
            </a:endParaRPr>
          </a:p>
          <a:p>
            <a:r>
              <a:rPr lang="en-GB">
                <a:cs typeface="Calibri"/>
              </a:rPr>
              <a:t>Foster carer could be female </a:t>
            </a:r>
          </a:p>
          <a:p>
            <a:endParaRPr lang="en-GB">
              <a:cs typeface="Calibri"/>
            </a:endParaRPr>
          </a:p>
          <a:p>
            <a:r>
              <a:rPr lang="en-GB">
                <a:cs typeface="Calibri"/>
              </a:rPr>
              <a:t>Even if disclosures have been made and have been false, it is imperative to still believe the child, respond appropriately and report immediately. </a:t>
            </a:r>
            <a:endParaRPr lang="en-GB"/>
          </a:p>
        </p:txBody>
      </p:sp>
      <p:sp>
        <p:nvSpPr>
          <p:cNvPr id="4" name="Slide Number Placeholder 3"/>
          <p:cNvSpPr>
            <a:spLocks noGrp="1"/>
          </p:cNvSpPr>
          <p:nvPr>
            <p:ph type="sldNum" sz="quarter" idx="5"/>
          </p:nvPr>
        </p:nvSpPr>
        <p:spPr/>
        <p:txBody>
          <a:bodyPr/>
          <a:lstStyle/>
          <a:p>
            <a:fld id="{9400E745-7FA9-4C5D-8D69-2868FB299821}" type="slidenum">
              <a:rPr lang="en-GB" smtClean="0"/>
              <a:t>74</a:t>
            </a:fld>
            <a:endParaRPr lang="en-GB"/>
          </a:p>
        </p:txBody>
      </p:sp>
    </p:spTree>
    <p:extLst>
      <p:ext uri="{BB962C8B-B14F-4D97-AF65-F5344CB8AC3E}">
        <p14:creationId xmlns:p14="http://schemas.microsoft.com/office/powerpoint/2010/main" val="30948129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Think about:</a:t>
            </a:r>
          </a:p>
          <a:p>
            <a:endParaRPr lang="en-GB"/>
          </a:p>
          <a:p>
            <a:r>
              <a:rPr lang="en-GB"/>
              <a:t>CSE</a:t>
            </a:r>
          </a:p>
          <a:p>
            <a:r>
              <a:rPr lang="en-GB"/>
              <a:t>CCE</a:t>
            </a:r>
          </a:p>
          <a:p>
            <a:r>
              <a:rPr lang="en-GB"/>
              <a:t>County lines </a:t>
            </a:r>
          </a:p>
          <a:p>
            <a:endParaRPr lang="en-GB"/>
          </a:p>
          <a:p>
            <a:r>
              <a:rPr lang="en-GB"/>
              <a:t>Signs and indicators</a:t>
            </a:r>
          </a:p>
        </p:txBody>
      </p:sp>
      <p:sp>
        <p:nvSpPr>
          <p:cNvPr id="4" name="Slide Number Placeholder 3"/>
          <p:cNvSpPr>
            <a:spLocks noGrp="1"/>
          </p:cNvSpPr>
          <p:nvPr>
            <p:ph type="sldNum" sz="quarter" idx="5"/>
          </p:nvPr>
        </p:nvSpPr>
        <p:spPr/>
        <p:txBody>
          <a:bodyPr/>
          <a:lstStyle/>
          <a:p>
            <a:fld id="{431B69C6-F008-4FF3-BF08-3E3550AF26AC}" type="slidenum">
              <a:rPr lang="en-GB" smtClean="0"/>
              <a:t>75</a:t>
            </a:fld>
            <a:endParaRPr lang="en-GB"/>
          </a:p>
        </p:txBody>
      </p:sp>
    </p:spTree>
    <p:extLst>
      <p:ext uri="{BB962C8B-B14F-4D97-AF65-F5344CB8AC3E}">
        <p14:creationId xmlns:p14="http://schemas.microsoft.com/office/powerpoint/2010/main" val="8929027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Think about radicalisation. What susceptibility factors does he have.</a:t>
            </a:r>
          </a:p>
          <a:p>
            <a:endParaRPr lang="en-GB"/>
          </a:p>
          <a:p>
            <a:r>
              <a:rPr lang="en-GB"/>
              <a:t>How would staff feel to challenge these views? Where would you start?</a:t>
            </a:r>
          </a:p>
        </p:txBody>
      </p:sp>
      <p:sp>
        <p:nvSpPr>
          <p:cNvPr id="4" name="Slide Number Placeholder 3"/>
          <p:cNvSpPr>
            <a:spLocks noGrp="1"/>
          </p:cNvSpPr>
          <p:nvPr>
            <p:ph type="sldNum" sz="quarter" idx="5"/>
          </p:nvPr>
        </p:nvSpPr>
        <p:spPr/>
        <p:txBody>
          <a:bodyPr/>
          <a:lstStyle/>
          <a:p>
            <a:fld id="{431B69C6-F008-4FF3-BF08-3E3550AF26AC}" type="slidenum">
              <a:rPr lang="en-GB" smtClean="0"/>
              <a:t>76</a:t>
            </a:fld>
            <a:endParaRPr lang="en-GB"/>
          </a:p>
        </p:txBody>
      </p:sp>
    </p:spTree>
    <p:extLst>
      <p:ext uri="{BB962C8B-B14F-4D97-AF65-F5344CB8AC3E}">
        <p14:creationId xmlns:p14="http://schemas.microsoft.com/office/powerpoint/2010/main" val="7221031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might be going on?</a:t>
            </a:r>
          </a:p>
          <a:p>
            <a:endParaRPr lang="en-GB"/>
          </a:p>
          <a:p>
            <a:r>
              <a:rPr lang="en-GB"/>
              <a:t>CCE? County Lines? </a:t>
            </a:r>
          </a:p>
        </p:txBody>
      </p:sp>
      <p:sp>
        <p:nvSpPr>
          <p:cNvPr id="4" name="Slide Number Placeholder 3"/>
          <p:cNvSpPr>
            <a:spLocks noGrp="1"/>
          </p:cNvSpPr>
          <p:nvPr>
            <p:ph type="sldNum" sz="quarter" idx="5"/>
          </p:nvPr>
        </p:nvSpPr>
        <p:spPr/>
        <p:txBody>
          <a:bodyPr/>
          <a:lstStyle/>
          <a:p>
            <a:fld id="{431B69C6-F008-4FF3-BF08-3E3550AF26AC}" type="slidenum">
              <a:rPr lang="en-GB" smtClean="0"/>
              <a:t>77</a:t>
            </a:fld>
            <a:endParaRPr lang="en-GB"/>
          </a:p>
        </p:txBody>
      </p:sp>
    </p:spTree>
    <p:extLst>
      <p:ext uri="{BB962C8B-B14F-4D97-AF65-F5344CB8AC3E}">
        <p14:creationId xmlns:p14="http://schemas.microsoft.com/office/powerpoint/2010/main" val="8287687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Recognise</a:t>
            </a:r>
            <a:r>
              <a:rPr lang="en-US" dirty="0"/>
              <a:t> this is a safeguarding concern (potential emotional/physical harm).</a:t>
            </a:r>
          </a:p>
          <a:p>
            <a:r>
              <a:rPr lang="en-US"/>
              <a:t>•Take immediate action: consider whether children are safe to continue attending</a:t>
            </a:r>
            <a:endParaRPr lang="en-GB"/>
          </a:p>
          <a:p>
            <a:r>
              <a:rPr lang="en-US"/>
              <a:t>•Report concern to LADO if allegation relates to an adult working with children</a:t>
            </a:r>
            <a:endParaRPr lang="en-GB"/>
          </a:p>
          <a:p>
            <a:r>
              <a:rPr lang="en-US"/>
              <a:t>•Inform senior leadership / headteacher</a:t>
            </a:r>
            <a:endParaRPr lang="en-GB"/>
          </a:p>
          <a:p>
            <a:r>
              <a:rPr lang="en-US" dirty="0"/>
              <a:t>•Contact the </a:t>
            </a:r>
            <a:r>
              <a:rPr lang="en-US" dirty="0" err="1"/>
              <a:t>organisation</a:t>
            </a:r>
            <a:r>
              <a:rPr lang="en-US" dirty="0"/>
              <a:t> and request immediate action and investigation  (e.g. suspension of coach)</a:t>
            </a:r>
            <a:endParaRPr lang="en-GB" dirty="0"/>
          </a:p>
          <a:p>
            <a:r>
              <a:rPr lang="en-US"/>
              <a:t>•Record concern in line with safeguarding procedures</a:t>
            </a:r>
            <a:endParaRPr lang="en-GB"/>
          </a:p>
          <a:p>
            <a:r>
              <a:rPr lang="en-US"/>
              <a:t>•Review lettings agreement and whether provision should continue</a:t>
            </a:r>
            <a:endParaRPr lang="en-GB"/>
          </a:p>
          <a:p>
            <a:r>
              <a:rPr lang="en-US"/>
              <a:t>•Ensure clear communication with parents </a:t>
            </a:r>
            <a:endParaRPr lang="en-GB"/>
          </a:p>
          <a:p>
            <a:r>
              <a:rPr lang="en-US"/>
              <a:t>•Continue to monitor and escalate if further concerns arise</a:t>
            </a:r>
            <a:endParaRPr lang="en-GB"/>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31B69C6-F008-4FF3-BF08-3E3550AF26AC}" type="slidenum">
              <a:rPr lang="en-GB" smtClean="0"/>
              <a:t>78</a:t>
            </a:fld>
            <a:endParaRPr lang="en-GB"/>
          </a:p>
        </p:txBody>
      </p:sp>
    </p:spTree>
    <p:extLst>
      <p:ext uri="{BB962C8B-B14F-4D97-AF65-F5344CB8AC3E}">
        <p14:creationId xmlns:p14="http://schemas.microsoft.com/office/powerpoint/2010/main" val="36663102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Age of consent? </a:t>
            </a:r>
          </a:p>
          <a:p>
            <a:endParaRPr lang="en-GB"/>
          </a:p>
          <a:p>
            <a:r>
              <a:rPr lang="en-GB"/>
              <a:t>How would you deal with this? If she wanted to – is it OK?</a:t>
            </a:r>
          </a:p>
        </p:txBody>
      </p:sp>
      <p:sp>
        <p:nvSpPr>
          <p:cNvPr id="4" name="Slide Number Placeholder 3"/>
          <p:cNvSpPr>
            <a:spLocks noGrp="1"/>
          </p:cNvSpPr>
          <p:nvPr>
            <p:ph type="sldNum" sz="quarter" idx="5"/>
          </p:nvPr>
        </p:nvSpPr>
        <p:spPr/>
        <p:txBody>
          <a:bodyPr/>
          <a:lstStyle/>
          <a:p>
            <a:fld id="{431B69C6-F008-4FF3-BF08-3E3550AF26AC}" type="slidenum">
              <a:rPr lang="en-GB" smtClean="0"/>
              <a:t>79</a:t>
            </a:fld>
            <a:endParaRPr lang="en-GB"/>
          </a:p>
        </p:txBody>
      </p:sp>
    </p:spTree>
    <p:extLst>
      <p:ext uri="{BB962C8B-B14F-4D97-AF65-F5344CB8AC3E}">
        <p14:creationId xmlns:p14="http://schemas.microsoft.com/office/powerpoint/2010/main" val="22872845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Is this worrying behaviour?</a:t>
            </a:r>
          </a:p>
          <a:p>
            <a:endParaRPr lang="en-GB"/>
          </a:p>
          <a:p>
            <a:r>
              <a:rPr lang="en-GB"/>
              <a:t>How can you support Maya?</a:t>
            </a:r>
          </a:p>
        </p:txBody>
      </p:sp>
      <p:sp>
        <p:nvSpPr>
          <p:cNvPr id="4" name="Slide Number Placeholder 3"/>
          <p:cNvSpPr>
            <a:spLocks noGrp="1"/>
          </p:cNvSpPr>
          <p:nvPr>
            <p:ph type="sldNum" sz="quarter" idx="5"/>
          </p:nvPr>
        </p:nvSpPr>
        <p:spPr/>
        <p:txBody>
          <a:bodyPr/>
          <a:lstStyle/>
          <a:p>
            <a:fld id="{431B69C6-F008-4FF3-BF08-3E3550AF26AC}" type="slidenum">
              <a:rPr lang="en-GB" smtClean="0"/>
              <a:t>80</a:t>
            </a:fld>
            <a:endParaRPr lang="en-GB"/>
          </a:p>
        </p:txBody>
      </p:sp>
    </p:spTree>
    <p:extLst>
      <p:ext uri="{BB962C8B-B14F-4D97-AF65-F5344CB8AC3E}">
        <p14:creationId xmlns:p14="http://schemas.microsoft.com/office/powerpoint/2010/main" val="4729246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are the legalities of this scenario? </a:t>
            </a:r>
          </a:p>
        </p:txBody>
      </p:sp>
      <p:sp>
        <p:nvSpPr>
          <p:cNvPr id="4" name="Slide Number Placeholder 3"/>
          <p:cNvSpPr>
            <a:spLocks noGrp="1"/>
          </p:cNvSpPr>
          <p:nvPr>
            <p:ph type="sldNum" sz="quarter" idx="5"/>
          </p:nvPr>
        </p:nvSpPr>
        <p:spPr/>
        <p:txBody>
          <a:bodyPr/>
          <a:lstStyle/>
          <a:p>
            <a:fld id="{431B69C6-F008-4FF3-BF08-3E3550AF26AC}" type="slidenum">
              <a:rPr lang="en-GB" smtClean="0"/>
              <a:t>81</a:t>
            </a:fld>
            <a:endParaRPr lang="en-GB"/>
          </a:p>
        </p:txBody>
      </p:sp>
    </p:spTree>
    <p:extLst>
      <p:ext uri="{BB962C8B-B14F-4D97-AF65-F5344CB8AC3E}">
        <p14:creationId xmlns:p14="http://schemas.microsoft.com/office/powerpoint/2010/main" val="11535297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would you want to find out?</a:t>
            </a:r>
          </a:p>
          <a:p>
            <a:endParaRPr lang="en-GB"/>
          </a:p>
          <a:p>
            <a:r>
              <a:rPr lang="en-GB"/>
              <a:t>What would you do next?</a:t>
            </a:r>
          </a:p>
        </p:txBody>
      </p:sp>
      <p:sp>
        <p:nvSpPr>
          <p:cNvPr id="4" name="Slide Number Placeholder 3"/>
          <p:cNvSpPr>
            <a:spLocks noGrp="1"/>
          </p:cNvSpPr>
          <p:nvPr>
            <p:ph type="sldNum" sz="quarter" idx="5"/>
          </p:nvPr>
        </p:nvSpPr>
        <p:spPr/>
        <p:txBody>
          <a:bodyPr/>
          <a:lstStyle/>
          <a:p>
            <a:fld id="{431B69C6-F008-4FF3-BF08-3E3550AF26AC}" type="slidenum">
              <a:rPr lang="en-GB" smtClean="0"/>
              <a:t>82</a:t>
            </a:fld>
            <a:endParaRPr lang="en-GB"/>
          </a:p>
        </p:txBody>
      </p:sp>
    </p:spTree>
    <p:extLst>
      <p:ext uri="{BB962C8B-B14F-4D97-AF65-F5344CB8AC3E}">
        <p14:creationId xmlns:p14="http://schemas.microsoft.com/office/powerpoint/2010/main" val="32140998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information would you need to assess risk?</a:t>
            </a:r>
          </a:p>
          <a:p>
            <a:endParaRPr lang="en-GB"/>
          </a:p>
          <a:p>
            <a:r>
              <a:rPr lang="en-GB"/>
              <a:t>How might you start a conversation about FG&lt; with the parents?</a:t>
            </a:r>
          </a:p>
          <a:p>
            <a:endParaRPr lang="en-GB"/>
          </a:p>
          <a:p>
            <a:r>
              <a:rPr lang="en-GB"/>
              <a:t>Who else might you seek information from?</a:t>
            </a:r>
          </a:p>
          <a:p>
            <a:endParaRPr lang="en-GB"/>
          </a:p>
          <a:p>
            <a:r>
              <a:rPr lang="en-GB"/>
              <a:t>What is your duty of care here? (mandatory reporting duty)</a:t>
            </a:r>
          </a:p>
        </p:txBody>
      </p:sp>
      <p:sp>
        <p:nvSpPr>
          <p:cNvPr id="4" name="Slide Number Placeholder 3"/>
          <p:cNvSpPr>
            <a:spLocks noGrp="1"/>
          </p:cNvSpPr>
          <p:nvPr>
            <p:ph type="sldNum" sz="quarter" idx="5"/>
          </p:nvPr>
        </p:nvSpPr>
        <p:spPr/>
        <p:txBody>
          <a:bodyPr/>
          <a:lstStyle/>
          <a:p>
            <a:fld id="{431B69C6-F008-4FF3-BF08-3E3550AF26AC}" type="slidenum">
              <a:rPr lang="en-GB" smtClean="0"/>
              <a:t>83</a:t>
            </a:fld>
            <a:endParaRPr lang="en-GB"/>
          </a:p>
        </p:txBody>
      </p:sp>
    </p:spTree>
    <p:extLst>
      <p:ext uri="{BB962C8B-B14F-4D97-AF65-F5344CB8AC3E}">
        <p14:creationId xmlns:p14="http://schemas.microsoft.com/office/powerpoint/2010/main" val="32683529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How would you support Cain?</a:t>
            </a:r>
          </a:p>
          <a:p>
            <a:endParaRPr lang="en-GB"/>
          </a:p>
          <a:p>
            <a:r>
              <a:rPr lang="en-GB"/>
              <a:t>How would you support Alfie?</a:t>
            </a:r>
          </a:p>
          <a:p>
            <a:endParaRPr lang="en-GB"/>
          </a:p>
          <a:p>
            <a:r>
              <a:rPr lang="en-GB"/>
              <a:t>What might you want to know about Alfie (his home life, his internet use, parent's ability to monitor any social media) </a:t>
            </a:r>
          </a:p>
          <a:p>
            <a:endParaRPr lang="en-GB"/>
          </a:p>
          <a:p>
            <a:r>
              <a:rPr lang="en-GB"/>
              <a:t>What might he be trying to tell you with this behaviour?</a:t>
            </a:r>
          </a:p>
          <a:p>
            <a:endParaRPr lang="en-GB"/>
          </a:p>
          <a:p>
            <a:r>
              <a:rPr lang="en-GB"/>
              <a:t>Be careful with language – Alfie should never be called a perpetrator – he is a </a:t>
            </a:r>
            <a:r>
              <a:rPr lang="en-GB" b="1"/>
              <a:t>child </a:t>
            </a:r>
            <a:r>
              <a:rPr lang="en-GB"/>
              <a:t>who has shown harmful sexual behaviour towards another </a:t>
            </a:r>
            <a:r>
              <a:rPr lang="en-GB" b="1"/>
              <a:t>child</a:t>
            </a:r>
            <a:r>
              <a:rPr lang="en-GB"/>
              <a:t>. </a:t>
            </a:r>
          </a:p>
        </p:txBody>
      </p:sp>
      <p:sp>
        <p:nvSpPr>
          <p:cNvPr id="4" name="Slide Number Placeholder 3"/>
          <p:cNvSpPr>
            <a:spLocks noGrp="1"/>
          </p:cNvSpPr>
          <p:nvPr>
            <p:ph type="sldNum" sz="quarter" idx="5"/>
          </p:nvPr>
        </p:nvSpPr>
        <p:spPr/>
        <p:txBody>
          <a:bodyPr/>
          <a:lstStyle/>
          <a:p>
            <a:fld id="{431B69C6-F008-4FF3-BF08-3E3550AF26AC}" type="slidenum">
              <a:rPr lang="en-GB" smtClean="0"/>
              <a:t>84</a:t>
            </a:fld>
            <a:endParaRPr lang="en-GB"/>
          </a:p>
        </p:txBody>
      </p:sp>
    </p:spTree>
    <p:extLst>
      <p:ext uri="{BB962C8B-B14F-4D97-AF65-F5344CB8AC3E}">
        <p14:creationId xmlns:p14="http://schemas.microsoft.com/office/powerpoint/2010/main" val="3174506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55C7-F4AD-43EF-A59B-DB00D25A8B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BFA3223-587B-4B1E-A805-0C9FE0A526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F5FE1F-A93D-422A-82F3-3A7AD150168C}"/>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5" name="Footer Placeholder 4">
            <a:extLst>
              <a:ext uri="{FF2B5EF4-FFF2-40B4-BE49-F238E27FC236}">
                <a16:creationId xmlns:a16="http://schemas.microsoft.com/office/drawing/2014/main" id="{340F3172-B3AC-4971-A94C-2A735134BB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1BE84A-AE44-40BA-9A7E-240D58811A68}"/>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1094329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057C-AD17-4AFA-8F15-C478AFC925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454E9D5-A350-4F19-9511-B502172AB1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CE45D4-84E0-42C2-B5C2-C03C4FF41CF9}"/>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5" name="Footer Placeholder 4">
            <a:extLst>
              <a:ext uri="{FF2B5EF4-FFF2-40B4-BE49-F238E27FC236}">
                <a16:creationId xmlns:a16="http://schemas.microsoft.com/office/drawing/2014/main" id="{6EF6C19E-6E8C-4CF1-9886-1A647C13A0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795878-A625-4B77-8048-797C17F63310}"/>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1990128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412B2-BA4E-4893-820C-07ACFEA3EF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C923E12-63B1-42C9-8FDF-3DBDA56957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F7BEF4-C734-4D96-96AF-4F63B467F6D8}"/>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5" name="Footer Placeholder 4">
            <a:extLst>
              <a:ext uri="{FF2B5EF4-FFF2-40B4-BE49-F238E27FC236}">
                <a16:creationId xmlns:a16="http://schemas.microsoft.com/office/drawing/2014/main" id="{BC3678BC-63FA-4231-934F-54023E68DD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F5CBE9-F990-4305-87D6-C80F2B7247C6}"/>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1782335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74B21-6265-4D1C-9E7F-BC28D387F4F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570F83-B190-45C4-8DDD-36EF94B2D8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AEF8C4-1FE1-4451-9288-2E682798AF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468C18-5DE9-4558-AF0C-FA829FC62221}"/>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6" name="Footer Placeholder 5">
            <a:extLst>
              <a:ext uri="{FF2B5EF4-FFF2-40B4-BE49-F238E27FC236}">
                <a16:creationId xmlns:a16="http://schemas.microsoft.com/office/drawing/2014/main" id="{778D1FB9-6063-4FCE-A1FD-8C3A97F6FF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AF28E0-5EF2-40E3-BC38-36DDDC90D598}"/>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3972256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47A2-66EB-4E0D-9733-4865488EB1F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8940CB-EB21-423A-BB57-0959182E1B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3D9571-BA49-4F6F-92C0-64AADA6FE8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99DC0C-52BC-41ED-8783-3902CA9609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59094E-E3A6-4D0A-A3CB-EAF741F657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A64C7F0-78D8-46EE-8DE0-0EF7F4539A48}"/>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8" name="Footer Placeholder 7">
            <a:extLst>
              <a:ext uri="{FF2B5EF4-FFF2-40B4-BE49-F238E27FC236}">
                <a16:creationId xmlns:a16="http://schemas.microsoft.com/office/drawing/2014/main" id="{6E395270-83A5-4A47-BC93-1C08537D481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1A4FE1-642A-4870-8C31-BCA0C97C5A78}"/>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218906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B969-ACBF-4668-9336-E80C7B6AE63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0A961C-C2E4-47C3-AC3F-6D76227EC556}"/>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4" name="Footer Placeholder 3">
            <a:extLst>
              <a:ext uri="{FF2B5EF4-FFF2-40B4-BE49-F238E27FC236}">
                <a16:creationId xmlns:a16="http://schemas.microsoft.com/office/drawing/2014/main" id="{260B8346-F5E3-4A25-9674-399BB039FD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77B7886-0BAF-47C5-B6AD-274646ED27A4}"/>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4803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E21FA6-C687-49C6-B5B4-6AB924FAB416}"/>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3" name="Footer Placeholder 2">
            <a:extLst>
              <a:ext uri="{FF2B5EF4-FFF2-40B4-BE49-F238E27FC236}">
                <a16:creationId xmlns:a16="http://schemas.microsoft.com/office/drawing/2014/main" id="{28B5F966-5D8D-4F02-A15E-64D6E4111D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CB18C1D-3EA7-48DA-85D6-000FB0A58F62}"/>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94249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242C-0155-4F8E-BE53-72420D900F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0F7353-2D9E-45F4-BF8C-D00B79934F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0B57E8-D74E-4E09-BE25-30F4B7929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F08BA-0C8A-45F2-9EC0-BCC940C15960}"/>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6" name="Footer Placeholder 5">
            <a:extLst>
              <a:ext uri="{FF2B5EF4-FFF2-40B4-BE49-F238E27FC236}">
                <a16:creationId xmlns:a16="http://schemas.microsoft.com/office/drawing/2014/main" id="{2ED2B9CA-3F06-4CCF-A460-C897E56711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61D8B4-2E40-424F-907C-9C8BA6665F88}"/>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76683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5C49-0EE5-476F-A9F4-D7CAD66FE2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9749229-0D3D-44A0-BC27-DCC23CF219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9323AB4-E5BE-421D-99C7-B18B486FE5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8FA432-888D-4054-B1C6-D94437260EF1}"/>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6" name="Footer Placeholder 5">
            <a:extLst>
              <a:ext uri="{FF2B5EF4-FFF2-40B4-BE49-F238E27FC236}">
                <a16:creationId xmlns:a16="http://schemas.microsoft.com/office/drawing/2014/main" id="{EAF05FA0-3374-42CE-8C74-16DE30CC07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EDB87D-D3A8-4072-9600-54560F89A367}"/>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2323924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31515-0759-48E5-B642-B3D898459C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6D2F31-EED2-4993-A3C2-61E9FCBEF3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8173E3-F75C-476C-881C-C83BA783F264}"/>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5" name="Footer Placeholder 4">
            <a:extLst>
              <a:ext uri="{FF2B5EF4-FFF2-40B4-BE49-F238E27FC236}">
                <a16:creationId xmlns:a16="http://schemas.microsoft.com/office/drawing/2014/main" id="{CCD2702C-CB13-40C7-9A53-FB47A7082B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D426E6-2DE5-4165-9743-7F0D6EB3E083}"/>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556513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7944F4-CC44-46C9-923E-3C9455D77D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D60638-731E-45B6-92EF-2EBAE72F2A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A4D8CF-0891-41BF-BF6C-78A6AB01EFDE}"/>
              </a:ext>
            </a:extLst>
          </p:cNvPr>
          <p:cNvSpPr>
            <a:spLocks noGrp="1"/>
          </p:cNvSpPr>
          <p:nvPr>
            <p:ph type="dt" sz="half" idx="10"/>
          </p:nvPr>
        </p:nvSpPr>
        <p:spPr/>
        <p:txBody>
          <a:bodyPr/>
          <a:lstStyle/>
          <a:p>
            <a:fld id="{4B3E9F2D-1D05-4DEB-83A6-B0430C25C7BC}" type="datetimeFigureOut">
              <a:rPr lang="en-GB" smtClean="0"/>
              <a:t>23/07/2026</a:t>
            </a:fld>
            <a:endParaRPr lang="en-GB"/>
          </a:p>
        </p:txBody>
      </p:sp>
      <p:sp>
        <p:nvSpPr>
          <p:cNvPr id="5" name="Footer Placeholder 4">
            <a:extLst>
              <a:ext uri="{FF2B5EF4-FFF2-40B4-BE49-F238E27FC236}">
                <a16:creationId xmlns:a16="http://schemas.microsoft.com/office/drawing/2014/main" id="{B454EA20-28C7-4D28-99CE-C2AC6376D9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72CABA-F8DC-4D54-91AB-E1E6A0A0D1BC}"/>
              </a:ext>
            </a:extLst>
          </p:cNvPr>
          <p:cNvSpPr>
            <a:spLocks noGrp="1"/>
          </p:cNvSpPr>
          <p:nvPr>
            <p:ph type="sldNum" sz="quarter" idx="12"/>
          </p:nvPr>
        </p:nvSpPr>
        <p:spPr/>
        <p:txBody>
          <a:bodyPr/>
          <a:lstStyle/>
          <a:p>
            <a:fld id="{026108D3-BED0-421A-8272-269563E86749}" type="slidenum">
              <a:rPr lang="en-GB" smtClean="0"/>
              <a:t>‹#›</a:t>
            </a:fld>
            <a:endParaRPr lang="en-GB"/>
          </a:p>
        </p:txBody>
      </p:sp>
    </p:spTree>
    <p:extLst>
      <p:ext uri="{BB962C8B-B14F-4D97-AF65-F5344CB8AC3E}">
        <p14:creationId xmlns:p14="http://schemas.microsoft.com/office/powerpoint/2010/main" val="2836771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Shape 88"/>
        <p:cNvGrpSpPr/>
        <p:nvPr/>
      </p:nvGrpSpPr>
      <p:grpSpPr>
        <a:xfrm>
          <a:off x="0" y="0"/>
          <a:ext cx="0" cy="0"/>
          <a:chOff x="0" y="0"/>
          <a:chExt cx="0" cy="0"/>
        </a:xfrm>
      </p:grpSpPr>
      <p:pic>
        <p:nvPicPr>
          <p:cNvPr id="3" name="Shape 90"/>
          <p:cNvPicPr preferRelativeResize="0">
            <a:picLocks noChangeAspect="1" noChangeArrowheads="1"/>
          </p:cNvPicPr>
          <p:nvPr/>
        </p:nvPicPr>
        <p:blipFill>
          <a:blip r:embed="rId2"/>
          <a:srcRect/>
          <a:stretch>
            <a:fillRect/>
          </a:stretch>
        </p:blipFill>
        <p:spPr bwMode="auto">
          <a:xfrm>
            <a:off x="0" y="-42863"/>
            <a:ext cx="12192000" cy="6858001"/>
          </a:xfrm>
          <a:prstGeom prst="rect">
            <a:avLst/>
          </a:prstGeom>
          <a:noFill/>
          <a:ln w="9525">
            <a:noFill/>
            <a:miter lim="800000"/>
            <a:headEnd/>
            <a:tailEnd/>
          </a:ln>
        </p:spPr>
      </p:pic>
      <p:sp>
        <p:nvSpPr>
          <p:cNvPr id="4" name="Shape 91"/>
          <p:cNvSpPr txBox="1">
            <a:spLocks noChangeArrowheads="1"/>
          </p:cNvSpPr>
          <p:nvPr/>
        </p:nvSpPr>
        <p:spPr bwMode="auto">
          <a:xfrm>
            <a:off x="914400" y="1670051"/>
            <a:ext cx="10363200" cy="1160463"/>
          </a:xfrm>
          <a:prstGeom prst="rect">
            <a:avLst/>
          </a:prstGeom>
          <a:noFill/>
          <a:ln>
            <a:noFill/>
          </a:ln>
        </p:spPr>
        <p:txBody>
          <a:bodyPr lIns="91425" tIns="91425" rIns="91425" bIns="91425"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defRPr/>
            </a:pPr>
            <a:endParaRPr lang="en-US" altLang="en-US" sz="5000" b="1">
              <a:latin typeface="Trebuchet MS" panose="020B0603020202020204" pitchFamily="34" charset="0"/>
              <a:sym typeface="Trebuchet MS" panose="020B0603020202020204" pitchFamily="34" charset="0"/>
            </a:endParaRPr>
          </a:p>
        </p:txBody>
      </p:sp>
      <p:sp>
        <p:nvSpPr>
          <p:cNvPr id="92" name="Shape 92"/>
          <p:cNvSpPr txBox="1">
            <a:spLocks noGrp="1"/>
          </p:cNvSpPr>
          <p:nvPr>
            <p:ph type="title"/>
          </p:nvPr>
        </p:nvSpPr>
        <p:spPr>
          <a:xfrm>
            <a:off x="609600" y="2276338"/>
            <a:ext cx="10972800" cy="1142999"/>
          </a:xfrm>
          <a:prstGeom prst="rect">
            <a:avLst/>
          </a:prstGeom>
        </p:spPr>
        <p:txBody>
          <a:bodyPr/>
          <a:lstStyle>
            <a:lvl1pPr lvl="0" algn="ctr" rtl="0">
              <a:spcBef>
                <a:spcPts val="0"/>
              </a:spcBef>
              <a:buClr>
                <a:srgbClr val="E69138"/>
              </a:buClr>
              <a:buSzPct val="100000"/>
              <a:buFont typeface="Trebuchet MS"/>
              <a:defRPr sz="5000" b="0">
                <a:solidFill>
                  <a:srgbClr val="E69138"/>
                </a:solidFill>
                <a:latin typeface="Trebuchet MS"/>
                <a:ea typeface="Trebuchet MS"/>
                <a:cs typeface="Trebuchet MS"/>
                <a:sym typeface="Trebuchet MS"/>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 name="Shape 89"/>
          <p:cNvSpPr txBox="1">
            <a:spLocks noGrp="1"/>
          </p:cNvSpPr>
          <p:nvPr>
            <p:ph type="sldNum" idx="10"/>
          </p:nvPr>
        </p:nvSpPr>
        <p:spPr/>
        <p:txBody>
          <a:bodyPr/>
          <a:lstStyle>
            <a:lvl1pPr algn="l">
              <a:defRPr sz="1400"/>
            </a:lvl1pPr>
          </a:lstStyle>
          <a:p>
            <a:pPr>
              <a:defRPr/>
            </a:pPr>
            <a:fld id="{9CB16C30-86E5-4C55-B873-FFB452BC5B4D}" type="slidenum">
              <a:rPr lang="en-US" altLang="en-US"/>
              <a:pPr>
                <a:defRPr/>
              </a:pPr>
              <a:t>‹#›</a:t>
            </a:fld>
            <a:endParaRPr lang="en-US" altLang="en-US"/>
          </a:p>
        </p:txBody>
      </p:sp>
    </p:spTree>
    <p:extLst>
      <p:ext uri="{BB962C8B-B14F-4D97-AF65-F5344CB8AC3E}">
        <p14:creationId xmlns:p14="http://schemas.microsoft.com/office/powerpoint/2010/main" val="1913787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93"/>
        <p:cNvGrpSpPr/>
        <p:nvPr/>
      </p:nvGrpSpPr>
      <p:grpSpPr>
        <a:xfrm>
          <a:off x="0" y="0"/>
          <a:ext cx="0" cy="0"/>
          <a:chOff x="0" y="0"/>
          <a:chExt cx="0" cy="0"/>
        </a:xfrm>
      </p:grpSpPr>
      <p:pic>
        <p:nvPicPr>
          <p:cNvPr id="4" name="Shape 97"/>
          <p:cNvPicPr preferRelativeResize="0">
            <a:picLocks noChangeAspect="1" noChangeArrowheads="1"/>
          </p:cNvPicPr>
          <p:nvPr/>
        </p:nvPicPr>
        <p:blipFill>
          <a:blip r:embed="rId2"/>
          <a:srcRect/>
          <a:stretch>
            <a:fillRect/>
          </a:stretch>
        </p:blipFill>
        <p:spPr bwMode="auto">
          <a:xfrm>
            <a:off x="0" y="5092700"/>
            <a:ext cx="12192000" cy="1765300"/>
          </a:xfrm>
          <a:prstGeom prst="rect">
            <a:avLst/>
          </a:prstGeom>
          <a:noFill/>
          <a:ln w="9525">
            <a:noFill/>
            <a:miter lim="800000"/>
            <a:headEnd/>
            <a:tailEnd/>
          </a:ln>
        </p:spPr>
      </p:pic>
      <p:sp>
        <p:nvSpPr>
          <p:cNvPr id="94" name="Shape 94"/>
          <p:cNvSpPr txBox="1">
            <a:spLocks noGrp="1"/>
          </p:cNvSpPr>
          <p:nvPr>
            <p:ph type="title"/>
          </p:nvPr>
        </p:nvSpPr>
        <p:spPr>
          <a:xfrm>
            <a:off x="609600" y="274637"/>
            <a:ext cx="10972800" cy="1143000"/>
          </a:xfrm>
          <a:prstGeom prst="rect">
            <a:avLst/>
          </a:prstGeom>
        </p:spPr>
        <p:txBody>
          <a:bodyPr/>
          <a:lstStyle>
            <a:lvl1pPr lvl="0" rtl="0">
              <a:spcBef>
                <a:spcPts val="0"/>
              </a:spcBef>
              <a:buClr>
                <a:srgbClr val="E69138"/>
              </a:buClr>
              <a:buSzPct val="100000"/>
              <a:buFont typeface="Trebuchet MS"/>
              <a:defRPr sz="3000">
                <a:solidFill>
                  <a:srgbClr val="E69138"/>
                </a:solidFill>
                <a:latin typeface="Trebuchet MS"/>
                <a:ea typeface="Trebuchet MS"/>
                <a:cs typeface="Trebuchet MS"/>
                <a:sym typeface="Trebuchet MS"/>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96" name="Shape 96"/>
          <p:cNvSpPr txBox="1">
            <a:spLocks noGrp="1"/>
          </p:cNvSpPr>
          <p:nvPr>
            <p:ph type="body" idx="1"/>
          </p:nvPr>
        </p:nvSpPr>
        <p:spPr>
          <a:xfrm>
            <a:off x="609600" y="1600200"/>
            <a:ext cx="11250400" cy="4967700"/>
          </a:xfrm>
          <a:prstGeom prst="rect">
            <a:avLst/>
          </a:prstGeom>
        </p:spPr>
        <p:txBody>
          <a:bodyPr/>
          <a:lstStyle>
            <a:lvl1pPr lvl="0" rtl="0">
              <a:spcBef>
                <a:spcPts val="0"/>
              </a:spcBef>
              <a:buClr>
                <a:srgbClr val="E69138"/>
              </a:buClr>
              <a:buFont typeface="Trebuchet MS"/>
              <a:defRPr>
                <a:latin typeface="Trebuchet MS"/>
                <a:ea typeface="Trebuchet MS"/>
                <a:cs typeface="Trebuchet MS"/>
                <a:sym typeface="Trebuchet MS"/>
              </a:defRPr>
            </a:lvl1pPr>
            <a:lvl2pPr lvl="1" rtl="0">
              <a:spcBef>
                <a:spcPts val="0"/>
              </a:spcBef>
              <a:buClr>
                <a:srgbClr val="E69138"/>
              </a:buClr>
              <a:buFont typeface="Trebuchet MS"/>
              <a:defRPr>
                <a:latin typeface="Trebuchet MS"/>
                <a:ea typeface="Trebuchet MS"/>
                <a:cs typeface="Trebuchet MS"/>
                <a:sym typeface="Trebuchet MS"/>
              </a:defRPr>
            </a:lvl2pPr>
            <a:lvl3pPr lvl="2" rtl="0">
              <a:spcBef>
                <a:spcPts val="0"/>
              </a:spcBef>
              <a:buClr>
                <a:srgbClr val="E69138"/>
              </a:buClr>
              <a:buFont typeface="Trebuchet MS"/>
              <a:defRPr>
                <a:latin typeface="Trebuchet MS"/>
                <a:ea typeface="Trebuchet MS"/>
                <a:cs typeface="Trebuchet MS"/>
                <a:sym typeface="Trebuchet MS"/>
              </a:defRPr>
            </a:lvl3pPr>
            <a:lvl4pPr lvl="3" rtl="0">
              <a:spcBef>
                <a:spcPts val="0"/>
              </a:spcBef>
              <a:buClr>
                <a:srgbClr val="E69138"/>
              </a:buClr>
              <a:buFont typeface="Trebuchet MS"/>
              <a:defRPr>
                <a:latin typeface="Trebuchet MS"/>
                <a:ea typeface="Trebuchet MS"/>
                <a:cs typeface="Trebuchet MS"/>
                <a:sym typeface="Trebuchet MS"/>
              </a:defRPr>
            </a:lvl4pPr>
            <a:lvl5pPr lvl="4" rtl="0">
              <a:spcBef>
                <a:spcPts val="0"/>
              </a:spcBef>
              <a:buClr>
                <a:srgbClr val="E69138"/>
              </a:buClr>
              <a:buFont typeface="Trebuchet MS"/>
              <a:defRPr>
                <a:latin typeface="Trebuchet MS"/>
                <a:ea typeface="Trebuchet MS"/>
                <a:cs typeface="Trebuchet MS"/>
                <a:sym typeface="Trebuchet MS"/>
              </a:defRPr>
            </a:lvl5pPr>
            <a:lvl6pPr lvl="5" rtl="0">
              <a:spcBef>
                <a:spcPts val="0"/>
              </a:spcBef>
              <a:buClr>
                <a:srgbClr val="E69138"/>
              </a:buClr>
              <a:buFont typeface="Trebuchet MS"/>
              <a:defRPr>
                <a:latin typeface="Trebuchet MS"/>
                <a:ea typeface="Trebuchet MS"/>
                <a:cs typeface="Trebuchet MS"/>
                <a:sym typeface="Trebuchet MS"/>
              </a:defRPr>
            </a:lvl6pPr>
            <a:lvl7pPr lvl="6" rtl="0">
              <a:spcBef>
                <a:spcPts val="0"/>
              </a:spcBef>
              <a:buClr>
                <a:srgbClr val="E69138"/>
              </a:buClr>
              <a:buFont typeface="Trebuchet MS"/>
              <a:defRPr>
                <a:latin typeface="Trebuchet MS"/>
                <a:ea typeface="Trebuchet MS"/>
                <a:cs typeface="Trebuchet MS"/>
                <a:sym typeface="Trebuchet MS"/>
              </a:defRPr>
            </a:lvl7pPr>
            <a:lvl8pPr lvl="7" rtl="0">
              <a:spcBef>
                <a:spcPts val="0"/>
              </a:spcBef>
              <a:buClr>
                <a:srgbClr val="E69138"/>
              </a:buClr>
              <a:buFont typeface="Trebuchet MS"/>
              <a:defRPr>
                <a:latin typeface="Trebuchet MS"/>
                <a:ea typeface="Trebuchet MS"/>
                <a:cs typeface="Trebuchet MS"/>
                <a:sym typeface="Trebuchet MS"/>
              </a:defRPr>
            </a:lvl8pPr>
            <a:lvl9pPr lvl="8" rtl="0">
              <a:spcBef>
                <a:spcPts val="0"/>
              </a:spcBef>
              <a:buClr>
                <a:srgbClr val="E69138"/>
              </a:buClr>
              <a:buFont typeface="Trebuchet MS"/>
              <a:defRPr>
                <a:latin typeface="Trebuchet MS"/>
                <a:ea typeface="Trebuchet MS"/>
                <a:cs typeface="Trebuchet MS"/>
                <a:sym typeface="Trebuchet MS"/>
              </a:defRPr>
            </a:lvl9pPr>
          </a:lstStyle>
          <a:p>
            <a:endParaRPr/>
          </a:p>
        </p:txBody>
      </p:sp>
      <p:sp>
        <p:nvSpPr>
          <p:cNvPr id="5" name="Shape 95"/>
          <p:cNvSpPr txBox="1">
            <a:spLocks noGrp="1"/>
          </p:cNvSpPr>
          <p:nvPr>
            <p:ph type="sldNum" idx="10"/>
          </p:nvPr>
        </p:nvSpPr>
        <p:spPr/>
        <p:txBody>
          <a:bodyPr/>
          <a:lstStyle>
            <a:lvl1pPr algn="l">
              <a:defRPr sz="1400"/>
            </a:lvl1pPr>
          </a:lstStyle>
          <a:p>
            <a:pPr>
              <a:defRPr/>
            </a:pPr>
            <a:fld id="{89E49A54-1E0E-41B5-8F71-1BC5D01E3B21}" type="slidenum">
              <a:rPr lang="en-US" altLang="en-US"/>
              <a:pPr>
                <a:defRPr/>
              </a:pPr>
              <a:t>‹#›</a:t>
            </a:fld>
            <a:endParaRPr lang="en-US" altLang="en-US"/>
          </a:p>
        </p:txBody>
      </p:sp>
    </p:spTree>
    <p:extLst>
      <p:ext uri="{BB962C8B-B14F-4D97-AF65-F5344CB8AC3E}">
        <p14:creationId xmlns:p14="http://schemas.microsoft.com/office/powerpoint/2010/main" val="3408174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E9E358-BC56-48C9-84D4-F40A95A07C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2CAA8A-3682-4177-87E4-9F903C076A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1A24E5-2FC1-411A-AC52-8848854D9C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3E9F2D-1D05-4DEB-83A6-B0430C25C7BC}" type="datetimeFigureOut">
              <a:rPr lang="en-GB" smtClean="0"/>
              <a:t>23/07/2026</a:t>
            </a:fld>
            <a:endParaRPr lang="en-GB"/>
          </a:p>
        </p:txBody>
      </p:sp>
      <p:sp>
        <p:nvSpPr>
          <p:cNvPr id="5" name="Footer Placeholder 4">
            <a:extLst>
              <a:ext uri="{FF2B5EF4-FFF2-40B4-BE49-F238E27FC236}">
                <a16:creationId xmlns:a16="http://schemas.microsoft.com/office/drawing/2014/main" id="{D9DF581D-55BD-4989-BA5D-E5A2041C7B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395C9F4-5CEA-45D2-95B7-14A50FB89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6108D3-BED0-421A-8272-269563E86749}" type="slidenum">
              <a:rPr lang="en-GB" smtClean="0"/>
              <a:t>‹#›</a:t>
            </a:fld>
            <a:endParaRPr lang="en-GB"/>
          </a:p>
        </p:txBody>
      </p:sp>
    </p:spTree>
    <p:extLst>
      <p:ext uri="{BB962C8B-B14F-4D97-AF65-F5344CB8AC3E}">
        <p14:creationId xmlns:p14="http://schemas.microsoft.com/office/powerpoint/2010/main" val="1447837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ov.uk/government/publications/working-together-to-safeguard-children--2/working-together-to-safeguard-children-2026-summary-of-chang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hyperlink" Target="https://www.youtube.com/watch?app=desktop&amp;v=pLaHfZgSOYY&amp;feature=emb_rel_end" TargetMode="Externa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video" Target="https://player.vimeo.com/video/167136305?app_id=122963" TargetMode="External"/><Relationship Id="rId4" Type="http://schemas.openxmlformats.org/officeDocument/2006/relationships/image" Target="../media/image49.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8" Type="http://schemas.openxmlformats.org/officeDocument/2006/relationships/hyperlink" Target="mailto:-Axis@hillingdon.gov.uk" TargetMode="External"/><Relationship Id="rId3" Type="http://schemas.openxmlformats.org/officeDocument/2006/relationships/hyperlink" Target="mailto:strongerfamilieshub@hillingdon.gov.uk" TargetMode="External"/><Relationship Id="rId7" Type="http://schemas.openxmlformats.org/officeDocument/2006/relationships/hyperlink" Target="mailto:fgibbs@hillingdon.gov.uk" TargetMode="External"/><Relationship Id="rId2" Type="http://schemas.openxmlformats.org/officeDocument/2006/relationships/notesSlide" Target="../notesSlides/notesSlide67.xml"/><Relationship Id="rId1" Type="http://schemas.openxmlformats.org/officeDocument/2006/relationships/slideLayout" Target="../slideLayouts/slideLayout13.xml"/><Relationship Id="rId6" Type="http://schemas.openxmlformats.org/officeDocument/2006/relationships/hyperlink" Target="mailto:MTomlinson@hillingdon.gov.uk" TargetMode="External"/><Relationship Id="rId5" Type="http://schemas.openxmlformats.org/officeDocument/2006/relationships/hyperlink" Target="mailto:Atamber@hillingdon.gov.uk" TargetMode="External"/><Relationship Id="rId4" Type="http://schemas.openxmlformats.org/officeDocument/2006/relationships/hyperlink" Target="mailto:ndiamond@hillingdon.gov.uk"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hape 153"/>
          <p:cNvSpPr txBox="1">
            <a:spLocks noGrp="1"/>
          </p:cNvSpPr>
          <p:nvPr>
            <p:ph type="title"/>
          </p:nvPr>
        </p:nvSpPr>
        <p:spPr>
          <a:xfrm>
            <a:off x="1524000" y="958496"/>
            <a:ext cx="9144000" cy="1728788"/>
          </a:xfrm>
        </p:spPr>
        <p:txBody>
          <a:bodyPr>
            <a:normAutofit fontScale="90000"/>
          </a:bodyPr>
          <a:lstStyle/>
          <a:p>
            <a:pPr>
              <a:spcBef>
                <a:spcPct val="0"/>
              </a:spcBef>
              <a:buClr>
                <a:srgbClr val="000000"/>
              </a:buClr>
              <a:buSzPct val="31000"/>
            </a:pPr>
            <a:br>
              <a:rPr lang="en-US" altLang="en-US" sz="3600" dirty="0">
                <a:latin typeface="Arial Black" pitchFamily="34" charset="0"/>
                <a:cs typeface="Arial" charset="0"/>
              </a:rPr>
            </a:br>
            <a:br>
              <a:rPr lang="en-US" altLang="en-US" sz="3600" dirty="0">
                <a:latin typeface="Arial Black" pitchFamily="34" charset="0"/>
                <a:cs typeface="Arial" charset="0"/>
              </a:rPr>
            </a:br>
            <a:br>
              <a:rPr lang="en-US" altLang="en-US" sz="3200" dirty="0">
                <a:latin typeface="Arial Black" pitchFamily="34" charset="0"/>
                <a:cs typeface="Arial" charset="0"/>
              </a:rPr>
            </a:br>
            <a:br>
              <a:rPr lang="en-US" altLang="en-US" sz="3200" dirty="0">
                <a:latin typeface="Arial Black" pitchFamily="34" charset="0"/>
                <a:cs typeface="Arial" charset="0"/>
              </a:rPr>
            </a:br>
            <a:br>
              <a:rPr lang="en-US" altLang="en-US" sz="1400" dirty="0">
                <a:latin typeface="Arial Black" pitchFamily="34" charset="0"/>
                <a:cs typeface="Arial" charset="0"/>
              </a:rPr>
            </a:br>
            <a:br>
              <a:rPr lang="en-US" altLang="en-US" sz="2800" dirty="0">
                <a:latin typeface="Arial Black" pitchFamily="34" charset="0"/>
                <a:cs typeface="Arial" charset="0"/>
              </a:rPr>
            </a:br>
            <a:br>
              <a:rPr lang="en-US" altLang="en-US" sz="2800" dirty="0">
                <a:latin typeface="Arial Black" pitchFamily="34" charset="0"/>
                <a:cs typeface="Arial" charset="0"/>
              </a:rPr>
            </a:br>
            <a:br>
              <a:rPr lang="en-US" altLang="en-US" sz="2800" dirty="0">
                <a:latin typeface="Arial Black" pitchFamily="34" charset="0"/>
                <a:cs typeface="Arial" charset="0"/>
              </a:rPr>
            </a:br>
            <a:br>
              <a:rPr lang="en-US" altLang="en-US" sz="2800" dirty="0">
                <a:latin typeface="Arial Black" pitchFamily="34" charset="0"/>
                <a:cs typeface="Arial" charset="0"/>
              </a:rPr>
            </a:br>
            <a:r>
              <a:rPr lang="en-US" altLang="en-US" sz="4400" dirty="0">
                <a:solidFill>
                  <a:srgbClr val="000000"/>
                </a:solidFill>
                <a:latin typeface="Arial Black"/>
                <a:cs typeface="Arial"/>
                <a:sym typeface="Arial Black" pitchFamily="34" charset="0"/>
              </a:rPr>
              <a:t>Working Together to Safeguard Children</a:t>
            </a:r>
            <a:br>
              <a:rPr lang="en-US" altLang="en-US" sz="4400" dirty="0">
                <a:latin typeface="Arial Black" pitchFamily="34" charset="0"/>
                <a:cs typeface="Arial" charset="0"/>
              </a:rPr>
            </a:br>
            <a:br>
              <a:rPr lang="en-US" altLang="en-US" sz="4400" dirty="0">
                <a:latin typeface="Arial Black" pitchFamily="34" charset="0"/>
                <a:cs typeface="Arial" charset="0"/>
              </a:rPr>
            </a:br>
            <a:r>
              <a:rPr lang="en-US" altLang="en-US" sz="4400" dirty="0">
                <a:solidFill>
                  <a:srgbClr val="000000"/>
                </a:solidFill>
                <a:latin typeface="Arial Black"/>
                <a:cs typeface="Arial"/>
                <a:sym typeface="Arial Black" pitchFamily="34" charset="0"/>
              </a:rPr>
              <a:t> Level 1</a:t>
            </a:r>
            <a:endParaRPr lang="en-US" altLang="en-US" sz="4400" dirty="0">
              <a:solidFill>
                <a:srgbClr val="000000"/>
              </a:solidFill>
              <a:latin typeface="Arial Black" pitchFamily="34" charset="0"/>
              <a:cs typeface="Arial" charset="0"/>
              <a:sym typeface="Arial Black" pitchFamily="34" charset="0"/>
            </a:endParaRPr>
          </a:p>
        </p:txBody>
      </p:sp>
      <p:sp>
        <p:nvSpPr>
          <p:cNvPr id="5123" name="TextBox 1"/>
          <p:cNvSpPr txBox="1">
            <a:spLocks noChangeArrowheads="1"/>
          </p:cNvSpPr>
          <p:nvPr/>
        </p:nvSpPr>
        <p:spPr bwMode="auto">
          <a:xfrm>
            <a:off x="4503737" y="4473614"/>
            <a:ext cx="3184525" cy="923330"/>
          </a:xfrm>
          <a:prstGeom prst="rect">
            <a:avLst/>
          </a:prstGeom>
          <a:noFill/>
          <a:ln w="9525">
            <a:noFill/>
            <a:miter lim="800000"/>
            <a:headEnd/>
            <a:tailEnd/>
          </a:ln>
        </p:spPr>
        <p:txBody>
          <a:bodyPr lIns="91440" tIns="45720" rIns="91440" bIns="45720" anchor="t">
            <a:spAutoFit/>
          </a:bodyPr>
          <a:lstStyle/>
          <a:p>
            <a:endParaRPr lang="en-GB" altLang="en-US" b="1"/>
          </a:p>
          <a:p>
            <a:r>
              <a:rPr lang="en-GB" altLang="en-US" b="1"/>
              <a:t>    2026-2027 Academic Year</a:t>
            </a:r>
            <a:endParaRPr lang="en-GB" altLang="en-US" b="1">
              <a:ea typeface="Calibri"/>
              <a:cs typeface="Calibri"/>
            </a:endParaRPr>
          </a:p>
          <a:p>
            <a:endParaRPr lang="en-GB" altLang="en-US"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27FF69E-D965-8159-EB45-0EB1F80D40BB}"/>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cs typeface="Segoe UI"/>
              </a:rPr>
              <a:t>What’s New This Year (2026–2027)</a:t>
            </a:r>
            <a:endParaRPr lang="en-US" sz="3600">
              <a:solidFill>
                <a:schemeClr val="tx2"/>
              </a:solidFill>
              <a:latin typeface="Calibri body"/>
              <a:ea typeface="Calibri Light"/>
              <a:cs typeface="Calibri Light"/>
            </a:endParaRPr>
          </a:p>
          <a:p>
            <a:endParaRPr lang="en-GB" sz="3600">
              <a:solidFill>
                <a:schemeClr val="tx2"/>
              </a:solidFill>
              <a:ea typeface="Calibri Light"/>
              <a:cs typeface="Calibri Light"/>
            </a:endParaRPr>
          </a:p>
        </p:txBody>
      </p:sp>
      <p:sp>
        <p:nvSpPr>
          <p:cNvPr id="3" name="Content Placeholder 2">
            <a:extLst>
              <a:ext uri="{FF2B5EF4-FFF2-40B4-BE49-F238E27FC236}">
                <a16:creationId xmlns:a16="http://schemas.microsoft.com/office/drawing/2014/main" id="{607FA175-88ED-D099-88C1-CCFF77A0E5D1}"/>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0" indent="0">
              <a:buNone/>
            </a:pPr>
            <a:r>
              <a:rPr lang="en-GB" sz="1800" b="1">
                <a:latin typeface="Arial"/>
                <a:cs typeface="Arial"/>
              </a:rPr>
              <a:t>Safeguarding 2026: Key Headlines</a:t>
            </a:r>
            <a:endParaRPr lang="en-GB" sz="1800" b="1" dirty="0">
              <a:latin typeface="Arial"/>
              <a:cs typeface="Arial"/>
            </a:endParaRPr>
          </a:p>
          <a:p>
            <a:r>
              <a:rPr lang="en-GB" sz="1400" b="1">
                <a:solidFill>
                  <a:schemeClr val="tx2"/>
                </a:solidFill>
                <a:latin typeface="Arial"/>
                <a:cs typeface="Arial"/>
              </a:rPr>
              <a:t>Earlier Help, Better Outcomes</a:t>
            </a:r>
            <a:br>
              <a:rPr lang="en-GB" sz="1400" dirty="0">
                <a:solidFill>
                  <a:schemeClr val="tx2"/>
                </a:solidFill>
                <a:latin typeface="Arial"/>
                <a:cs typeface="Arial"/>
              </a:rPr>
            </a:br>
            <a:r>
              <a:rPr lang="en-GB" sz="1400">
                <a:solidFill>
                  <a:schemeClr val="tx2"/>
                </a:solidFill>
                <a:latin typeface="Arial"/>
                <a:cs typeface="Arial"/>
              </a:rPr>
              <a:t> Family Help and prevention are at the heart of safeguarding.</a:t>
            </a:r>
          </a:p>
          <a:p>
            <a:r>
              <a:rPr lang="en-GB" sz="1400" b="1">
                <a:solidFill>
                  <a:schemeClr val="tx2"/>
                </a:solidFill>
                <a:latin typeface="Arial"/>
                <a:cs typeface="Arial"/>
              </a:rPr>
              <a:t>Stronger Multi-Agency Working</a:t>
            </a:r>
            <a:br>
              <a:rPr lang="en-GB" sz="1400" dirty="0">
                <a:solidFill>
                  <a:schemeClr val="tx2"/>
                </a:solidFill>
                <a:latin typeface="Arial"/>
                <a:cs typeface="Arial"/>
              </a:rPr>
            </a:br>
            <a:r>
              <a:rPr lang="en-GB" sz="1400">
                <a:solidFill>
                  <a:schemeClr val="tx2"/>
                </a:solidFill>
                <a:latin typeface="Arial"/>
                <a:cs typeface="Arial"/>
              </a:rPr>
              <a:t> Shared responsibility and collaborative decision-making.</a:t>
            </a:r>
          </a:p>
          <a:p>
            <a:r>
              <a:rPr lang="en-GB" sz="1400" b="1">
                <a:solidFill>
                  <a:schemeClr val="tx2"/>
                </a:solidFill>
                <a:latin typeface="Arial"/>
                <a:cs typeface="Arial"/>
              </a:rPr>
              <a:t>Information Sharing Matters</a:t>
            </a:r>
            <a:br>
              <a:rPr lang="en-GB" sz="1400" dirty="0">
                <a:solidFill>
                  <a:schemeClr val="tx2"/>
                </a:solidFill>
                <a:latin typeface="Arial"/>
                <a:cs typeface="Arial"/>
              </a:rPr>
            </a:br>
            <a:r>
              <a:rPr lang="en-GB" sz="1400">
                <a:solidFill>
                  <a:schemeClr val="tx2"/>
                </a:solidFill>
                <a:latin typeface="Arial"/>
                <a:cs typeface="Arial"/>
              </a:rPr>
              <a:t> Timely information sharing supports effective safeguarding.</a:t>
            </a:r>
          </a:p>
          <a:p>
            <a:r>
              <a:rPr lang="en-GB" sz="1400" b="1">
                <a:solidFill>
                  <a:schemeClr val="tx2"/>
                </a:solidFill>
                <a:latin typeface="Arial"/>
                <a:cs typeface="Arial"/>
              </a:rPr>
              <a:t>Education's Vital Safeguarding Role</a:t>
            </a:r>
            <a:br>
              <a:rPr lang="en-GB" sz="1400" dirty="0">
                <a:solidFill>
                  <a:schemeClr val="tx2"/>
                </a:solidFill>
                <a:latin typeface="Arial"/>
                <a:cs typeface="Arial"/>
              </a:rPr>
            </a:br>
            <a:r>
              <a:rPr lang="en-GB" sz="1400">
                <a:solidFill>
                  <a:schemeClr val="tx2"/>
                </a:solidFill>
                <a:latin typeface="Arial"/>
                <a:cs typeface="Arial"/>
              </a:rPr>
              <a:t> Schools are central to identifying concerns and coordinating support.</a:t>
            </a:r>
          </a:p>
          <a:p>
            <a:r>
              <a:rPr lang="en-GB" sz="1400" b="1">
                <a:solidFill>
                  <a:schemeClr val="tx2"/>
                </a:solidFill>
                <a:latin typeface="Arial"/>
                <a:cs typeface="Arial"/>
              </a:rPr>
              <a:t>Attendance is Safeguarding</a:t>
            </a:r>
            <a:br>
              <a:rPr lang="en-GB" sz="1400" dirty="0">
                <a:solidFill>
                  <a:schemeClr val="tx2"/>
                </a:solidFill>
                <a:latin typeface="Arial"/>
                <a:cs typeface="Arial"/>
              </a:rPr>
            </a:br>
            <a:r>
              <a:rPr lang="en-GB" sz="1400">
                <a:solidFill>
                  <a:schemeClr val="tx2"/>
                </a:solidFill>
                <a:latin typeface="Arial"/>
                <a:cs typeface="Arial"/>
              </a:rPr>
              <a:t> Absence may be an indicator of vulnerability, abuse or exploitation.</a:t>
            </a:r>
          </a:p>
          <a:p>
            <a:r>
              <a:rPr lang="en-GB" sz="1400" b="1">
                <a:solidFill>
                  <a:schemeClr val="tx2"/>
                </a:solidFill>
                <a:latin typeface="Arial"/>
                <a:cs typeface="Arial"/>
              </a:rPr>
              <a:t>Record Every Concern</a:t>
            </a:r>
            <a:br>
              <a:rPr lang="en-GB" sz="1400" dirty="0">
                <a:solidFill>
                  <a:schemeClr val="tx2"/>
                </a:solidFill>
                <a:latin typeface="Arial"/>
                <a:cs typeface="Arial"/>
              </a:rPr>
            </a:br>
            <a:r>
              <a:rPr lang="en-GB" sz="1400">
                <a:solidFill>
                  <a:schemeClr val="tx2"/>
                </a:solidFill>
                <a:latin typeface="Arial"/>
                <a:cs typeface="Arial"/>
              </a:rPr>
              <a:t> Low-level concerns may reveal emerging patterns of risk.</a:t>
            </a:r>
          </a:p>
          <a:p>
            <a:r>
              <a:rPr lang="en-GB" sz="1400" b="1">
                <a:solidFill>
                  <a:schemeClr val="tx2"/>
                </a:solidFill>
                <a:latin typeface="Arial"/>
                <a:cs typeface="Arial"/>
              </a:rPr>
              <a:t>A Strong Safeguarding Culture</a:t>
            </a:r>
            <a:br>
              <a:rPr lang="en-GB" sz="1400" dirty="0">
                <a:solidFill>
                  <a:schemeClr val="tx2"/>
                </a:solidFill>
                <a:latin typeface="Arial"/>
                <a:cs typeface="Arial"/>
              </a:rPr>
            </a:br>
            <a:r>
              <a:rPr lang="en-GB" sz="1400">
                <a:solidFill>
                  <a:schemeClr val="tx2"/>
                </a:solidFill>
                <a:latin typeface="Arial"/>
                <a:cs typeface="Arial"/>
              </a:rPr>
              <a:t> Professional curiosity and the "it could happen here" approach remain essential.</a:t>
            </a:r>
          </a:p>
          <a:p>
            <a:r>
              <a:rPr lang="en-GB" sz="1400" b="1">
                <a:solidFill>
                  <a:schemeClr val="tx2"/>
                </a:solidFill>
                <a:latin typeface="Arial"/>
                <a:cs typeface="Arial"/>
              </a:rPr>
              <a:t>Emerging Risks in a Digital World</a:t>
            </a:r>
            <a:br>
              <a:rPr lang="en-GB" sz="1400" dirty="0">
                <a:solidFill>
                  <a:schemeClr val="tx2"/>
                </a:solidFill>
                <a:latin typeface="Arial"/>
                <a:cs typeface="Arial"/>
              </a:rPr>
            </a:br>
            <a:r>
              <a:rPr lang="en-GB" sz="1400">
                <a:solidFill>
                  <a:schemeClr val="tx2"/>
                </a:solidFill>
                <a:latin typeface="Arial"/>
                <a:cs typeface="Arial"/>
              </a:rPr>
              <a:t> AI, deepfakes, online exploitation and technology-facilitated abuse.</a:t>
            </a:r>
            <a:endParaRPr lang="en-GB" sz="1400" dirty="0">
              <a:solidFill>
                <a:schemeClr val="tx2"/>
              </a:solidFill>
              <a:latin typeface="Arial"/>
              <a:cs typeface="Arial"/>
            </a:endParaRPr>
          </a:p>
          <a:p>
            <a:endParaRPr lang="en-GB" sz="1400" dirty="0">
              <a:latin typeface="Arial"/>
              <a:cs typeface="Arial"/>
            </a:endParaRPr>
          </a:p>
          <a:p>
            <a:endParaRPr lang="en-GB" sz="1800">
              <a:solidFill>
                <a:schemeClr val="tx2"/>
              </a:solidFill>
              <a:ea typeface="Calibri"/>
              <a:cs typeface="Calibri"/>
            </a:endParaRPr>
          </a:p>
        </p:txBody>
      </p:sp>
    </p:spTree>
    <p:extLst>
      <p:ext uri="{BB962C8B-B14F-4D97-AF65-F5344CB8AC3E}">
        <p14:creationId xmlns:p14="http://schemas.microsoft.com/office/powerpoint/2010/main" val="2575796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ee the source image">
            <a:extLst>
              <a:ext uri="{FF2B5EF4-FFF2-40B4-BE49-F238E27FC236}">
                <a16:creationId xmlns:a16="http://schemas.microsoft.com/office/drawing/2014/main" id="{7CDDF78C-A5C3-491D-8AF8-C069048E7D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483"/>
          <a:stretch/>
        </p:blipFill>
        <p:spPr bwMode="auto">
          <a:xfrm>
            <a:off x="5091687" y="100360"/>
            <a:ext cx="7100313" cy="47871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AD6BD02-F17C-49EB-859D-406BB1A752C1}"/>
              </a:ext>
            </a:extLst>
          </p:cNvPr>
          <p:cNvSpPr txBox="1"/>
          <p:nvPr/>
        </p:nvSpPr>
        <p:spPr>
          <a:xfrm>
            <a:off x="680224" y="454253"/>
            <a:ext cx="4137103" cy="5324535"/>
          </a:xfrm>
          <a:prstGeom prst="rect">
            <a:avLst/>
          </a:prstGeom>
          <a:noFill/>
        </p:spPr>
        <p:txBody>
          <a:bodyPr wrap="square" rtlCol="0">
            <a:spAutoFit/>
          </a:bodyPr>
          <a:lstStyle/>
          <a:p>
            <a:pPr algn="ctr"/>
            <a:r>
              <a:rPr lang="en-GB" sz="2800" b="1"/>
              <a:t>Learning Outcomes:</a:t>
            </a:r>
          </a:p>
          <a:p>
            <a:pPr algn="ctr"/>
            <a:endParaRPr lang="en-US" altLang="en-US" sz="2400">
              <a:sym typeface="Trebuchet MS" panose="020B0603020202020204" pitchFamily="34" charset="0"/>
            </a:endParaRPr>
          </a:p>
          <a:p>
            <a:pPr marL="285750" indent="-285750">
              <a:spcBef>
                <a:spcPct val="0"/>
              </a:spcBef>
              <a:spcAft>
                <a:spcPts val="600"/>
              </a:spcAft>
              <a:buFont typeface="Arial" panose="020B0604020202020204" pitchFamily="34" charset="0"/>
              <a:buChar char="•"/>
              <a:defRPr/>
            </a:pPr>
            <a:r>
              <a:rPr lang="en-US" altLang="en-US" sz="2400">
                <a:sym typeface="Trebuchet MS" panose="020B0603020202020204" pitchFamily="34" charset="0"/>
              </a:rPr>
              <a:t>Provide an overview of different types of abuse and neglect</a:t>
            </a:r>
          </a:p>
          <a:p>
            <a:pPr marL="285750" indent="-285750">
              <a:spcBef>
                <a:spcPct val="0"/>
              </a:spcBef>
              <a:spcAft>
                <a:spcPts val="600"/>
              </a:spcAft>
              <a:buFont typeface="Arial" panose="020B0604020202020204" pitchFamily="34" charset="0"/>
              <a:buChar char="•"/>
              <a:defRPr/>
            </a:pPr>
            <a:endParaRPr lang="en-US" altLang="en-US" sz="2400">
              <a:sym typeface="Trebuchet MS" panose="020B0603020202020204" pitchFamily="34" charset="0"/>
            </a:endParaRPr>
          </a:p>
          <a:p>
            <a:pPr marL="285750" indent="-285750">
              <a:spcBef>
                <a:spcPct val="0"/>
              </a:spcBef>
              <a:spcAft>
                <a:spcPts val="600"/>
              </a:spcAft>
              <a:buFont typeface="Arial" panose="020B0604020202020204" pitchFamily="34" charset="0"/>
              <a:buChar char="•"/>
              <a:defRPr/>
            </a:pPr>
            <a:r>
              <a:rPr lang="en-US" altLang="en-US" sz="2400">
                <a:sym typeface="Trebuchet MS" panose="020B0603020202020204" pitchFamily="34" charset="0"/>
              </a:rPr>
              <a:t>Think about signs &amp; indicators to look out for</a:t>
            </a:r>
          </a:p>
          <a:p>
            <a:pPr marL="285750" indent="-285750">
              <a:spcBef>
                <a:spcPct val="0"/>
              </a:spcBef>
              <a:spcAft>
                <a:spcPts val="600"/>
              </a:spcAft>
              <a:buFont typeface="Arial" panose="020B0604020202020204" pitchFamily="34" charset="0"/>
              <a:buChar char="•"/>
              <a:defRPr/>
            </a:pPr>
            <a:endParaRPr lang="en-US" altLang="en-US" sz="2400">
              <a:sym typeface="Trebuchet MS" panose="020B0603020202020204" pitchFamily="34" charset="0"/>
            </a:endParaRPr>
          </a:p>
          <a:p>
            <a:pPr marL="285750" indent="-285750">
              <a:spcBef>
                <a:spcPct val="0"/>
              </a:spcBef>
              <a:spcAft>
                <a:spcPts val="600"/>
              </a:spcAft>
              <a:buFont typeface="Arial" panose="020B0604020202020204" pitchFamily="34" charset="0"/>
              <a:buChar char="•"/>
              <a:defRPr/>
            </a:pPr>
            <a:r>
              <a:rPr lang="en-US" altLang="en-US" sz="2400">
                <a:sym typeface="Trebuchet MS" panose="020B0603020202020204" pitchFamily="34" charset="0"/>
              </a:rPr>
              <a:t>Explore good practice in responding to concerns </a:t>
            </a:r>
          </a:p>
          <a:p>
            <a:pPr marL="285750" indent="-285750">
              <a:spcBef>
                <a:spcPct val="0"/>
              </a:spcBef>
              <a:spcAft>
                <a:spcPts val="600"/>
              </a:spcAft>
              <a:buFont typeface="Arial" panose="020B0604020202020204" pitchFamily="34" charset="0"/>
              <a:buChar char="•"/>
              <a:defRPr/>
            </a:pPr>
            <a:endParaRPr lang="en-US" altLang="en-US" sz="2400">
              <a:sym typeface="Trebuchet MS" panose="020B0603020202020204" pitchFamily="34" charset="0"/>
            </a:endParaRPr>
          </a:p>
          <a:p>
            <a:endParaRPr lang="en-GB"/>
          </a:p>
        </p:txBody>
      </p:sp>
      <p:sp>
        <p:nvSpPr>
          <p:cNvPr id="6" name="Rectangle: Rounded Corners 5">
            <a:extLst>
              <a:ext uri="{FF2B5EF4-FFF2-40B4-BE49-F238E27FC236}">
                <a16:creationId xmlns:a16="http://schemas.microsoft.com/office/drawing/2014/main" id="{1C430E3F-1C6F-4646-9EB7-DCE269D526C6}"/>
              </a:ext>
            </a:extLst>
          </p:cNvPr>
          <p:cNvSpPr/>
          <p:nvPr/>
        </p:nvSpPr>
        <p:spPr>
          <a:xfrm>
            <a:off x="4079490" y="5400137"/>
            <a:ext cx="6590370" cy="100361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lvl="0">
              <a:defRPr/>
            </a:pPr>
            <a:r>
              <a:rPr lang="en-GB" altLang="en-US">
                <a:latin typeface="Trebuchet MS" panose="020B0603020202020204" pitchFamily="34" charset="0"/>
                <a:cs typeface="Arial" panose="020B0604020202020204" pitchFamily="34" charset="0"/>
                <a:sym typeface="Trebuchet MS" panose="020B0603020202020204" pitchFamily="34" charset="0"/>
              </a:rPr>
              <a:t>There may be some information shared, or topics discussed, that cause you to feel uncomfortable, feel free to take a break if you need to.  </a:t>
            </a:r>
          </a:p>
        </p:txBody>
      </p:sp>
    </p:spTree>
    <p:extLst>
      <p:ext uri="{BB962C8B-B14F-4D97-AF65-F5344CB8AC3E}">
        <p14:creationId xmlns:p14="http://schemas.microsoft.com/office/powerpoint/2010/main" val="2338348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094E58-71D2-85EE-0A85-DA7D0CD7D053}"/>
              </a:ext>
            </a:extLst>
          </p:cNvPr>
          <p:cNvPicPr>
            <a:picLocks noChangeAspect="1"/>
          </p:cNvPicPr>
          <p:nvPr/>
        </p:nvPicPr>
        <p:blipFill>
          <a:blip r:embed="rId3"/>
          <a:stretch>
            <a:fillRect/>
          </a:stretch>
        </p:blipFill>
        <p:spPr>
          <a:xfrm>
            <a:off x="0" y="954676"/>
            <a:ext cx="5715000" cy="3743325"/>
          </a:xfrm>
          <a:prstGeom prst="rect">
            <a:avLst/>
          </a:prstGeom>
        </p:spPr>
      </p:pic>
      <p:sp>
        <p:nvSpPr>
          <p:cNvPr id="3" name="TextBox 2">
            <a:extLst>
              <a:ext uri="{FF2B5EF4-FFF2-40B4-BE49-F238E27FC236}">
                <a16:creationId xmlns:a16="http://schemas.microsoft.com/office/drawing/2014/main" id="{DD3B1D08-19D2-C612-F432-9478CC6274C5}"/>
              </a:ext>
            </a:extLst>
          </p:cNvPr>
          <p:cNvSpPr txBox="1"/>
          <p:nvPr/>
        </p:nvSpPr>
        <p:spPr>
          <a:xfrm>
            <a:off x="6496494" y="308345"/>
            <a:ext cx="4029739" cy="646331"/>
          </a:xfrm>
          <a:prstGeom prst="rect">
            <a:avLst/>
          </a:prstGeom>
          <a:noFill/>
        </p:spPr>
        <p:txBody>
          <a:bodyPr wrap="square" rtlCol="0">
            <a:spAutoFit/>
          </a:bodyPr>
          <a:lstStyle/>
          <a:p>
            <a:r>
              <a:rPr lang="en-GB"/>
              <a:t>Safeguarding and promoting the welfare of children includes:</a:t>
            </a:r>
          </a:p>
        </p:txBody>
      </p:sp>
      <p:sp>
        <p:nvSpPr>
          <p:cNvPr id="4" name="TextBox 3">
            <a:extLst>
              <a:ext uri="{FF2B5EF4-FFF2-40B4-BE49-F238E27FC236}">
                <a16:creationId xmlns:a16="http://schemas.microsoft.com/office/drawing/2014/main" id="{A0CC2888-532F-3895-8183-235063AC961D}"/>
              </a:ext>
            </a:extLst>
          </p:cNvPr>
          <p:cNvSpPr txBox="1"/>
          <p:nvPr/>
        </p:nvSpPr>
        <p:spPr>
          <a:xfrm>
            <a:off x="6332576" y="1632332"/>
            <a:ext cx="5163879" cy="3296287"/>
          </a:xfrm>
          <a:prstGeom prst="rect">
            <a:avLst/>
          </a:prstGeom>
          <a:noFill/>
        </p:spPr>
        <p:txBody>
          <a:bodyPr wrap="square" rtlCol="0">
            <a:spAutoFit/>
          </a:bodyPr>
          <a:lstStyle/>
          <a:p>
            <a:pPr marL="342900" indent="-228600">
              <a:lnSpc>
                <a:spcPct val="90000"/>
              </a:lnSpc>
              <a:spcBef>
                <a:spcPct val="0"/>
              </a:spcBef>
              <a:spcAft>
                <a:spcPts val="600"/>
              </a:spcAft>
              <a:buFont typeface="Arial" panose="020B0604020202020204" pitchFamily="34" charset="0"/>
              <a:buChar char="•"/>
              <a:defRPr/>
            </a:pPr>
            <a:r>
              <a:rPr lang="en-US" altLang="en-US" sz="1800">
                <a:sym typeface="Trebuchet MS" panose="020B0603020202020204" pitchFamily="34" charset="0"/>
              </a:rPr>
              <a:t>Taking action to enable all children to have the best outcomes</a:t>
            </a:r>
          </a:p>
          <a:p>
            <a:pPr marL="342900" indent="-228600">
              <a:lnSpc>
                <a:spcPct val="90000"/>
              </a:lnSpc>
              <a:spcBef>
                <a:spcPct val="0"/>
              </a:spcBef>
              <a:spcAft>
                <a:spcPts val="600"/>
              </a:spcAft>
              <a:buFont typeface="Arial" panose="020B0604020202020204" pitchFamily="34" charset="0"/>
              <a:buChar char="•"/>
              <a:defRPr/>
            </a:pPr>
            <a:endParaRPr lang="en-US" altLang="en-US" sz="1800">
              <a:sym typeface="Trebuchet MS" panose="020B0603020202020204" pitchFamily="34" charset="0"/>
            </a:endParaRPr>
          </a:p>
          <a:p>
            <a:pPr marL="342900" indent="-228600">
              <a:lnSpc>
                <a:spcPct val="90000"/>
              </a:lnSpc>
              <a:spcBef>
                <a:spcPct val="0"/>
              </a:spcBef>
              <a:spcAft>
                <a:spcPts val="600"/>
              </a:spcAft>
              <a:buFont typeface="Arial" panose="020B0604020202020204" pitchFamily="34" charset="0"/>
              <a:buChar char="•"/>
              <a:defRPr/>
            </a:pPr>
            <a:r>
              <a:rPr lang="en-US" altLang="en-US" sz="1800">
                <a:sym typeface="Trebuchet MS" panose="020B0603020202020204" pitchFamily="34" charset="0"/>
              </a:rPr>
              <a:t>Preventing impairment to children’s </a:t>
            </a:r>
            <a:r>
              <a:rPr lang="en-US" altLang="en-US" sz="1800" b="1" u="sng">
                <a:sym typeface="Trebuchet MS" panose="020B0603020202020204" pitchFamily="34" charset="0"/>
              </a:rPr>
              <a:t>mental and physical </a:t>
            </a:r>
            <a:r>
              <a:rPr lang="en-US" altLang="en-US" sz="1800">
                <a:sym typeface="Trebuchet MS" panose="020B0603020202020204" pitchFamily="34" charset="0"/>
              </a:rPr>
              <a:t>health or development</a:t>
            </a:r>
          </a:p>
          <a:p>
            <a:pPr marL="342900" indent="-228600">
              <a:lnSpc>
                <a:spcPct val="90000"/>
              </a:lnSpc>
              <a:spcBef>
                <a:spcPct val="0"/>
              </a:spcBef>
              <a:spcAft>
                <a:spcPts val="600"/>
              </a:spcAft>
              <a:buFont typeface="Arial" panose="020B0604020202020204" pitchFamily="34" charset="0"/>
              <a:buChar char="•"/>
              <a:defRPr/>
            </a:pPr>
            <a:endParaRPr lang="en-US" altLang="en-US" sz="1800">
              <a:sym typeface="Trebuchet MS" panose="020B0603020202020204" pitchFamily="34" charset="0"/>
            </a:endParaRPr>
          </a:p>
          <a:p>
            <a:pPr marL="342900" indent="-228600">
              <a:lnSpc>
                <a:spcPct val="90000"/>
              </a:lnSpc>
              <a:spcBef>
                <a:spcPct val="0"/>
              </a:spcBef>
              <a:spcAft>
                <a:spcPts val="600"/>
              </a:spcAft>
              <a:buFont typeface="Arial" panose="020B0604020202020204" pitchFamily="34" charset="0"/>
              <a:buChar char="•"/>
              <a:defRPr/>
            </a:pPr>
            <a:r>
              <a:rPr lang="en-US" altLang="en-US" sz="1800">
                <a:sym typeface="Trebuchet MS" panose="020B0603020202020204" pitchFamily="34" charset="0"/>
              </a:rPr>
              <a:t>Ensuring children are growing up in circumstances consistent with safe and effective care</a:t>
            </a:r>
          </a:p>
          <a:p>
            <a:pPr marL="342900" indent="-228600">
              <a:lnSpc>
                <a:spcPct val="90000"/>
              </a:lnSpc>
              <a:spcBef>
                <a:spcPct val="0"/>
              </a:spcBef>
              <a:spcAft>
                <a:spcPts val="600"/>
              </a:spcAft>
              <a:buFont typeface="Arial" panose="020B0604020202020204" pitchFamily="34" charset="0"/>
              <a:buChar char="•"/>
              <a:defRPr/>
            </a:pPr>
            <a:endParaRPr lang="en-US" altLang="en-US" sz="1800">
              <a:sym typeface="Trebuchet MS" panose="020B0603020202020204" pitchFamily="34" charset="0"/>
            </a:endParaRPr>
          </a:p>
          <a:p>
            <a:pPr marL="342900" indent="-228600">
              <a:lnSpc>
                <a:spcPct val="90000"/>
              </a:lnSpc>
              <a:spcBef>
                <a:spcPct val="0"/>
              </a:spcBef>
              <a:spcAft>
                <a:spcPts val="600"/>
              </a:spcAft>
              <a:buFont typeface="Arial" panose="020B0604020202020204" pitchFamily="34" charset="0"/>
              <a:buChar char="•"/>
              <a:defRPr/>
            </a:pPr>
            <a:r>
              <a:rPr lang="en-US" altLang="en-US" sz="1800">
                <a:sym typeface="Trebuchet MS" panose="020B0603020202020204" pitchFamily="34" charset="0"/>
              </a:rPr>
              <a:t>Protecting children from maltreatment</a:t>
            </a:r>
          </a:p>
        </p:txBody>
      </p:sp>
    </p:spTree>
    <p:extLst>
      <p:ext uri="{BB962C8B-B14F-4D97-AF65-F5344CB8AC3E}">
        <p14:creationId xmlns:p14="http://schemas.microsoft.com/office/powerpoint/2010/main" val="3786847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52C755B2-1CC4-4AEB-1752-3C295E19BBDE}"/>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cs typeface="Segoe UI"/>
              </a:rPr>
              <a:t>Key Safeguarding Guidance (2026)</a:t>
            </a:r>
            <a:endParaRPr lang="en-US" sz="3600">
              <a:solidFill>
                <a:schemeClr val="tx2"/>
              </a:solidFill>
              <a:latin typeface="Calibri body"/>
            </a:endParaRPr>
          </a:p>
          <a:p>
            <a:endParaRPr lang="en-GB" sz="3600">
              <a:solidFill>
                <a:schemeClr val="tx2"/>
              </a:solidFill>
              <a:ea typeface="Calibri Light"/>
              <a:cs typeface="Calibri Light"/>
            </a:endParaRPr>
          </a:p>
        </p:txBody>
      </p:sp>
      <p:sp>
        <p:nvSpPr>
          <p:cNvPr id="3" name="Content Placeholder 2">
            <a:extLst>
              <a:ext uri="{FF2B5EF4-FFF2-40B4-BE49-F238E27FC236}">
                <a16:creationId xmlns:a16="http://schemas.microsoft.com/office/drawing/2014/main" id="{7E99B510-F591-278F-5998-8142D6D53FD6}"/>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en-GB" sz="1800" b="1" dirty="0">
                <a:solidFill>
                  <a:schemeClr val="tx2"/>
                </a:solidFill>
                <a:latin typeface="Calibri body"/>
                <a:cs typeface="Segoe UI"/>
              </a:rPr>
              <a:t>KCSIE 2026</a:t>
            </a:r>
            <a:r>
              <a:rPr lang="en-GB" sz="1800" dirty="0">
                <a:solidFill>
                  <a:schemeClr val="tx2"/>
                </a:solidFill>
                <a:latin typeface="Calibri body"/>
                <a:cs typeface="Segoe UI"/>
              </a:rPr>
              <a:t> – statutory guidance for education</a:t>
            </a:r>
            <a:endParaRPr lang="en-GB" sz="1800" dirty="0">
              <a:solidFill>
                <a:schemeClr val="tx2"/>
              </a:solidFill>
              <a:latin typeface="Calibri body"/>
              <a:ea typeface="Calibri" panose="020F0502020204030204"/>
              <a:cs typeface="Calibri" panose="020F0502020204030204"/>
            </a:endParaRPr>
          </a:p>
          <a:p>
            <a:r>
              <a:rPr lang="en-GB" sz="1800" b="1" dirty="0">
                <a:solidFill>
                  <a:schemeClr val="tx2"/>
                </a:solidFill>
                <a:latin typeface="Calibri body"/>
                <a:cs typeface="Segoe UI"/>
              </a:rPr>
              <a:t>Working Together 2026</a:t>
            </a:r>
            <a:r>
              <a:rPr lang="en-GB" sz="1800" dirty="0">
                <a:solidFill>
                  <a:schemeClr val="tx2"/>
                </a:solidFill>
                <a:latin typeface="Calibri body"/>
                <a:cs typeface="Segoe UI"/>
              </a:rPr>
              <a:t> – national multi-agency </a:t>
            </a:r>
            <a:r>
              <a:rPr lang="en-GB" sz="1800">
                <a:solidFill>
                  <a:schemeClr val="tx2"/>
                </a:solidFill>
                <a:latin typeface="Calibri body"/>
                <a:cs typeface="Segoe UI"/>
              </a:rPr>
              <a:t>framework</a:t>
            </a:r>
            <a:endParaRPr lang="en-GB" sz="1800">
              <a:solidFill>
                <a:schemeClr val="tx2"/>
              </a:solidFill>
              <a:latin typeface="Calibri body"/>
            </a:endParaRPr>
          </a:p>
          <a:p>
            <a:r>
              <a:rPr lang="en-GB" sz="1800" dirty="0">
                <a:solidFill>
                  <a:schemeClr val="tx2"/>
                </a:solidFill>
                <a:latin typeface="Calibri body"/>
                <a:cs typeface="Segoe UI"/>
              </a:rPr>
              <a:t>Stronger focus on: </a:t>
            </a:r>
            <a:endParaRPr lang="en-GB" sz="1800" dirty="0">
              <a:solidFill>
                <a:schemeClr val="tx2"/>
              </a:solidFill>
              <a:latin typeface="Calibri body"/>
            </a:endParaRPr>
          </a:p>
          <a:p>
            <a:pPr lvl="1"/>
            <a:r>
              <a:rPr lang="en-GB" sz="1800" dirty="0">
                <a:solidFill>
                  <a:schemeClr val="tx2"/>
                </a:solidFill>
                <a:latin typeface="Calibri body"/>
                <a:cs typeface="Segoe UI"/>
              </a:rPr>
              <a:t>Joint working</a:t>
            </a:r>
            <a:endParaRPr lang="en-GB" sz="1800" dirty="0">
              <a:solidFill>
                <a:schemeClr val="tx2"/>
              </a:solidFill>
              <a:latin typeface="Calibri body"/>
            </a:endParaRPr>
          </a:p>
          <a:p>
            <a:pPr lvl="1"/>
            <a:r>
              <a:rPr lang="en-GB" sz="1800" dirty="0">
                <a:solidFill>
                  <a:schemeClr val="tx2"/>
                </a:solidFill>
                <a:latin typeface="Calibri body"/>
                <a:cs typeface="Segoe UI"/>
              </a:rPr>
              <a:t>Shared accountability</a:t>
            </a:r>
            <a:endParaRPr lang="en-GB" sz="1800" dirty="0">
              <a:solidFill>
                <a:schemeClr val="tx2"/>
              </a:solidFill>
              <a:latin typeface="Calibri body"/>
            </a:endParaRPr>
          </a:p>
          <a:p>
            <a:pPr lvl="1"/>
            <a:r>
              <a:rPr lang="en-GB" sz="1800" dirty="0">
                <a:solidFill>
                  <a:schemeClr val="tx2"/>
                </a:solidFill>
                <a:latin typeface="Calibri body"/>
                <a:cs typeface="Segoe UI"/>
              </a:rPr>
              <a:t>Child-centred practice</a:t>
            </a:r>
            <a:endParaRPr lang="en-GB" sz="1800" dirty="0">
              <a:solidFill>
                <a:schemeClr val="tx2"/>
              </a:solidFill>
              <a:latin typeface="Calibri body"/>
            </a:endParaRPr>
          </a:p>
          <a:p>
            <a:r>
              <a:rPr lang="en-GB" sz="1800" dirty="0">
                <a:solidFill>
                  <a:schemeClr val="tx2"/>
                </a:solidFill>
                <a:latin typeface="Calibri body"/>
                <a:cs typeface="Segoe UI"/>
              </a:rPr>
              <a:t>All staff must understand safeguarding responsibilities</a:t>
            </a:r>
            <a:endParaRPr lang="en-GB" sz="1800" dirty="0">
              <a:solidFill>
                <a:schemeClr val="tx2"/>
              </a:solidFill>
              <a:latin typeface="Calibri body"/>
            </a:endParaRPr>
          </a:p>
          <a:p>
            <a:endParaRPr lang="en-GB" sz="1800" dirty="0">
              <a:solidFill>
                <a:schemeClr val="tx2"/>
              </a:solidFill>
              <a:ea typeface="Calibri"/>
              <a:cs typeface="Calibri"/>
            </a:endParaRPr>
          </a:p>
        </p:txBody>
      </p:sp>
    </p:spTree>
    <p:extLst>
      <p:ext uri="{BB962C8B-B14F-4D97-AF65-F5344CB8AC3E}">
        <p14:creationId xmlns:p14="http://schemas.microsoft.com/office/powerpoint/2010/main" val="121004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D7146D6-53B2-0E41-0407-25EB21DE8A36}"/>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cs typeface="Segoe UI"/>
              </a:rPr>
              <a:t>Working Together 2026 – Key Messages</a:t>
            </a:r>
            <a:endParaRPr lang="en-US" sz="3600">
              <a:solidFill>
                <a:schemeClr val="tx2"/>
              </a:solidFill>
              <a:latin typeface="Calibri body"/>
            </a:endParaRPr>
          </a:p>
          <a:p>
            <a:endParaRPr lang="en-GB" sz="3600">
              <a:solidFill>
                <a:schemeClr val="tx2"/>
              </a:solidFill>
              <a:latin typeface="Calibri body"/>
              <a:ea typeface="Calibri Light"/>
              <a:cs typeface="Calibri Light"/>
            </a:endParaRPr>
          </a:p>
        </p:txBody>
      </p:sp>
      <p:sp>
        <p:nvSpPr>
          <p:cNvPr id="3" name="Content Placeholder 2">
            <a:extLst>
              <a:ext uri="{FF2B5EF4-FFF2-40B4-BE49-F238E27FC236}">
                <a16:creationId xmlns:a16="http://schemas.microsoft.com/office/drawing/2014/main" id="{2792B208-36DA-4002-8651-D88291D5995F}"/>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en-GB" sz="1400" b="1">
                <a:solidFill>
                  <a:schemeClr val="tx2"/>
                </a:solidFill>
                <a:latin typeface="Arial"/>
                <a:ea typeface="Calibri" panose="020F0502020204030204"/>
                <a:cs typeface="Arial"/>
              </a:rPr>
              <a:t>Working Together 2026 is about earlier help, stronger multi-agency collaboration, effective information sharing, anti-discriminatory practice, and keeping the child's lived experience at the heart of every safeguarding decision.</a:t>
            </a:r>
            <a:r>
              <a:rPr lang="en-GB" sz="1400" dirty="0">
                <a:solidFill>
                  <a:schemeClr val="tx2"/>
                </a:solidFill>
                <a:latin typeface="Arial"/>
                <a:ea typeface="Calibri" panose="020F0502020204030204"/>
                <a:cs typeface="Arial"/>
              </a:rPr>
              <a:t> </a:t>
            </a:r>
            <a:r>
              <a:rPr lang="en-GB" sz="1400" dirty="0">
                <a:solidFill>
                  <a:schemeClr val="tx2"/>
                </a:solidFill>
                <a:latin typeface="Arial"/>
                <a:ea typeface="Calibri" panose="020F0502020204030204"/>
                <a:cs typeface="Arial"/>
                <a:hlinkClick r:id="rId2">
                  <a:extLst>
                    <a:ext uri="{A12FA001-AC4F-418D-AE19-62706E023703}">
                      <ahyp:hlinkClr xmlns:ahyp="http://schemas.microsoft.com/office/drawing/2018/hyperlinkcolor" val="tx"/>
                    </a:ext>
                  </a:extLst>
                </a:hlinkClick>
              </a:rPr>
              <a:t>[</a:t>
            </a:r>
            <a:endParaRPr lang="en-GB" sz="1400" dirty="0">
              <a:solidFill>
                <a:schemeClr val="tx2"/>
              </a:solidFill>
              <a:latin typeface="Arial"/>
              <a:ea typeface="Calibri" panose="020F0502020204030204"/>
              <a:cs typeface="Arial"/>
            </a:endParaRPr>
          </a:p>
          <a:p>
            <a:pPr marL="0" indent="0">
              <a:buNone/>
            </a:pPr>
            <a:r>
              <a:rPr lang="en-GB" sz="1400" b="1">
                <a:solidFill>
                  <a:schemeClr val="tx2"/>
                </a:solidFill>
                <a:latin typeface="Arial"/>
                <a:cs typeface="Arial"/>
              </a:rPr>
              <a:t>What this means for schools</a:t>
            </a:r>
            <a:endParaRPr lang="en-GB" sz="1400" b="1">
              <a:solidFill>
                <a:schemeClr val="tx2"/>
              </a:solidFill>
              <a:latin typeface="Arial"/>
              <a:ea typeface="Calibri" panose="020F0502020204030204"/>
              <a:cs typeface="Arial"/>
            </a:endParaRPr>
          </a:p>
          <a:p>
            <a:r>
              <a:rPr lang="en-GB" sz="1400">
                <a:solidFill>
                  <a:schemeClr val="tx2"/>
                </a:solidFill>
                <a:latin typeface="Arial"/>
                <a:ea typeface="Calibri" panose="020F0502020204030204"/>
                <a:cs typeface="Arial"/>
              </a:rPr>
              <a:t>Think </a:t>
            </a:r>
            <a:r>
              <a:rPr lang="en-GB" sz="1400" b="1">
                <a:solidFill>
                  <a:schemeClr val="tx2"/>
                </a:solidFill>
                <a:latin typeface="Arial"/>
                <a:ea typeface="Calibri" panose="020F0502020204030204"/>
                <a:cs typeface="Arial"/>
              </a:rPr>
              <a:t>Family Help</a:t>
            </a:r>
            <a:r>
              <a:rPr lang="en-GB" sz="1400">
                <a:solidFill>
                  <a:schemeClr val="tx2"/>
                </a:solidFill>
                <a:latin typeface="Arial"/>
                <a:ea typeface="Calibri" panose="020F0502020204030204"/>
                <a:cs typeface="Arial"/>
              </a:rPr>
              <a:t>, not just referrals.</a:t>
            </a:r>
            <a:endParaRPr lang="en-GB" sz="1400">
              <a:solidFill>
                <a:schemeClr val="tx2"/>
              </a:solidFill>
              <a:latin typeface="Arial"/>
              <a:cs typeface="Arial"/>
            </a:endParaRPr>
          </a:p>
          <a:p>
            <a:r>
              <a:rPr lang="en-GB" sz="1400">
                <a:solidFill>
                  <a:schemeClr val="tx2"/>
                </a:solidFill>
                <a:latin typeface="Arial"/>
                <a:ea typeface="Calibri" panose="020F0502020204030204"/>
                <a:cs typeface="Arial"/>
              </a:rPr>
              <a:t>Share information earlier.</a:t>
            </a:r>
            <a:endParaRPr lang="en-GB" sz="1400">
              <a:solidFill>
                <a:schemeClr val="tx2"/>
              </a:solidFill>
              <a:latin typeface="Arial"/>
              <a:cs typeface="Arial"/>
            </a:endParaRPr>
          </a:p>
          <a:p>
            <a:r>
              <a:rPr lang="en-GB" sz="1400">
                <a:solidFill>
                  <a:schemeClr val="tx2"/>
                </a:solidFill>
                <a:latin typeface="Arial"/>
                <a:ea typeface="Calibri" panose="020F0502020204030204"/>
                <a:cs typeface="Arial"/>
              </a:rPr>
              <a:t>Remain professionally curious.</a:t>
            </a:r>
            <a:endParaRPr lang="en-GB" sz="1400">
              <a:solidFill>
                <a:schemeClr val="tx2"/>
              </a:solidFill>
              <a:latin typeface="Arial"/>
              <a:cs typeface="Arial"/>
            </a:endParaRPr>
          </a:p>
          <a:p>
            <a:r>
              <a:rPr lang="en-GB" sz="1400">
                <a:solidFill>
                  <a:schemeClr val="tx2"/>
                </a:solidFill>
                <a:latin typeface="Arial"/>
                <a:ea typeface="Calibri" panose="020F0502020204030204"/>
                <a:cs typeface="Arial"/>
              </a:rPr>
              <a:t>Consider attendance, behaviour and wellbeing as safeguarding indicators.</a:t>
            </a:r>
            <a:endParaRPr lang="en-GB" sz="1400">
              <a:solidFill>
                <a:schemeClr val="tx2"/>
              </a:solidFill>
              <a:latin typeface="Arial"/>
              <a:cs typeface="Arial"/>
            </a:endParaRPr>
          </a:p>
          <a:p>
            <a:r>
              <a:rPr lang="en-GB" sz="1400">
                <a:solidFill>
                  <a:schemeClr val="tx2"/>
                </a:solidFill>
                <a:latin typeface="Arial"/>
                <a:ea typeface="Calibri" panose="020F0502020204030204"/>
                <a:cs typeface="Arial"/>
              </a:rPr>
              <a:t>Understand online, contextual and extra-familial harms.</a:t>
            </a:r>
            <a:endParaRPr lang="en-GB" sz="1400">
              <a:solidFill>
                <a:schemeClr val="tx2"/>
              </a:solidFill>
              <a:latin typeface="Arial"/>
              <a:cs typeface="Arial"/>
            </a:endParaRPr>
          </a:p>
          <a:p>
            <a:r>
              <a:rPr lang="en-GB" sz="1400" dirty="0">
                <a:solidFill>
                  <a:schemeClr val="tx2"/>
                </a:solidFill>
                <a:latin typeface="Arial"/>
                <a:ea typeface="Calibri" panose="020F0502020204030204"/>
                <a:cs typeface="Arial"/>
              </a:rPr>
              <a:t>Ensure every action is guided by the </a:t>
            </a:r>
            <a:r>
              <a:rPr lang="en-GB" sz="1400" dirty="0" err="1">
                <a:solidFill>
                  <a:schemeClr val="tx2"/>
                </a:solidFill>
                <a:latin typeface="Arial"/>
                <a:ea typeface="Calibri" panose="020F0502020204030204"/>
                <a:cs typeface="Arial"/>
              </a:rPr>
              <a:t>question:</a:t>
            </a:r>
            <a:r>
              <a:rPr lang="en-GB" sz="1400" b="1" dirty="0" err="1">
                <a:solidFill>
                  <a:schemeClr val="tx2"/>
                </a:solidFill>
                <a:latin typeface="Arial"/>
                <a:ea typeface="Calibri" panose="020F0502020204030204"/>
                <a:cs typeface="Arial"/>
              </a:rPr>
              <a:t>"What</a:t>
            </a:r>
            <a:r>
              <a:rPr lang="en-GB" sz="1400" b="1" dirty="0">
                <a:solidFill>
                  <a:schemeClr val="tx2"/>
                </a:solidFill>
                <a:latin typeface="Arial"/>
                <a:ea typeface="Calibri" panose="020F0502020204030204"/>
                <a:cs typeface="Arial"/>
              </a:rPr>
              <a:t> is life like for this child?"</a:t>
            </a:r>
            <a:endParaRPr lang="en-GB" sz="1400">
              <a:solidFill>
                <a:schemeClr val="tx2"/>
              </a:solidFill>
              <a:latin typeface="Arial"/>
              <a:cs typeface="Arial"/>
            </a:endParaRPr>
          </a:p>
          <a:p>
            <a:endParaRPr lang="en-GB" sz="1400" dirty="0">
              <a:solidFill>
                <a:schemeClr val="tx2"/>
              </a:solidFill>
              <a:latin typeface="Arial"/>
              <a:ea typeface="Calibri" panose="020F0502020204030204"/>
              <a:cs typeface="Arial"/>
            </a:endParaRPr>
          </a:p>
          <a:p>
            <a:endParaRPr lang="en-GB" sz="1400" b="1" dirty="0">
              <a:solidFill>
                <a:schemeClr val="tx2"/>
              </a:solidFill>
              <a:latin typeface="Arial"/>
              <a:ea typeface="Calibri"/>
              <a:cs typeface="Arial"/>
            </a:endParaRPr>
          </a:p>
          <a:p>
            <a:endParaRPr lang="en-GB" sz="1800">
              <a:solidFill>
                <a:schemeClr val="tx2"/>
              </a:solidFill>
              <a:ea typeface="Calibri"/>
              <a:cs typeface="Calibri"/>
            </a:endParaRPr>
          </a:p>
        </p:txBody>
      </p:sp>
    </p:spTree>
    <p:extLst>
      <p:ext uri="{BB962C8B-B14F-4D97-AF65-F5344CB8AC3E}">
        <p14:creationId xmlns:p14="http://schemas.microsoft.com/office/powerpoint/2010/main" val="181346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F74898-CB5C-EDD2-5BEE-26414F60496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D3EAC5-F2E2-2EB4-8AA6-320C866E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C1B9DB-691D-E36A-D4E3-5E3BA754D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9EBACE29-272C-C0D2-0E2D-E24FBA3745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CCD913C3-C540-0F8F-3089-295E89F6A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C2EC8DD9-8076-47AD-E984-6E70D10D82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63E3C8B5-6EBC-82C6-1B86-87CCA73FDD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621140DA-3D83-11CD-E1FC-EE507E16E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5BE01320-3DB6-04C4-EB9E-51E870068219}"/>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cs typeface="Segoe UI"/>
              </a:rPr>
              <a:t>Working Together 2026 – Key Messages</a:t>
            </a:r>
            <a:endParaRPr lang="en-US" sz="3600">
              <a:solidFill>
                <a:schemeClr val="tx2"/>
              </a:solidFill>
              <a:latin typeface="Calibri body"/>
            </a:endParaRPr>
          </a:p>
          <a:p>
            <a:endParaRPr lang="en-GB" sz="3600">
              <a:solidFill>
                <a:schemeClr val="tx2"/>
              </a:solidFill>
              <a:latin typeface="Calibri body"/>
              <a:ea typeface="Calibri Light"/>
              <a:cs typeface="Calibri Light"/>
            </a:endParaRPr>
          </a:p>
        </p:txBody>
      </p:sp>
      <p:sp>
        <p:nvSpPr>
          <p:cNvPr id="3" name="Content Placeholder 2">
            <a:extLst>
              <a:ext uri="{FF2B5EF4-FFF2-40B4-BE49-F238E27FC236}">
                <a16:creationId xmlns:a16="http://schemas.microsoft.com/office/drawing/2014/main" id="{9EA78526-2C7C-99DE-3E4C-C07A00242CBB}"/>
              </a:ext>
            </a:extLst>
          </p:cNvPr>
          <p:cNvSpPr>
            <a:spLocks noGrp="1"/>
          </p:cNvSpPr>
          <p:nvPr>
            <p:ph idx="1"/>
          </p:nvPr>
        </p:nvSpPr>
        <p:spPr>
          <a:xfrm>
            <a:off x="6172200" y="361987"/>
            <a:ext cx="5221224" cy="5854482"/>
          </a:xfrm>
        </p:spPr>
        <p:txBody>
          <a:bodyPr vert="horz" lIns="91440" tIns="45720" rIns="91440" bIns="45720" rtlCol="0" anchor="ctr">
            <a:normAutofit fontScale="92500" lnSpcReduction="10000"/>
          </a:bodyPr>
          <a:lstStyle/>
          <a:p>
            <a:pPr marL="0" indent="0">
              <a:buNone/>
            </a:pPr>
            <a:endParaRPr lang="en-GB" sz="1400" b="1" dirty="0">
              <a:latin typeface="Arial"/>
              <a:ea typeface="Calibri" panose="020F0502020204030204"/>
              <a:cs typeface="Arial"/>
            </a:endParaRPr>
          </a:p>
          <a:p>
            <a:pPr marL="0" indent="0">
              <a:buNone/>
            </a:pPr>
            <a:endParaRPr lang="en-GB" sz="1400" b="1" dirty="0">
              <a:latin typeface="Arial"/>
              <a:ea typeface="Calibri" panose="020F0502020204030204"/>
              <a:cs typeface="Arial"/>
            </a:endParaRPr>
          </a:p>
          <a:p>
            <a:pPr marL="0" indent="0">
              <a:buNone/>
            </a:pPr>
            <a:endParaRPr lang="en-GB" sz="1400" b="1" dirty="0">
              <a:solidFill>
                <a:schemeClr val="accent1"/>
              </a:solidFill>
              <a:latin typeface="Arial"/>
              <a:ea typeface="Calibri" panose="020F0502020204030204"/>
              <a:cs typeface="Arial"/>
            </a:endParaRPr>
          </a:p>
          <a:p>
            <a:pPr marL="0" indent="0">
              <a:buNone/>
            </a:pPr>
            <a:r>
              <a:rPr lang="en-GB" sz="1400" b="1">
                <a:solidFill>
                  <a:schemeClr val="tx2"/>
                </a:solidFill>
                <a:latin typeface="Arial"/>
                <a:ea typeface="Calibri" panose="020F0502020204030204"/>
                <a:cs typeface="Arial"/>
              </a:rPr>
              <a:t>Family Help</a:t>
            </a:r>
            <a:r>
              <a:rPr lang="en-GB" sz="1400" dirty="0">
                <a:latin typeface="Arial"/>
                <a:ea typeface="Calibri" panose="020F0502020204030204"/>
                <a:cs typeface="Arial"/>
              </a:rPr>
              <a:t> is the new integrated model within </a:t>
            </a:r>
            <a:r>
              <a:rPr lang="en-GB" sz="1400" i="1" dirty="0">
                <a:latin typeface="Arial"/>
                <a:ea typeface="Calibri" panose="020F0502020204030204"/>
                <a:cs typeface="Arial"/>
              </a:rPr>
              <a:t>Working Together to Safeguard Children 2026</a:t>
            </a:r>
            <a:r>
              <a:rPr lang="en-GB" sz="1400" dirty="0">
                <a:latin typeface="Arial"/>
                <a:ea typeface="Calibri" panose="020F0502020204030204"/>
                <a:cs typeface="Arial"/>
              </a:rPr>
              <a:t>. It brings together what was traditionally known as </a:t>
            </a:r>
            <a:r>
              <a:rPr lang="en-GB" sz="1400" b="1" dirty="0">
                <a:solidFill>
                  <a:schemeClr val="tx2"/>
                </a:solidFill>
                <a:latin typeface="Arial"/>
                <a:ea typeface="Calibri" panose="020F0502020204030204"/>
                <a:cs typeface="Arial"/>
              </a:rPr>
              <a:t>Early Help</a:t>
            </a:r>
            <a:r>
              <a:rPr lang="en-GB" sz="1400" dirty="0">
                <a:solidFill>
                  <a:schemeClr val="tx2"/>
                </a:solidFill>
                <a:latin typeface="Arial"/>
                <a:ea typeface="Calibri" panose="020F0502020204030204"/>
                <a:cs typeface="Arial"/>
              </a:rPr>
              <a:t> </a:t>
            </a:r>
            <a:r>
              <a:rPr lang="en-GB" sz="1400" dirty="0">
                <a:latin typeface="Arial"/>
                <a:ea typeface="Calibri" panose="020F0502020204030204"/>
                <a:cs typeface="Arial"/>
              </a:rPr>
              <a:t>and</a:t>
            </a:r>
            <a:r>
              <a:rPr lang="en-GB" sz="1400" dirty="0">
                <a:solidFill>
                  <a:schemeClr val="tx2"/>
                </a:solidFill>
                <a:latin typeface="Arial"/>
                <a:ea typeface="Calibri" panose="020F0502020204030204"/>
                <a:cs typeface="Arial"/>
              </a:rPr>
              <a:t> </a:t>
            </a:r>
            <a:r>
              <a:rPr lang="en-GB" sz="1400" b="1" dirty="0">
                <a:solidFill>
                  <a:schemeClr val="tx2"/>
                </a:solidFill>
                <a:latin typeface="Arial"/>
                <a:ea typeface="Calibri" panose="020F0502020204030204"/>
                <a:cs typeface="Arial"/>
              </a:rPr>
              <a:t>Section 17 Child in Need support</a:t>
            </a:r>
            <a:r>
              <a:rPr lang="en-GB" sz="1400" dirty="0">
                <a:solidFill>
                  <a:schemeClr val="tx2"/>
                </a:solidFill>
                <a:latin typeface="Arial"/>
                <a:ea typeface="Calibri" panose="020F0502020204030204"/>
                <a:cs typeface="Arial"/>
              </a:rPr>
              <a:t>,</a:t>
            </a:r>
            <a:r>
              <a:rPr lang="en-GB" sz="1400" dirty="0">
                <a:latin typeface="Arial"/>
                <a:ea typeface="Calibri" panose="020F0502020204030204"/>
                <a:cs typeface="Arial"/>
              </a:rPr>
              <a:t> creating a more coordinated and seamless </a:t>
            </a:r>
            <a:r>
              <a:rPr lang="en-GB" sz="1400">
                <a:latin typeface="Arial"/>
                <a:ea typeface="Calibri" panose="020F0502020204030204"/>
                <a:cs typeface="Arial"/>
              </a:rPr>
              <a:t>service for children and families</a:t>
            </a:r>
            <a:endParaRPr lang="en-US">
              <a:latin typeface="Calibri" panose="020F0502020204030204"/>
              <a:ea typeface="Calibri" panose="020F0502020204030204"/>
              <a:cs typeface="Calibri" panose="020F0502020204030204"/>
            </a:endParaRPr>
          </a:p>
          <a:p>
            <a:pPr marL="0" indent="0">
              <a:buNone/>
            </a:pPr>
            <a:endParaRPr lang="en-GB" sz="1800" b="1" dirty="0">
              <a:latin typeface="Arial"/>
              <a:cs typeface="Arial"/>
            </a:endParaRPr>
          </a:p>
          <a:p>
            <a:pPr marL="0" indent="0">
              <a:buNone/>
            </a:pPr>
            <a:r>
              <a:rPr lang="en-GB" sz="1800" b="1">
                <a:latin typeface="Arial"/>
                <a:cs typeface="Arial"/>
              </a:rPr>
              <a:t>Key Principles of Family Help</a:t>
            </a:r>
            <a:endParaRPr lang="en-GB" sz="1800" b="1">
              <a:latin typeface="Arial"/>
              <a:ea typeface="Calibri"/>
              <a:cs typeface="Arial"/>
            </a:endParaRPr>
          </a:p>
          <a:p>
            <a:r>
              <a:rPr lang="en-GB" sz="1400" b="1">
                <a:solidFill>
                  <a:schemeClr val="tx2"/>
                </a:solidFill>
                <a:latin typeface="Arial"/>
                <a:ea typeface="Calibri"/>
                <a:cs typeface="Arial"/>
              </a:rPr>
              <a:t>Child-centred</a:t>
            </a:r>
            <a:r>
              <a:rPr lang="en-GB" sz="1400">
                <a:solidFill>
                  <a:schemeClr val="tx2"/>
                </a:solidFill>
                <a:latin typeface="Arial"/>
                <a:ea typeface="Calibri"/>
                <a:cs typeface="Arial"/>
              </a:rPr>
              <a:t>: focused on the child's lived experience.</a:t>
            </a:r>
            <a:endParaRPr lang="en-GB" sz="1400">
              <a:solidFill>
                <a:schemeClr val="tx2"/>
              </a:solidFill>
              <a:latin typeface="Arial"/>
              <a:cs typeface="Arial"/>
            </a:endParaRPr>
          </a:p>
          <a:p>
            <a:r>
              <a:rPr lang="en-GB" sz="1400" b="1" dirty="0">
                <a:solidFill>
                  <a:schemeClr val="tx2"/>
                </a:solidFill>
                <a:latin typeface="Arial"/>
                <a:ea typeface="Calibri"/>
                <a:cs typeface="Arial"/>
              </a:rPr>
              <a:t>Whole-family approach</a:t>
            </a:r>
            <a:r>
              <a:rPr lang="en-GB" sz="1400" dirty="0">
                <a:solidFill>
                  <a:schemeClr val="tx2"/>
                </a:solidFill>
                <a:latin typeface="Arial"/>
                <a:ea typeface="Calibri"/>
                <a:cs typeface="Arial"/>
              </a:rPr>
              <a:t>: works with parents, carers and wider family networks.</a:t>
            </a:r>
            <a:endParaRPr lang="en-GB" sz="1400">
              <a:solidFill>
                <a:schemeClr val="tx2"/>
              </a:solidFill>
              <a:latin typeface="Arial"/>
              <a:cs typeface="Arial"/>
            </a:endParaRPr>
          </a:p>
          <a:p>
            <a:r>
              <a:rPr lang="en-GB" sz="1400" b="1">
                <a:solidFill>
                  <a:schemeClr val="tx2"/>
                </a:solidFill>
                <a:latin typeface="Arial"/>
                <a:ea typeface="Calibri"/>
                <a:cs typeface="Arial"/>
              </a:rPr>
              <a:t>Multi-agency</a:t>
            </a:r>
            <a:r>
              <a:rPr lang="en-GB" sz="1400">
                <a:solidFill>
                  <a:schemeClr val="tx2"/>
                </a:solidFill>
                <a:latin typeface="Arial"/>
                <a:ea typeface="Calibri"/>
                <a:cs typeface="Arial"/>
              </a:rPr>
              <a:t>: professionals work together around one plan.</a:t>
            </a:r>
            <a:endParaRPr lang="en-GB" sz="1400">
              <a:solidFill>
                <a:schemeClr val="tx2"/>
              </a:solidFill>
              <a:latin typeface="Arial"/>
              <a:cs typeface="Arial"/>
            </a:endParaRPr>
          </a:p>
          <a:p>
            <a:r>
              <a:rPr lang="en-GB" sz="1400" b="1">
                <a:solidFill>
                  <a:schemeClr val="tx2"/>
                </a:solidFill>
                <a:latin typeface="Arial"/>
                <a:ea typeface="Calibri"/>
                <a:cs typeface="Arial"/>
              </a:rPr>
              <a:t>Strengths-based</a:t>
            </a:r>
            <a:r>
              <a:rPr lang="en-GB" sz="1400">
                <a:solidFill>
                  <a:schemeClr val="tx2"/>
                </a:solidFill>
                <a:latin typeface="Arial"/>
                <a:ea typeface="Calibri"/>
                <a:cs typeface="Arial"/>
              </a:rPr>
              <a:t>: identifies what is working well as well as areas of concern.</a:t>
            </a:r>
            <a:endParaRPr lang="en-GB" sz="1400">
              <a:solidFill>
                <a:schemeClr val="tx2"/>
              </a:solidFill>
              <a:latin typeface="Arial"/>
              <a:cs typeface="Arial"/>
            </a:endParaRPr>
          </a:p>
          <a:p>
            <a:r>
              <a:rPr lang="en-GB" sz="1400" b="1">
                <a:solidFill>
                  <a:schemeClr val="tx2"/>
                </a:solidFill>
                <a:latin typeface="Arial"/>
                <a:ea typeface="Calibri"/>
                <a:cs typeface="Arial"/>
              </a:rPr>
              <a:t>Early intervention</a:t>
            </a:r>
            <a:r>
              <a:rPr lang="en-GB" sz="1400">
                <a:solidFill>
                  <a:schemeClr val="tx2"/>
                </a:solidFill>
                <a:latin typeface="Arial"/>
                <a:ea typeface="Calibri"/>
                <a:cs typeface="Arial"/>
              </a:rPr>
              <a:t>: support is provided before risks escalate.</a:t>
            </a:r>
            <a:endParaRPr lang="en-GB" sz="1400">
              <a:solidFill>
                <a:schemeClr val="tx2"/>
              </a:solidFill>
              <a:latin typeface="Arial"/>
              <a:cs typeface="Arial"/>
            </a:endParaRPr>
          </a:p>
          <a:p>
            <a:endParaRPr lang="en-GB" sz="1400" dirty="0">
              <a:solidFill>
                <a:schemeClr val="tx2"/>
              </a:solidFill>
              <a:latin typeface="Arial"/>
              <a:ea typeface="Calibri"/>
              <a:cs typeface="Arial"/>
            </a:endParaRPr>
          </a:p>
          <a:p>
            <a:r>
              <a:rPr lang="en-GB" sz="1800" b="1">
                <a:solidFill>
                  <a:schemeClr val="tx2"/>
                </a:solidFill>
                <a:latin typeface="Arial"/>
                <a:ea typeface="Calibri" panose="020F0502020204030204"/>
                <a:cs typeface="Arial"/>
              </a:rPr>
              <a:t>Think "Family Help sooner".</a:t>
            </a:r>
            <a:br>
              <a:rPr lang="en-GB" sz="1400" b="1" dirty="0">
                <a:solidFill>
                  <a:schemeClr val="tx2"/>
                </a:solidFill>
                <a:latin typeface="Arial"/>
                <a:ea typeface="Calibri" panose="020F0502020204030204"/>
                <a:cs typeface="Arial"/>
              </a:rPr>
            </a:br>
            <a:r>
              <a:rPr lang="en-GB" sz="1400">
                <a:solidFill>
                  <a:schemeClr val="tx2"/>
                </a:solidFill>
                <a:latin typeface="Arial"/>
                <a:ea typeface="Calibri" panose="020F0502020204030204"/>
                <a:cs typeface="Arial"/>
              </a:rPr>
              <a:t> Don't wait for problems to become safeguarding crises. Family Help is designed to provide coordinated support at the earliest opportunity while keeping the child and family at the centre of planning</a:t>
            </a:r>
            <a:r>
              <a:rPr lang="en-GB" sz="1400">
                <a:latin typeface="Arial"/>
                <a:ea typeface="Calibri" panose="020F0502020204030204"/>
                <a:cs typeface="Arial"/>
              </a:rPr>
              <a:t>.</a:t>
            </a:r>
            <a:endParaRPr lang="en-GB" sz="1400" dirty="0">
              <a:latin typeface="Arial"/>
              <a:ea typeface="Calibri" panose="020F0502020204030204"/>
              <a:cs typeface="Arial"/>
            </a:endParaRPr>
          </a:p>
          <a:p>
            <a:endParaRPr lang="en-GB" sz="1400" dirty="0">
              <a:solidFill>
                <a:schemeClr val="tx2"/>
              </a:solidFill>
              <a:latin typeface="Arial"/>
              <a:ea typeface="Calibri" panose="020F0502020204030204"/>
              <a:cs typeface="Arial"/>
            </a:endParaRPr>
          </a:p>
          <a:p>
            <a:endParaRPr lang="en-GB" sz="1400" dirty="0">
              <a:solidFill>
                <a:schemeClr val="tx2"/>
              </a:solidFill>
              <a:latin typeface="Arial"/>
              <a:ea typeface="Calibri" panose="020F0502020204030204"/>
              <a:cs typeface="Arial"/>
            </a:endParaRPr>
          </a:p>
          <a:p>
            <a:endParaRPr lang="en-GB" sz="1400" b="1" dirty="0">
              <a:solidFill>
                <a:schemeClr val="tx2"/>
              </a:solidFill>
              <a:latin typeface="Arial"/>
              <a:ea typeface="Calibri"/>
              <a:cs typeface="Arial"/>
            </a:endParaRPr>
          </a:p>
          <a:p>
            <a:endParaRPr lang="en-GB" sz="1800">
              <a:solidFill>
                <a:schemeClr val="tx2"/>
              </a:solidFill>
              <a:ea typeface="Calibri"/>
              <a:cs typeface="Calibri"/>
            </a:endParaRPr>
          </a:p>
        </p:txBody>
      </p:sp>
    </p:spTree>
    <p:extLst>
      <p:ext uri="{BB962C8B-B14F-4D97-AF65-F5344CB8AC3E}">
        <p14:creationId xmlns:p14="http://schemas.microsoft.com/office/powerpoint/2010/main" val="3694152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CF695A-CB4B-C5C5-36FD-E8B08FD328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168864B-7004-CFCA-402E-4FDB42884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4C05EB-4F2B-B47A-7322-7DB7AA6ED5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7D018F94-3028-01AD-CE6C-7B898F5F5A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B8BB202-CDD5-136F-9871-7EEA733AA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C6CA321F-B044-0AD6-F397-BBAD7316A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15D65ED9-7CBF-F10A-CD5E-7135A36F9E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57147180-DC54-36FC-47AF-F819AC7D95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BF13D20-3326-5176-FCB0-EC8AA29A14E8}"/>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cs typeface="Segoe UI"/>
              </a:rPr>
              <a:t>Working Together 2026 – Key Messages</a:t>
            </a:r>
            <a:endParaRPr lang="en-US" sz="3600">
              <a:solidFill>
                <a:schemeClr val="tx2"/>
              </a:solidFill>
              <a:latin typeface="Calibri body"/>
            </a:endParaRPr>
          </a:p>
          <a:p>
            <a:endParaRPr lang="en-GB" sz="3600">
              <a:solidFill>
                <a:schemeClr val="tx2"/>
              </a:solidFill>
              <a:latin typeface="Calibri body"/>
              <a:ea typeface="Calibri Light"/>
              <a:cs typeface="Calibri Light"/>
            </a:endParaRPr>
          </a:p>
        </p:txBody>
      </p:sp>
      <p:sp>
        <p:nvSpPr>
          <p:cNvPr id="3" name="Content Placeholder 2">
            <a:extLst>
              <a:ext uri="{FF2B5EF4-FFF2-40B4-BE49-F238E27FC236}">
                <a16:creationId xmlns:a16="http://schemas.microsoft.com/office/drawing/2014/main" id="{97BD579E-EAAA-B39E-D788-967F6C5FCEA4}"/>
              </a:ext>
            </a:extLst>
          </p:cNvPr>
          <p:cNvSpPr>
            <a:spLocks noGrp="1"/>
          </p:cNvSpPr>
          <p:nvPr>
            <p:ph idx="1"/>
          </p:nvPr>
        </p:nvSpPr>
        <p:spPr>
          <a:xfrm>
            <a:off x="6172200" y="361987"/>
            <a:ext cx="5221224" cy="5854482"/>
          </a:xfrm>
        </p:spPr>
        <p:txBody>
          <a:bodyPr vert="horz" lIns="91440" tIns="45720" rIns="91440" bIns="45720" rtlCol="0" anchor="ctr">
            <a:noAutofit/>
          </a:bodyPr>
          <a:lstStyle/>
          <a:p>
            <a:pPr>
              <a:buFont typeface="Arial"/>
              <a:buChar char="•"/>
            </a:pPr>
            <a:endParaRPr lang="en-GB" sz="2600" dirty="0">
              <a:solidFill>
                <a:srgbClr val="000000"/>
              </a:solidFill>
              <a:latin typeface="Calibri"/>
              <a:ea typeface="Calibri"/>
              <a:cs typeface="Calibri"/>
            </a:endParaRPr>
          </a:p>
          <a:p>
            <a:pPr>
              <a:buFont typeface="Arial"/>
              <a:buChar char="•"/>
            </a:pPr>
            <a:endParaRPr lang="en-GB" sz="2600" dirty="0">
              <a:solidFill>
                <a:srgbClr val="000000"/>
              </a:solidFill>
              <a:latin typeface="Calibri"/>
              <a:ea typeface="Calibri"/>
              <a:cs typeface="Calibri"/>
            </a:endParaRPr>
          </a:p>
          <a:p>
            <a:pPr>
              <a:buFont typeface="Arial"/>
              <a:buChar char="•"/>
            </a:pPr>
            <a:endParaRPr lang="en-GB" sz="2600" dirty="0">
              <a:solidFill>
                <a:srgbClr val="000000"/>
              </a:solidFill>
              <a:latin typeface="Calibri"/>
              <a:ea typeface="Calibri"/>
              <a:cs typeface="Calibri"/>
            </a:endParaRPr>
          </a:p>
          <a:p>
            <a:pPr>
              <a:buFont typeface="Arial"/>
              <a:buChar char="•"/>
            </a:pPr>
            <a:endParaRPr lang="en-GB" sz="1400" dirty="0">
              <a:solidFill>
                <a:srgbClr val="000000"/>
              </a:solidFill>
              <a:latin typeface="Arial"/>
              <a:ea typeface="Calibri"/>
              <a:cs typeface="Arial"/>
            </a:endParaRPr>
          </a:p>
          <a:p>
            <a:pPr marL="0" indent="0">
              <a:buNone/>
            </a:pPr>
            <a:r>
              <a:rPr lang="en-GB" sz="1400" b="1">
                <a:solidFill>
                  <a:srgbClr val="000000"/>
                </a:solidFill>
                <a:latin typeface="Arial"/>
                <a:ea typeface="Calibri"/>
                <a:cs typeface="Arial"/>
              </a:rPr>
              <a:t>The Purpose of Family Help</a:t>
            </a:r>
            <a:endParaRPr lang="en-GB" sz="1400" b="1">
              <a:latin typeface="Arial"/>
              <a:ea typeface="Calibri"/>
              <a:cs typeface="Arial"/>
            </a:endParaRPr>
          </a:p>
          <a:p>
            <a:pPr>
              <a:buFont typeface="Arial"/>
              <a:buChar char="•"/>
            </a:pPr>
            <a:r>
              <a:rPr lang="en-GB" sz="1200">
                <a:solidFill>
                  <a:schemeClr val="tx2"/>
                </a:solidFill>
                <a:latin typeface="Arial"/>
                <a:ea typeface="Calibri"/>
                <a:cs typeface="Arial"/>
              </a:rPr>
              <a:t>Family Help aims to:</a:t>
            </a:r>
          </a:p>
          <a:p>
            <a:pPr>
              <a:buFont typeface="Arial"/>
              <a:buChar char="•"/>
            </a:pPr>
            <a:r>
              <a:rPr lang="en-GB" sz="1200">
                <a:solidFill>
                  <a:schemeClr val="tx2"/>
                </a:solidFill>
                <a:latin typeface="Arial"/>
                <a:ea typeface="Calibri"/>
                <a:cs typeface="Arial"/>
              </a:rPr>
              <a:t>Identify needs and concerns earlier.</a:t>
            </a:r>
          </a:p>
          <a:p>
            <a:pPr>
              <a:buFont typeface="Arial"/>
              <a:buChar char="•"/>
            </a:pPr>
            <a:r>
              <a:rPr lang="en-GB" sz="1200">
                <a:solidFill>
                  <a:schemeClr val="tx2"/>
                </a:solidFill>
                <a:latin typeface="Arial"/>
                <a:ea typeface="Calibri"/>
                <a:cs typeface="Arial"/>
              </a:rPr>
              <a:t>Provide support before problems escalate into child protection concerns.</a:t>
            </a:r>
          </a:p>
          <a:p>
            <a:pPr>
              <a:buFont typeface="Arial"/>
              <a:buChar char="•"/>
            </a:pPr>
            <a:r>
              <a:rPr lang="en-GB" sz="1200">
                <a:solidFill>
                  <a:schemeClr val="tx2"/>
                </a:solidFill>
                <a:latin typeface="Arial"/>
                <a:ea typeface="Calibri"/>
                <a:cs typeface="Arial"/>
              </a:rPr>
              <a:t>Reduce the need for repeated referrals between services.</a:t>
            </a:r>
          </a:p>
          <a:p>
            <a:pPr>
              <a:buFont typeface="Arial"/>
              <a:buChar char="•"/>
            </a:pPr>
            <a:r>
              <a:rPr lang="en-GB" sz="1200">
                <a:solidFill>
                  <a:schemeClr val="tx2"/>
                </a:solidFill>
                <a:latin typeface="Arial"/>
                <a:ea typeface="Calibri"/>
                <a:cs typeface="Arial"/>
              </a:rPr>
              <a:t>Ensure families receive coordinated support from the right professionals at the right time.</a:t>
            </a:r>
          </a:p>
          <a:p>
            <a:pPr>
              <a:buFont typeface="Arial"/>
              <a:buChar char="•"/>
            </a:pPr>
            <a:r>
              <a:rPr lang="en-GB" sz="1200">
                <a:solidFill>
                  <a:schemeClr val="tx2"/>
                </a:solidFill>
                <a:latin typeface="Arial"/>
                <a:ea typeface="Calibri"/>
                <a:cs typeface="Arial"/>
              </a:rPr>
              <a:t>Improve outcomes by building on family strengths and protective factors. </a:t>
            </a:r>
            <a:endParaRPr lang="en-US" sz="1200">
              <a:solidFill>
                <a:schemeClr val="tx2"/>
              </a:solidFill>
              <a:latin typeface="Arial"/>
              <a:ea typeface="Calibri"/>
              <a:cs typeface="Arial"/>
            </a:endParaRPr>
          </a:p>
          <a:p>
            <a:pPr marL="0" indent="0">
              <a:buNone/>
            </a:pPr>
            <a:r>
              <a:rPr lang="en-GB" sz="1400" b="1">
                <a:solidFill>
                  <a:srgbClr val="000000"/>
                </a:solidFill>
                <a:latin typeface="Arial"/>
                <a:ea typeface="Calibri"/>
                <a:cs typeface="Arial"/>
              </a:rPr>
              <a:t>What Does This Mean for Schools?</a:t>
            </a:r>
            <a:endParaRPr lang="en-US" sz="1400" b="1">
              <a:solidFill>
                <a:srgbClr val="000000"/>
              </a:solidFill>
              <a:latin typeface="Arial"/>
              <a:ea typeface="Calibri"/>
              <a:cs typeface="Arial"/>
            </a:endParaRPr>
          </a:p>
          <a:p>
            <a:pPr>
              <a:buFont typeface="Arial"/>
              <a:buChar char="•"/>
            </a:pPr>
            <a:r>
              <a:rPr lang="en-GB" sz="1200">
                <a:solidFill>
                  <a:schemeClr val="tx2"/>
                </a:solidFill>
                <a:latin typeface="Arial"/>
                <a:ea typeface="Calibri"/>
                <a:cs typeface="Arial"/>
              </a:rPr>
              <a:t>Schools are often the first agency to notice when a child or family may need support.</a:t>
            </a:r>
          </a:p>
          <a:p>
            <a:pPr>
              <a:buFont typeface="Arial"/>
              <a:buChar char="•"/>
            </a:pPr>
            <a:r>
              <a:rPr lang="en-GB" sz="1200">
                <a:solidFill>
                  <a:schemeClr val="tx2"/>
                </a:solidFill>
                <a:latin typeface="Arial"/>
                <a:ea typeface="Calibri"/>
                <a:cs typeface="Arial"/>
              </a:rPr>
              <a:t>DSLs and school staff should:</a:t>
            </a:r>
          </a:p>
          <a:p>
            <a:pPr>
              <a:buFont typeface="Arial"/>
              <a:buChar char="•"/>
            </a:pPr>
            <a:r>
              <a:rPr lang="en-GB" sz="1200">
                <a:solidFill>
                  <a:schemeClr val="tx2"/>
                </a:solidFill>
                <a:latin typeface="Arial"/>
                <a:ea typeface="Calibri"/>
                <a:cs typeface="Arial"/>
              </a:rPr>
              <a:t>Identify emerging concerns early.</a:t>
            </a:r>
          </a:p>
          <a:p>
            <a:pPr>
              <a:buFont typeface="Arial"/>
              <a:buChar char="•"/>
            </a:pPr>
            <a:r>
              <a:rPr lang="en-GB" sz="1200">
                <a:solidFill>
                  <a:schemeClr val="tx2"/>
                </a:solidFill>
                <a:latin typeface="Arial"/>
                <a:ea typeface="Calibri"/>
                <a:cs typeface="Arial"/>
              </a:rPr>
              <a:t>Engage families at the earliest opportunity.</a:t>
            </a:r>
          </a:p>
          <a:p>
            <a:pPr>
              <a:buFont typeface="Arial"/>
              <a:buChar char="•"/>
            </a:pPr>
            <a:r>
              <a:rPr lang="en-GB" sz="1200">
                <a:solidFill>
                  <a:schemeClr val="tx2"/>
                </a:solidFill>
                <a:latin typeface="Arial"/>
                <a:ea typeface="Calibri"/>
                <a:cs typeface="Arial"/>
              </a:rPr>
              <a:t>Work collaboratively with Family Help practitioners.</a:t>
            </a:r>
          </a:p>
          <a:p>
            <a:pPr>
              <a:buFont typeface="Arial"/>
              <a:buChar char="•"/>
            </a:pPr>
            <a:r>
              <a:rPr lang="en-GB" sz="1200">
                <a:solidFill>
                  <a:schemeClr val="tx2"/>
                </a:solidFill>
                <a:latin typeface="Arial"/>
                <a:ea typeface="Calibri"/>
                <a:cs typeface="Arial"/>
              </a:rPr>
              <a:t>Share relevant information promptly.</a:t>
            </a:r>
          </a:p>
          <a:p>
            <a:pPr>
              <a:buFont typeface="Arial"/>
              <a:buChar char="•"/>
            </a:pPr>
            <a:r>
              <a:rPr lang="en-GB" sz="1200">
                <a:solidFill>
                  <a:schemeClr val="tx2"/>
                </a:solidFill>
                <a:latin typeface="Arial"/>
                <a:ea typeface="Calibri"/>
                <a:cs typeface="Arial"/>
              </a:rPr>
              <a:t>Contribute to Family Help assessments, plans and review meetings.</a:t>
            </a:r>
          </a:p>
          <a:p>
            <a:pPr>
              <a:buFont typeface="Arial"/>
              <a:buChar char="•"/>
            </a:pPr>
            <a:r>
              <a:rPr lang="en-GB" sz="1200">
                <a:solidFill>
                  <a:schemeClr val="tx2"/>
                </a:solidFill>
                <a:latin typeface="Arial"/>
                <a:ea typeface="Calibri"/>
                <a:cs typeface="Arial"/>
              </a:rPr>
              <a:t>Continue monitoring the child's experience and outcomes while support is in place.</a:t>
            </a:r>
          </a:p>
          <a:p>
            <a:pPr>
              <a:buFont typeface="Arial"/>
              <a:buChar char="•"/>
            </a:pPr>
            <a:endParaRPr lang="en-GB" sz="1300" dirty="0">
              <a:solidFill>
                <a:srgbClr val="000000"/>
              </a:solidFill>
              <a:latin typeface="Arial"/>
              <a:ea typeface="Calibri"/>
              <a:cs typeface="Arial"/>
            </a:endParaRPr>
          </a:p>
          <a:p>
            <a:pPr marL="0" indent="0">
              <a:buNone/>
            </a:pPr>
            <a:endParaRPr lang="en-GB" sz="1400" dirty="0">
              <a:solidFill>
                <a:schemeClr val="tx2"/>
              </a:solidFill>
              <a:latin typeface="Arial"/>
              <a:ea typeface="Calibri"/>
              <a:cs typeface="Arial"/>
            </a:endParaRPr>
          </a:p>
          <a:p>
            <a:endParaRPr lang="en-GB" dirty="0">
              <a:ea typeface="Calibri"/>
              <a:cs typeface="Calibri"/>
            </a:endParaRPr>
          </a:p>
          <a:p>
            <a:endParaRPr lang="en-GB" sz="1400" dirty="0">
              <a:solidFill>
                <a:schemeClr val="tx2"/>
              </a:solidFill>
              <a:latin typeface="Arial"/>
              <a:ea typeface="Calibri" panose="020F0502020204030204"/>
              <a:cs typeface="Arial"/>
            </a:endParaRPr>
          </a:p>
          <a:p>
            <a:endParaRPr lang="en-GB" sz="1400" dirty="0">
              <a:solidFill>
                <a:schemeClr val="tx2"/>
              </a:solidFill>
              <a:latin typeface="Arial"/>
              <a:ea typeface="Calibri" panose="020F0502020204030204"/>
              <a:cs typeface="Arial"/>
            </a:endParaRPr>
          </a:p>
          <a:p>
            <a:endParaRPr lang="en-GB" sz="1400" b="1" dirty="0">
              <a:solidFill>
                <a:schemeClr val="tx2"/>
              </a:solidFill>
              <a:latin typeface="Arial"/>
              <a:ea typeface="Calibri"/>
              <a:cs typeface="Arial"/>
            </a:endParaRPr>
          </a:p>
          <a:p>
            <a:endParaRPr lang="en-GB" sz="1800">
              <a:solidFill>
                <a:schemeClr val="tx2"/>
              </a:solidFill>
              <a:ea typeface="Calibri"/>
              <a:cs typeface="Calibri"/>
            </a:endParaRPr>
          </a:p>
        </p:txBody>
      </p:sp>
    </p:spTree>
    <p:extLst>
      <p:ext uri="{BB962C8B-B14F-4D97-AF65-F5344CB8AC3E}">
        <p14:creationId xmlns:p14="http://schemas.microsoft.com/office/powerpoint/2010/main" val="1690033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878549B-5065-5741-482B-8B0ED0B5E8B5}"/>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ea typeface="Calibri Light"/>
                <a:cs typeface="Segoe UI"/>
              </a:rPr>
              <a:t>Key themes in </a:t>
            </a:r>
            <a:r>
              <a:rPr lang="en-GB" sz="3600" b="1" dirty="0">
                <a:solidFill>
                  <a:schemeClr val="tx2"/>
                </a:solidFill>
                <a:latin typeface="Calibri body"/>
                <a:ea typeface="Calibri Light"/>
                <a:cs typeface="Segoe UI"/>
              </a:rPr>
              <a:t>KCSIE 2026</a:t>
            </a:r>
            <a:endParaRPr lang="en-US" sz="3600" b="1" dirty="0">
              <a:solidFill>
                <a:schemeClr val="tx2"/>
              </a:solidFill>
              <a:latin typeface="Calibri body"/>
            </a:endParaRPr>
          </a:p>
          <a:p>
            <a:endParaRPr lang="en-GB" sz="3600">
              <a:solidFill>
                <a:schemeClr val="tx2"/>
              </a:solidFill>
              <a:ea typeface="Calibri Light"/>
              <a:cs typeface="Calibri Light"/>
            </a:endParaRPr>
          </a:p>
        </p:txBody>
      </p:sp>
      <p:sp>
        <p:nvSpPr>
          <p:cNvPr id="3" name="Content Placeholder 2">
            <a:extLst>
              <a:ext uri="{FF2B5EF4-FFF2-40B4-BE49-F238E27FC236}">
                <a16:creationId xmlns:a16="http://schemas.microsoft.com/office/drawing/2014/main" id="{57BD6993-4DDD-E625-B70A-54BB22E4C8EC}"/>
              </a:ext>
            </a:extLst>
          </p:cNvPr>
          <p:cNvSpPr>
            <a:spLocks noGrp="1"/>
          </p:cNvSpPr>
          <p:nvPr>
            <p:ph idx="1"/>
          </p:nvPr>
        </p:nvSpPr>
        <p:spPr>
          <a:xfrm>
            <a:off x="6310085" y="732101"/>
            <a:ext cx="5083339" cy="6006881"/>
          </a:xfrm>
        </p:spPr>
        <p:txBody>
          <a:bodyPr vert="horz" lIns="91440" tIns="45720" rIns="91440" bIns="45720" rtlCol="0" anchor="ctr">
            <a:noAutofit/>
          </a:bodyPr>
          <a:lstStyle/>
          <a:p>
            <a:r>
              <a:rPr lang="en-GB" sz="1600" b="1">
                <a:latin typeface="Arial"/>
                <a:cs typeface="Arial"/>
              </a:rPr>
              <a:t>Stronger safeguarding culture</a:t>
            </a:r>
            <a:endParaRPr lang="en-GB" sz="1600" b="1">
              <a:solidFill>
                <a:schemeClr val="tx2"/>
              </a:solidFill>
              <a:latin typeface="Arial"/>
              <a:cs typeface="Arial"/>
            </a:endParaRPr>
          </a:p>
          <a:p>
            <a:pPr marL="0" indent="0">
              <a:buNone/>
            </a:pPr>
            <a:r>
              <a:rPr lang="en-GB" sz="1400">
                <a:solidFill>
                  <a:schemeClr val="tx2"/>
                </a:solidFill>
                <a:latin typeface="Arial"/>
                <a:cs typeface="Arial"/>
              </a:rPr>
              <a:t>"It could happen here" remains the foundation of safeguarding practice.</a:t>
            </a:r>
            <a:endParaRPr lang="en-GB" sz="1400">
              <a:solidFill>
                <a:schemeClr val="tx2"/>
              </a:solidFill>
              <a:latin typeface="Arial"/>
              <a:ea typeface="Calibri" panose="020F0502020204030204"/>
              <a:cs typeface="Arial"/>
            </a:endParaRPr>
          </a:p>
          <a:p>
            <a:r>
              <a:rPr lang="en-GB" sz="1400">
                <a:solidFill>
                  <a:schemeClr val="tx2"/>
                </a:solidFill>
                <a:latin typeface="Arial"/>
                <a:cs typeface="Arial"/>
              </a:rPr>
              <a:t>All staff must remain professionally curious, vigilant and prepared to act on concerns.</a:t>
            </a:r>
          </a:p>
          <a:p>
            <a:r>
              <a:rPr lang="en-GB" sz="1400">
                <a:solidFill>
                  <a:schemeClr val="tx2"/>
                </a:solidFill>
                <a:latin typeface="Arial"/>
                <a:cs typeface="Arial"/>
              </a:rPr>
              <a:t>Every member of staff is now expected to understand and engage with safeguarding responsibilities, recognising that safeguarding is everyone's responsibility. </a:t>
            </a:r>
          </a:p>
          <a:p>
            <a:pPr marL="0" indent="0">
              <a:buNone/>
            </a:pPr>
            <a:r>
              <a:rPr lang="en-GB" sz="1800" b="1">
                <a:solidFill>
                  <a:srgbClr val="000000"/>
                </a:solidFill>
                <a:latin typeface="Arial"/>
                <a:cs typeface="Arial"/>
              </a:rPr>
              <a:t>Attendance is Safeguarding</a:t>
            </a:r>
            <a:endParaRPr lang="en-GB" sz="1800" b="1">
              <a:solidFill>
                <a:schemeClr val="tx2"/>
              </a:solidFill>
              <a:latin typeface="Arial"/>
              <a:cs typeface="Arial"/>
            </a:endParaRPr>
          </a:p>
          <a:p>
            <a:r>
              <a:rPr lang="en-GB" sz="1400">
                <a:solidFill>
                  <a:schemeClr val="tx2"/>
                </a:solidFill>
                <a:latin typeface="Arial"/>
                <a:cs typeface="Arial"/>
              </a:rPr>
              <a:t>Being absent from education, as well as missing education, can be an indicator of abuse, neglect, exploitation or other safeguarding concerns.</a:t>
            </a:r>
            <a:endParaRPr lang="en-GB" sz="1400">
              <a:solidFill>
                <a:schemeClr val="tx2"/>
              </a:solidFill>
              <a:ea typeface="Calibri"/>
              <a:cs typeface="Calibri"/>
            </a:endParaRPr>
          </a:p>
          <a:p>
            <a:r>
              <a:rPr lang="en-GB" sz="1400">
                <a:solidFill>
                  <a:schemeClr val="tx2"/>
                </a:solidFill>
                <a:latin typeface="Arial"/>
                <a:cs typeface="Arial"/>
              </a:rPr>
              <a:t>Attendance concerns should always be considered within a safeguarding context.</a:t>
            </a:r>
          </a:p>
          <a:p>
            <a:r>
              <a:rPr lang="en-GB" sz="1400">
                <a:solidFill>
                  <a:schemeClr val="tx2"/>
                </a:solidFill>
                <a:latin typeface="Arial"/>
                <a:cs typeface="Arial"/>
              </a:rPr>
              <a:t>Early identification and intervention are essential</a:t>
            </a:r>
            <a:r>
              <a:rPr lang="en-GB" sz="1200">
                <a:solidFill>
                  <a:schemeClr val="tx2"/>
                </a:solidFill>
                <a:latin typeface="Arial"/>
                <a:cs typeface="Arial"/>
              </a:rPr>
              <a:t>. </a:t>
            </a:r>
          </a:p>
          <a:p>
            <a:pPr marL="0" indent="0">
              <a:buNone/>
            </a:pPr>
            <a:r>
              <a:rPr lang="en-GB" sz="1800" b="1">
                <a:latin typeface="Arial"/>
                <a:cs typeface="Arial"/>
              </a:rPr>
              <a:t>Low-Level Concerns</a:t>
            </a:r>
          </a:p>
          <a:p>
            <a:r>
              <a:rPr lang="en-GB" sz="1400">
                <a:solidFill>
                  <a:schemeClr val="tx2"/>
                </a:solidFill>
                <a:latin typeface="Arial"/>
                <a:cs typeface="Arial"/>
              </a:rPr>
              <a:t>All concerns, however small, should be recorded, shared and reviewed.</a:t>
            </a:r>
          </a:p>
          <a:p>
            <a:r>
              <a:rPr lang="en-GB" sz="1400">
                <a:solidFill>
                  <a:schemeClr val="tx2"/>
                </a:solidFill>
                <a:latin typeface="Arial"/>
                <a:cs typeface="Arial"/>
              </a:rPr>
              <a:t>Patterns of behaviour over time may indicate emerging safeguarding risks.</a:t>
            </a:r>
          </a:p>
          <a:p>
            <a:r>
              <a:rPr lang="en-GB" sz="1400">
                <a:solidFill>
                  <a:schemeClr val="tx2"/>
                </a:solidFill>
                <a:latin typeface="Arial"/>
                <a:cs typeface="Arial"/>
              </a:rPr>
              <a:t>Creating a culture of reporting helps protect both children and staff.</a:t>
            </a:r>
          </a:p>
          <a:p>
            <a:endParaRPr lang="en-GB" sz="1200" b="1" dirty="0">
              <a:solidFill>
                <a:schemeClr val="tx2"/>
              </a:solidFill>
              <a:latin typeface="Arial"/>
              <a:cs typeface="Arial"/>
            </a:endParaRPr>
          </a:p>
          <a:p>
            <a:pPr marL="0" indent="0">
              <a:buNone/>
            </a:pPr>
            <a:endParaRPr lang="en-GB" sz="1200" i="1" dirty="0">
              <a:solidFill>
                <a:schemeClr val="tx2"/>
              </a:solidFill>
              <a:latin typeface="Arial"/>
              <a:cs typeface="Arial"/>
            </a:endParaRPr>
          </a:p>
          <a:p>
            <a:endParaRPr lang="en-GB" sz="1800">
              <a:solidFill>
                <a:schemeClr val="tx2"/>
              </a:solidFill>
              <a:latin typeface="Calibri body"/>
              <a:ea typeface="Calibri"/>
              <a:cs typeface="Calibri"/>
            </a:endParaRPr>
          </a:p>
        </p:txBody>
      </p:sp>
    </p:spTree>
    <p:extLst>
      <p:ext uri="{BB962C8B-B14F-4D97-AF65-F5344CB8AC3E}">
        <p14:creationId xmlns:p14="http://schemas.microsoft.com/office/powerpoint/2010/main" val="2575249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385C35B1-09B9-C3D6-537B-E616D117D08C}"/>
              </a:ext>
            </a:extLst>
          </p:cNvPr>
          <p:cNvSpPr>
            <a:spLocks noGrp="1"/>
          </p:cNvSpPr>
          <p:nvPr>
            <p:ph idx="1"/>
          </p:nvPr>
        </p:nvSpPr>
        <p:spPr>
          <a:xfrm>
            <a:off x="6172200" y="804672"/>
            <a:ext cx="5221224" cy="5230368"/>
          </a:xfrm>
        </p:spPr>
        <p:txBody>
          <a:bodyPr vert="horz" lIns="91440" tIns="45720" rIns="91440" bIns="45720" rtlCol="0" anchor="ctr">
            <a:normAutofit/>
          </a:bodyPr>
          <a:lstStyle/>
          <a:p>
            <a:pPr>
              <a:buNone/>
            </a:pPr>
            <a:r>
              <a:rPr lang="en-GB" sz="1800" b="1">
                <a:latin typeface="Arial"/>
                <a:cs typeface="Arial"/>
              </a:rPr>
              <a:t>Online Safety and Emerging Risks</a:t>
            </a:r>
            <a:endParaRPr lang="en-US" sz="1800" b="1">
              <a:latin typeface="Arial"/>
              <a:cs typeface="Arial"/>
            </a:endParaRPr>
          </a:p>
          <a:p>
            <a:pPr>
              <a:buNone/>
            </a:pPr>
            <a:r>
              <a:rPr lang="en-GB" sz="1400">
                <a:solidFill>
                  <a:schemeClr val="tx2"/>
                </a:solidFill>
                <a:latin typeface="Arial"/>
                <a:cs typeface="Arial"/>
              </a:rPr>
              <a:t>KCSIE 2026 places increased emphasis on:</a:t>
            </a:r>
            <a:endParaRPr lang="en-GB" sz="1400" dirty="0">
              <a:solidFill>
                <a:schemeClr val="tx2"/>
              </a:solidFill>
              <a:latin typeface="Arial"/>
              <a:cs typeface="Arial"/>
            </a:endParaRPr>
          </a:p>
          <a:p>
            <a:pPr>
              <a:buFont typeface="Arial"/>
              <a:buChar char="•"/>
            </a:pPr>
            <a:r>
              <a:rPr lang="en-GB" sz="1400" dirty="0">
                <a:solidFill>
                  <a:schemeClr val="tx2"/>
                </a:solidFill>
                <a:latin typeface="Arial"/>
                <a:cs typeface="Arial"/>
              </a:rPr>
              <a:t>AI-generated abuse, deepfakes and </a:t>
            </a:r>
            <a:r>
              <a:rPr lang="en-GB" sz="1400" dirty="0" err="1">
                <a:solidFill>
                  <a:schemeClr val="tx2"/>
                </a:solidFill>
                <a:latin typeface="Arial"/>
                <a:cs typeface="Arial"/>
              </a:rPr>
              <a:t>nudification</a:t>
            </a:r>
            <a:r>
              <a:rPr lang="en-GB" sz="1400" dirty="0">
                <a:solidFill>
                  <a:schemeClr val="tx2"/>
                </a:solidFill>
                <a:latin typeface="Arial"/>
                <a:cs typeface="Arial"/>
              </a:rPr>
              <a:t> apps.</a:t>
            </a:r>
          </a:p>
          <a:p>
            <a:pPr>
              <a:buFont typeface="Arial"/>
              <a:buChar char="•"/>
            </a:pPr>
            <a:r>
              <a:rPr lang="en-GB" sz="1400">
                <a:solidFill>
                  <a:schemeClr val="tx2"/>
                </a:solidFill>
                <a:latin typeface="Arial"/>
                <a:cs typeface="Arial"/>
              </a:rPr>
              <a:t>Online coercion, grooming and exploitation.</a:t>
            </a:r>
            <a:endParaRPr lang="en-GB" sz="1400" dirty="0">
              <a:solidFill>
                <a:schemeClr val="tx2"/>
              </a:solidFill>
              <a:latin typeface="Arial"/>
              <a:cs typeface="Arial"/>
            </a:endParaRPr>
          </a:p>
          <a:p>
            <a:pPr>
              <a:buFont typeface="Arial"/>
              <a:buChar char="•"/>
            </a:pPr>
            <a:r>
              <a:rPr lang="en-GB" sz="1400">
                <a:solidFill>
                  <a:schemeClr val="tx2"/>
                </a:solidFill>
                <a:latin typeface="Arial"/>
                <a:cs typeface="Arial"/>
              </a:rPr>
              <a:t>Self-generated intimate images, including AI-generated content.</a:t>
            </a:r>
            <a:endParaRPr lang="en-GB" sz="1400" dirty="0">
              <a:solidFill>
                <a:schemeClr val="tx2"/>
              </a:solidFill>
              <a:latin typeface="Arial"/>
              <a:cs typeface="Arial"/>
            </a:endParaRPr>
          </a:p>
          <a:p>
            <a:pPr>
              <a:buFont typeface="Arial"/>
              <a:buChar char="•"/>
            </a:pPr>
            <a:r>
              <a:rPr lang="en-GB" sz="1400">
                <a:solidFill>
                  <a:schemeClr val="tx2"/>
                </a:solidFill>
                <a:latin typeface="Arial"/>
                <a:cs typeface="Arial"/>
              </a:rPr>
              <a:t>Misinformation, disinformation and harmful online influences.</a:t>
            </a:r>
            <a:endParaRPr lang="en-GB" sz="1400" dirty="0">
              <a:solidFill>
                <a:schemeClr val="tx2"/>
              </a:solidFill>
              <a:latin typeface="Arial"/>
              <a:cs typeface="Arial"/>
            </a:endParaRPr>
          </a:p>
          <a:p>
            <a:pPr>
              <a:buFont typeface="Arial"/>
              <a:buChar char="•"/>
            </a:pPr>
            <a:r>
              <a:rPr lang="en-GB" sz="1400">
                <a:solidFill>
                  <a:schemeClr val="tx2"/>
                </a:solidFill>
                <a:latin typeface="Arial"/>
                <a:cs typeface="Arial"/>
              </a:rPr>
              <a:t>Technology-facilitated abuse and harmful digital behaviours.</a:t>
            </a:r>
            <a:endParaRPr lang="en-GB" sz="1400" dirty="0">
              <a:solidFill>
                <a:schemeClr val="tx2"/>
              </a:solidFill>
              <a:latin typeface="Arial"/>
              <a:cs typeface="Arial"/>
            </a:endParaRPr>
          </a:p>
          <a:p>
            <a:pPr marL="0" indent="0">
              <a:buNone/>
            </a:pPr>
            <a:r>
              <a:rPr lang="en-GB" sz="1800" b="1">
                <a:solidFill>
                  <a:srgbClr val="000000"/>
                </a:solidFill>
                <a:latin typeface="Arial"/>
                <a:cs typeface="Arial"/>
              </a:rPr>
              <a:t>Child-on-Child</a:t>
            </a:r>
            <a:r>
              <a:rPr lang="en-GB" sz="1800" b="1">
                <a:latin typeface="Arial"/>
                <a:cs typeface="Arial"/>
              </a:rPr>
              <a:t> Abuse</a:t>
            </a:r>
            <a:endParaRPr lang="en-GB" sz="1800" b="1">
              <a:solidFill>
                <a:srgbClr val="44546A"/>
              </a:solidFill>
              <a:latin typeface="Arial"/>
              <a:cs typeface="Arial"/>
            </a:endParaRPr>
          </a:p>
          <a:p>
            <a:pPr>
              <a:buFont typeface="Arial"/>
              <a:buChar char="•"/>
            </a:pPr>
            <a:r>
              <a:rPr lang="en-GB" sz="1400">
                <a:solidFill>
                  <a:schemeClr val="tx2"/>
                </a:solidFill>
                <a:latin typeface="Arial"/>
                <a:cs typeface="Arial"/>
              </a:rPr>
              <a:t>Greater focus on prevention and early intervention.</a:t>
            </a:r>
            <a:endParaRPr lang="en-GB" sz="1400" dirty="0">
              <a:solidFill>
                <a:schemeClr val="tx2"/>
              </a:solidFill>
              <a:latin typeface="Arial"/>
              <a:cs typeface="Arial"/>
            </a:endParaRPr>
          </a:p>
          <a:p>
            <a:pPr>
              <a:buFont typeface="Arial"/>
              <a:buChar char="•"/>
            </a:pPr>
            <a:r>
              <a:rPr lang="en-GB" sz="1400">
                <a:solidFill>
                  <a:schemeClr val="tx2"/>
                </a:solidFill>
                <a:latin typeface="Arial"/>
                <a:cs typeface="Arial"/>
              </a:rPr>
              <a:t>Harmful sexual behaviour must never be dismissed as "banter" or part of growing up.</a:t>
            </a:r>
            <a:endParaRPr lang="en-GB" sz="1400" dirty="0">
              <a:solidFill>
                <a:schemeClr val="tx2"/>
              </a:solidFill>
              <a:latin typeface="Arial"/>
              <a:cs typeface="Arial"/>
            </a:endParaRPr>
          </a:p>
          <a:p>
            <a:pPr>
              <a:buFont typeface="Arial"/>
              <a:buChar char="•"/>
            </a:pPr>
            <a:r>
              <a:rPr lang="en-GB" sz="1400">
                <a:solidFill>
                  <a:schemeClr val="tx2"/>
                </a:solidFill>
                <a:latin typeface="Arial"/>
                <a:cs typeface="Arial"/>
              </a:rPr>
              <a:t>Recognition of misogyny as a potential driver of harmful behaviour.</a:t>
            </a:r>
            <a:endParaRPr lang="en-GB" sz="1400" dirty="0">
              <a:solidFill>
                <a:schemeClr val="tx2"/>
              </a:solidFill>
              <a:latin typeface="Arial"/>
              <a:cs typeface="Arial"/>
            </a:endParaRPr>
          </a:p>
          <a:p>
            <a:pPr marL="0" indent="0">
              <a:buNone/>
            </a:pPr>
            <a:endParaRPr lang="en-GB" sz="1400" b="1" dirty="0">
              <a:solidFill>
                <a:schemeClr val="tx2"/>
              </a:solidFill>
              <a:latin typeface="Arial"/>
              <a:cs typeface="Arial"/>
            </a:endParaRPr>
          </a:p>
        </p:txBody>
      </p:sp>
    </p:spTree>
    <p:extLst>
      <p:ext uri="{BB962C8B-B14F-4D97-AF65-F5344CB8AC3E}">
        <p14:creationId xmlns:p14="http://schemas.microsoft.com/office/powerpoint/2010/main" val="239283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B1E313-11A6-8913-3868-AEE96C36B83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1308AAA-967B-3D09-EEA7-B91219823D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ED7B6BE-B958-3166-ECF1-D2ADA3E08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16E5F720-2C5C-A1A1-1474-0C1922F9FC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D79961F1-49A3-2159-2668-60953796E9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824718F-8BDF-A32D-A418-FD3D83D35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EA2EF976-EEA8-764D-17C7-8A41810030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0DFD380-C70C-A055-F24D-B45A61652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E0D6F409-EF18-1342-3E14-BE04CEB87F80}"/>
              </a:ext>
            </a:extLst>
          </p:cNvPr>
          <p:cNvSpPr>
            <a:spLocks noGrp="1"/>
          </p:cNvSpPr>
          <p:nvPr>
            <p:ph idx="1"/>
          </p:nvPr>
        </p:nvSpPr>
        <p:spPr>
          <a:xfrm>
            <a:off x="6172200" y="209587"/>
            <a:ext cx="5221224" cy="6442310"/>
          </a:xfrm>
        </p:spPr>
        <p:txBody>
          <a:bodyPr vert="horz" lIns="91440" tIns="45720" rIns="91440" bIns="45720" rtlCol="0" anchor="ctr">
            <a:normAutofit fontScale="85000" lnSpcReduction="20000"/>
          </a:bodyPr>
          <a:lstStyle/>
          <a:p>
            <a:pPr>
              <a:buNone/>
            </a:pPr>
            <a:r>
              <a:rPr lang="en-GB" sz="1800" b="1"/>
              <a:t>T</a:t>
            </a:r>
            <a:r>
              <a:rPr lang="en-GB" sz="1800" b="1">
                <a:latin typeface="Arial"/>
                <a:cs typeface="Arial"/>
              </a:rPr>
              <a:t>he Role of the DSL</a:t>
            </a:r>
            <a:endParaRPr lang="en-US" sz="1800" b="1">
              <a:latin typeface="Arial"/>
              <a:cs typeface="Arial"/>
            </a:endParaRPr>
          </a:p>
          <a:p>
            <a:pPr>
              <a:buNone/>
            </a:pPr>
            <a:r>
              <a:rPr lang="en-GB" sz="1800" b="1">
                <a:latin typeface="Arial"/>
                <a:cs typeface="Arial"/>
              </a:rPr>
              <a:t>Strengthened DSL Oversight</a:t>
            </a:r>
          </a:p>
          <a:p>
            <a:pPr>
              <a:buNone/>
            </a:pPr>
            <a:r>
              <a:rPr lang="en-GB" sz="1400">
                <a:solidFill>
                  <a:schemeClr val="tx2"/>
                </a:solidFill>
                <a:latin typeface="Arial"/>
                <a:cs typeface="Arial"/>
              </a:rPr>
              <a:t>The DSL should provide leadership and oversight of:</a:t>
            </a:r>
          </a:p>
          <a:p>
            <a:pPr>
              <a:buFont typeface="Arial"/>
              <a:buChar char="•"/>
            </a:pPr>
            <a:r>
              <a:rPr lang="en-GB" sz="1400">
                <a:solidFill>
                  <a:schemeClr val="tx2"/>
                </a:solidFill>
                <a:latin typeface="Arial"/>
                <a:cs typeface="Arial"/>
              </a:rPr>
              <a:t>Whole-school safeguarding culture.</a:t>
            </a:r>
          </a:p>
          <a:p>
            <a:pPr>
              <a:buFont typeface="Arial"/>
              <a:buChar char="•"/>
            </a:pPr>
            <a:r>
              <a:rPr lang="en-GB" sz="1400">
                <a:solidFill>
                  <a:schemeClr val="tx2"/>
                </a:solidFill>
                <a:latin typeface="Arial"/>
                <a:cs typeface="Arial"/>
              </a:rPr>
              <a:t>Online safety arrangements.</a:t>
            </a:r>
          </a:p>
          <a:p>
            <a:pPr>
              <a:buFont typeface="Arial"/>
              <a:buChar char="•"/>
            </a:pPr>
            <a:r>
              <a:rPr lang="en-GB" sz="1400">
                <a:solidFill>
                  <a:schemeClr val="tx2"/>
                </a:solidFill>
                <a:latin typeface="Arial"/>
                <a:cs typeface="Arial"/>
              </a:rPr>
              <a:t>Filtering and monitoring systems.</a:t>
            </a:r>
          </a:p>
          <a:p>
            <a:pPr>
              <a:buFont typeface="Arial"/>
              <a:buChar char="•"/>
            </a:pPr>
            <a:r>
              <a:rPr lang="en-GB" sz="1400">
                <a:solidFill>
                  <a:schemeClr val="tx2"/>
                </a:solidFill>
                <a:latin typeface="Arial"/>
                <a:cs typeface="Arial"/>
              </a:rPr>
              <a:t>Early Help and Family Help pathways.</a:t>
            </a:r>
          </a:p>
          <a:p>
            <a:pPr>
              <a:buFont typeface="Arial"/>
              <a:buChar char="•"/>
            </a:pPr>
            <a:r>
              <a:rPr lang="en-GB" sz="1400">
                <a:solidFill>
                  <a:schemeClr val="tx2"/>
                </a:solidFill>
                <a:latin typeface="Arial"/>
                <a:cs typeface="Arial"/>
              </a:rPr>
              <a:t>Information sharing and multi-agency working.</a:t>
            </a:r>
          </a:p>
          <a:p>
            <a:pPr>
              <a:buFont typeface="Arial"/>
              <a:buChar char="•"/>
            </a:pPr>
            <a:r>
              <a:rPr lang="en-GB" sz="1400">
                <a:solidFill>
                  <a:schemeClr val="tx2"/>
                </a:solidFill>
                <a:latin typeface="Arial"/>
                <a:cs typeface="Arial"/>
              </a:rPr>
              <a:t>Staff training and safeguarding awareness. </a:t>
            </a:r>
            <a:endParaRPr lang="en-US" sz="1400">
              <a:solidFill>
                <a:schemeClr val="tx2"/>
              </a:solidFill>
              <a:latin typeface="Arial"/>
              <a:cs typeface="Arial"/>
            </a:endParaRPr>
          </a:p>
          <a:p>
            <a:pPr marL="0" indent="0">
              <a:buNone/>
            </a:pPr>
            <a:endParaRPr lang="en-GB" sz="1400" b="1" dirty="0">
              <a:latin typeface="Arial"/>
              <a:cs typeface="Arial"/>
            </a:endParaRPr>
          </a:p>
          <a:p>
            <a:pPr>
              <a:buFont typeface="Arial"/>
              <a:buChar char="•"/>
            </a:pPr>
            <a:r>
              <a:rPr lang="en-GB" sz="1800" b="1">
                <a:latin typeface="Arial"/>
                <a:cs typeface="Arial"/>
              </a:rPr>
              <a:t>Early Help, Family Help and Multi-Agency Working</a:t>
            </a:r>
            <a:endParaRPr lang="en-US" sz="1800" b="1">
              <a:latin typeface="Arial"/>
              <a:cs typeface="Arial"/>
            </a:endParaRPr>
          </a:p>
          <a:p>
            <a:pPr>
              <a:buNone/>
            </a:pPr>
            <a:r>
              <a:rPr lang="en-GB" sz="1400">
                <a:latin typeface="Arial"/>
                <a:cs typeface="Arial"/>
              </a:rPr>
              <a:t>Family Help and Early Intervention</a:t>
            </a:r>
          </a:p>
          <a:p>
            <a:pPr>
              <a:buFont typeface="Arial"/>
              <a:buChar char="•"/>
            </a:pPr>
            <a:r>
              <a:rPr lang="en-GB" sz="1400">
                <a:solidFill>
                  <a:schemeClr val="tx2"/>
                </a:solidFill>
                <a:latin typeface="Arial"/>
                <a:cs typeface="Arial"/>
              </a:rPr>
              <a:t>KCSIE 2026 aligns with Working Together reforms and the Family Help model.</a:t>
            </a:r>
          </a:p>
          <a:p>
            <a:pPr>
              <a:buFont typeface="Arial"/>
              <a:buChar char="•"/>
            </a:pPr>
            <a:r>
              <a:rPr lang="en-GB" sz="1400">
                <a:solidFill>
                  <a:schemeClr val="tx2"/>
                </a:solidFill>
                <a:latin typeface="Arial"/>
                <a:cs typeface="Arial"/>
              </a:rPr>
              <a:t>Schools play a vital role in identifying emerging needs early.</a:t>
            </a:r>
          </a:p>
          <a:p>
            <a:pPr>
              <a:buFont typeface="Arial"/>
              <a:buChar char="•"/>
            </a:pPr>
            <a:r>
              <a:rPr lang="en-GB" sz="1400">
                <a:solidFill>
                  <a:schemeClr val="tx2"/>
                </a:solidFill>
                <a:latin typeface="Arial"/>
                <a:cs typeface="Arial"/>
              </a:rPr>
              <a:t>Early support can prevent concerns escalating to statutory intervention.</a:t>
            </a:r>
          </a:p>
          <a:p>
            <a:pPr>
              <a:buFont typeface="Arial"/>
              <a:buChar char="•"/>
            </a:pPr>
            <a:r>
              <a:rPr lang="en-GB" sz="1400">
                <a:solidFill>
                  <a:schemeClr val="tx2"/>
                </a:solidFill>
                <a:latin typeface="Arial"/>
                <a:cs typeface="Arial"/>
              </a:rPr>
              <a:t>DSLs should understand local Family Help pathways and referral processes. </a:t>
            </a:r>
          </a:p>
          <a:p>
            <a:pPr indent="0">
              <a:buNone/>
            </a:pPr>
            <a:r>
              <a:rPr lang="en-GB" sz="1800" b="1">
                <a:latin typeface="Arial"/>
                <a:cs typeface="Arial"/>
              </a:rPr>
              <a:t>Multi-Agency Working</a:t>
            </a:r>
          </a:p>
          <a:p>
            <a:pPr>
              <a:buNone/>
            </a:pPr>
            <a:r>
              <a:rPr lang="en-GB" sz="1400">
                <a:solidFill>
                  <a:schemeClr val="tx2"/>
                </a:solidFill>
                <a:latin typeface="Arial"/>
                <a:cs typeface="Arial"/>
              </a:rPr>
              <a:t>Stronger expectations around:</a:t>
            </a:r>
          </a:p>
          <a:p>
            <a:pPr>
              <a:buFont typeface="Arial"/>
              <a:buChar char="•"/>
            </a:pPr>
            <a:r>
              <a:rPr lang="en-GB" sz="1400">
                <a:solidFill>
                  <a:schemeClr val="tx2"/>
                </a:solidFill>
                <a:latin typeface="Arial"/>
                <a:cs typeface="Arial"/>
              </a:rPr>
              <a:t>Timely decision-making.</a:t>
            </a:r>
          </a:p>
          <a:p>
            <a:pPr>
              <a:buFont typeface="Arial"/>
              <a:buChar char="•"/>
            </a:pPr>
            <a:r>
              <a:rPr lang="en-GB" sz="1400">
                <a:solidFill>
                  <a:schemeClr val="tx2"/>
                </a:solidFill>
                <a:latin typeface="Arial"/>
                <a:cs typeface="Arial"/>
              </a:rPr>
              <a:t>Professional challenge where required.</a:t>
            </a:r>
          </a:p>
          <a:p>
            <a:pPr>
              <a:buFont typeface="Arial"/>
              <a:buChar char="•"/>
            </a:pPr>
            <a:r>
              <a:rPr lang="en-GB" sz="1400">
                <a:solidFill>
                  <a:schemeClr val="tx2"/>
                </a:solidFill>
                <a:latin typeface="Arial"/>
                <a:cs typeface="Arial"/>
              </a:rPr>
              <a:t>Effective information sharing.</a:t>
            </a:r>
          </a:p>
          <a:p>
            <a:pPr>
              <a:buFont typeface="Arial"/>
              <a:buChar char="•"/>
            </a:pPr>
            <a:r>
              <a:rPr lang="en-GB" sz="1400">
                <a:solidFill>
                  <a:schemeClr val="tx2"/>
                </a:solidFill>
                <a:latin typeface="Arial"/>
                <a:cs typeface="Arial"/>
              </a:rPr>
              <a:t>Early Help and Family Help engagement.</a:t>
            </a:r>
          </a:p>
          <a:p>
            <a:pPr>
              <a:buFont typeface="Arial"/>
              <a:buChar char="•"/>
            </a:pPr>
            <a:r>
              <a:rPr lang="en-GB" sz="1400">
                <a:solidFill>
                  <a:schemeClr val="tx2"/>
                </a:solidFill>
                <a:latin typeface="Arial"/>
                <a:cs typeface="Arial"/>
              </a:rPr>
              <a:t>Recognition of education as a key safeguarding partner</a:t>
            </a:r>
          </a:p>
          <a:p>
            <a:pPr marL="0" indent="0">
              <a:buNone/>
            </a:pPr>
            <a:endParaRPr lang="en-GB" sz="1400" b="1" dirty="0">
              <a:solidFill>
                <a:schemeClr val="tx2"/>
              </a:solidFill>
              <a:latin typeface="Arial"/>
              <a:cs typeface="Arial"/>
            </a:endParaRPr>
          </a:p>
        </p:txBody>
      </p:sp>
    </p:spTree>
    <p:extLst>
      <p:ext uri="{BB962C8B-B14F-4D97-AF65-F5344CB8AC3E}">
        <p14:creationId xmlns:p14="http://schemas.microsoft.com/office/powerpoint/2010/main" val="1953831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EC9377-D01C-59C9-2EAA-1AA60FBC802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C7392F-0536-632D-5FEF-57678B7C5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AA33F99-7E0E-C765-D933-C8BDE5127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6538540C-DC62-633B-18C4-28D9BEC882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C74AEB64-CC42-B297-E854-45FF5F016D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9E20ED2-154A-F478-0673-F01C08AE8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39CB1A4-BDE6-2328-4548-6B973204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5CC1EC8F-FABA-7160-C005-D3314DE9B0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D886995F-A10E-3101-F0D0-7E145AB431F7}"/>
              </a:ext>
            </a:extLst>
          </p:cNvPr>
          <p:cNvSpPr>
            <a:spLocks noGrp="1"/>
          </p:cNvSpPr>
          <p:nvPr>
            <p:ph idx="1"/>
          </p:nvPr>
        </p:nvSpPr>
        <p:spPr>
          <a:xfrm>
            <a:off x="6339114" y="623244"/>
            <a:ext cx="5221224" cy="4918310"/>
          </a:xfrm>
        </p:spPr>
        <p:txBody>
          <a:bodyPr vert="horz" lIns="91440" tIns="45720" rIns="91440" bIns="45720" rtlCol="0" anchor="ctr">
            <a:normAutofit/>
          </a:bodyPr>
          <a:lstStyle/>
          <a:p>
            <a:pPr>
              <a:buNone/>
            </a:pPr>
            <a:r>
              <a:rPr lang="en-GB" sz="1800" b="1">
                <a:latin typeface="Arial"/>
                <a:cs typeface="Arial"/>
              </a:rPr>
              <a:t>Additional KCSIE 2026 Focus Areas</a:t>
            </a:r>
            <a:endParaRPr lang="en-US" sz="1800" b="1">
              <a:latin typeface="Arial"/>
              <a:cs typeface="Arial"/>
            </a:endParaRPr>
          </a:p>
          <a:p>
            <a:pPr>
              <a:buNone/>
            </a:pPr>
            <a:r>
              <a:rPr lang="en-GB" sz="1800" b="1">
                <a:latin typeface="Arial"/>
                <a:cs typeface="Arial"/>
              </a:rPr>
              <a:t>Gender-Questioning Children</a:t>
            </a:r>
          </a:p>
          <a:p>
            <a:pPr>
              <a:buNone/>
            </a:pPr>
            <a:r>
              <a:rPr lang="en-GB" sz="1400">
                <a:solidFill>
                  <a:srgbClr val="000000"/>
                </a:solidFill>
                <a:latin typeface="Arial"/>
                <a:ea typeface="Calibri"/>
                <a:cs typeface="Arial"/>
              </a:rPr>
              <a:t>Schools should be aware of:</a:t>
            </a:r>
            <a:endParaRPr lang="en-GB" sz="1400">
              <a:latin typeface="Arial"/>
              <a:cs typeface="Arial"/>
            </a:endParaRPr>
          </a:p>
          <a:p>
            <a:pPr>
              <a:buFont typeface="Arial"/>
              <a:buChar char="•"/>
            </a:pPr>
            <a:r>
              <a:rPr lang="en-GB" sz="1400">
                <a:solidFill>
                  <a:srgbClr val="000000"/>
                </a:solidFill>
                <a:latin typeface="Arial"/>
                <a:ea typeface="Calibri"/>
                <a:cs typeface="Arial"/>
              </a:rPr>
              <a:t>Individual safeguarding risk assessments.</a:t>
            </a:r>
            <a:endParaRPr lang="en-GB" sz="1400">
              <a:latin typeface="Arial"/>
              <a:cs typeface="Arial"/>
            </a:endParaRPr>
          </a:p>
          <a:p>
            <a:pPr>
              <a:buFont typeface="Arial"/>
              <a:buChar char="•"/>
            </a:pPr>
            <a:r>
              <a:rPr lang="en-GB" sz="1400">
                <a:solidFill>
                  <a:srgbClr val="000000"/>
                </a:solidFill>
                <a:latin typeface="Arial"/>
                <a:ea typeface="Calibri"/>
                <a:cs typeface="Arial"/>
              </a:rPr>
              <a:t>Working with parents and carers where appropriate.</a:t>
            </a:r>
            <a:endParaRPr lang="en-GB" sz="1400">
              <a:latin typeface="Arial"/>
              <a:cs typeface="Arial"/>
            </a:endParaRPr>
          </a:p>
          <a:p>
            <a:pPr>
              <a:buFont typeface="Arial"/>
              <a:buChar char="•"/>
            </a:pPr>
            <a:r>
              <a:rPr lang="en-GB" sz="1400">
                <a:solidFill>
                  <a:srgbClr val="000000"/>
                </a:solidFill>
                <a:latin typeface="Arial"/>
                <a:ea typeface="Calibri"/>
                <a:cs typeface="Arial"/>
              </a:rPr>
              <a:t>Safeguarding considerations relating to social transition and school practice.</a:t>
            </a:r>
            <a:endParaRPr lang="en-GB" sz="1400">
              <a:latin typeface="Arial"/>
              <a:cs typeface="Arial"/>
            </a:endParaRPr>
          </a:p>
          <a:p>
            <a:pPr>
              <a:buFont typeface="Arial"/>
              <a:buChar char="•"/>
            </a:pPr>
            <a:r>
              <a:rPr lang="en-GB" sz="1400">
                <a:solidFill>
                  <a:srgbClr val="000000"/>
                </a:solidFill>
                <a:latin typeface="Arial"/>
                <a:ea typeface="Calibri"/>
                <a:cs typeface="Arial"/>
              </a:rPr>
              <a:t>Decisions being based on the child's welfare and best interests. </a:t>
            </a:r>
            <a:endParaRPr lang="en-GB" sz="1400">
              <a:latin typeface="Arial"/>
              <a:ea typeface="Calibri"/>
              <a:cs typeface="Arial"/>
            </a:endParaRPr>
          </a:p>
          <a:p>
            <a:pPr>
              <a:buFont typeface="Arial"/>
              <a:buChar char="•"/>
            </a:pPr>
            <a:endParaRPr lang="en-GB" sz="1400" dirty="0">
              <a:latin typeface="Arial"/>
              <a:cs typeface="Arial"/>
            </a:endParaRPr>
          </a:p>
          <a:p>
            <a:pPr marL="0" indent="0">
              <a:buNone/>
            </a:pPr>
            <a:r>
              <a:rPr lang="en-GB" sz="1800" b="1">
                <a:latin typeface="Arial"/>
                <a:cs typeface="Arial"/>
              </a:rPr>
              <a:t>Key Message for Staff</a:t>
            </a:r>
            <a:endParaRPr lang="en-GB" sz="1800" b="1">
              <a:ea typeface="Calibri" panose="020F0502020204030204"/>
              <a:cs typeface="Calibri" panose="020F0502020204030204"/>
            </a:endParaRPr>
          </a:p>
          <a:p>
            <a:pPr>
              <a:buNone/>
            </a:pPr>
            <a:r>
              <a:rPr lang="en-GB" sz="1400">
                <a:solidFill>
                  <a:srgbClr val="000000"/>
                </a:solidFill>
                <a:latin typeface="Arial"/>
                <a:ea typeface="Calibri"/>
                <a:cs typeface="Arial"/>
              </a:rPr>
              <a:t>Safeguarding in 2026 is increasingly focused on early intervention, emerging online harms, child-on-child abuse </a:t>
            </a:r>
            <a:r>
              <a:rPr lang="en-GB" sz="1400" dirty="0">
                <a:solidFill>
                  <a:srgbClr val="000000"/>
                </a:solidFill>
                <a:latin typeface="Arial"/>
                <a:ea typeface="Calibri"/>
                <a:cs typeface="Arial"/>
              </a:rPr>
              <a:t>prevention, Family Help, and maintaining a strong safeguarding culture where every adult plays an active role in keeping children safe</a:t>
            </a:r>
            <a:endParaRPr lang="en-GB" sz="1400">
              <a:latin typeface="Arial"/>
              <a:cs typeface="Arial"/>
            </a:endParaRPr>
          </a:p>
          <a:p>
            <a:pPr>
              <a:buNone/>
            </a:pPr>
            <a:endParaRPr lang="en-GB" sz="1400" b="1" dirty="0">
              <a:solidFill>
                <a:srgbClr val="000000"/>
              </a:solidFill>
              <a:latin typeface="Arial"/>
              <a:ea typeface="Calibri"/>
              <a:cs typeface="Arial"/>
            </a:endParaRPr>
          </a:p>
        </p:txBody>
      </p:sp>
    </p:spTree>
    <p:extLst>
      <p:ext uri="{BB962C8B-B14F-4D97-AF65-F5344CB8AC3E}">
        <p14:creationId xmlns:p14="http://schemas.microsoft.com/office/powerpoint/2010/main" val="1987197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2D78253-917F-D109-0636-B1F837164A61}"/>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body"/>
                <a:cs typeface="Segoe UI"/>
              </a:rPr>
              <a:t>Implications for Staff</a:t>
            </a:r>
            <a:endParaRPr lang="en-US" sz="3600">
              <a:solidFill>
                <a:schemeClr val="tx2"/>
              </a:solidFill>
              <a:latin typeface="Calibri body"/>
              <a:ea typeface="Calibri Light"/>
              <a:cs typeface="Calibri Light"/>
            </a:endParaRPr>
          </a:p>
          <a:p>
            <a:endParaRPr lang="en-GB" sz="3600">
              <a:solidFill>
                <a:schemeClr val="tx2"/>
              </a:solidFill>
              <a:latin typeface="Calibri body"/>
              <a:ea typeface="Calibri Light"/>
              <a:cs typeface="Calibri Light"/>
            </a:endParaRPr>
          </a:p>
        </p:txBody>
      </p:sp>
      <p:sp>
        <p:nvSpPr>
          <p:cNvPr id="3" name="Content Placeholder 2">
            <a:extLst>
              <a:ext uri="{FF2B5EF4-FFF2-40B4-BE49-F238E27FC236}">
                <a16:creationId xmlns:a16="http://schemas.microsoft.com/office/drawing/2014/main" id="{B1BDC872-466A-66BF-5D6D-543C1CF30006}"/>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en-GB" sz="1800">
                <a:solidFill>
                  <a:schemeClr val="tx2"/>
                </a:solidFill>
                <a:latin typeface="Calibri body"/>
                <a:cs typeface="Segoe UI"/>
              </a:rPr>
              <a:t>Safeguarding is </a:t>
            </a:r>
            <a:r>
              <a:rPr lang="en-GB" sz="1800" b="1">
                <a:solidFill>
                  <a:schemeClr val="tx2"/>
                </a:solidFill>
                <a:latin typeface="Calibri body"/>
                <a:cs typeface="Segoe UI"/>
              </a:rPr>
              <a:t>everyone’s responsibility</a:t>
            </a:r>
            <a:endParaRPr lang="en-GB" sz="1800">
              <a:solidFill>
                <a:schemeClr val="tx2"/>
              </a:solidFill>
              <a:latin typeface="Calibri body"/>
              <a:ea typeface="Calibri" panose="020F0502020204030204"/>
              <a:cs typeface="Calibri" panose="020F0502020204030204"/>
            </a:endParaRPr>
          </a:p>
          <a:p>
            <a:r>
              <a:rPr lang="en-GB" sz="1800" b="1">
                <a:solidFill>
                  <a:schemeClr val="tx2"/>
                </a:solidFill>
                <a:latin typeface="Calibri body"/>
                <a:cs typeface="Segoe UI"/>
              </a:rPr>
              <a:t>All staff </a:t>
            </a:r>
            <a:r>
              <a:rPr lang="en-GB" sz="1800">
                <a:solidFill>
                  <a:schemeClr val="tx2"/>
                </a:solidFill>
                <a:latin typeface="Calibri body"/>
                <a:cs typeface="Segoe UI"/>
              </a:rPr>
              <a:t>to read Part 1 of KCSIE</a:t>
            </a:r>
          </a:p>
          <a:p>
            <a:r>
              <a:rPr lang="en-GB" sz="1800">
                <a:solidFill>
                  <a:schemeClr val="tx2"/>
                </a:solidFill>
                <a:latin typeface="Calibri body"/>
                <a:cs typeface="Segoe UI"/>
              </a:rPr>
              <a:t>Act </a:t>
            </a:r>
            <a:r>
              <a:rPr lang="en-GB" sz="1800" b="1">
                <a:solidFill>
                  <a:schemeClr val="tx2"/>
                </a:solidFill>
                <a:latin typeface="Calibri body"/>
                <a:cs typeface="Segoe UI"/>
              </a:rPr>
              <a:t>immediately</a:t>
            </a:r>
            <a:r>
              <a:rPr lang="en-GB" sz="1800">
                <a:solidFill>
                  <a:schemeClr val="tx2"/>
                </a:solidFill>
                <a:latin typeface="Calibri body"/>
                <a:cs typeface="Segoe UI"/>
              </a:rPr>
              <a:t> – do not delay</a:t>
            </a:r>
            <a:endParaRPr lang="en-GB" sz="1800">
              <a:solidFill>
                <a:schemeClr val="tx2"/>
              </a:solidFill>
              <a:latin typeface="Calibri body"/>
            </a:endParaRPr>
          </a:p>
          <a:p>
            <a:r>
              <a:rPr lang="en-GB" sz="1800">
                <a:solidFill>
                  <a:schemeClr val="tx2"/>
                </a:solidFill>
                <a:latin typeface="Calibri body"/>
                <a:cs typeface="Segoe UI"/>
              </a:rPr>
              <a:t>Record </a:t>
            </a:r>
            <a:r>
              <a:rPr lang="en-GB" sz="1800" b="1">
                <a:solidFill>
                  <a:schemeClr val="tx2"/>
                </a:solidFill>
                <a:latin typeface="Calibri body"/>
                <a:cs typeface="Segoe UI"/>
              </a:rPr>
              <a:t>all concerns</a:t>
            </a:r>
            <a:r>
              <a:rPr lang="en-GB" sz="1800">
                <a:solidFill>
                  <a:schemeClr val="tx2"/>
                </a:solidFill>
                <a:latin typeface="Calibri body"/>
                <a:cs typeface="Segoe UI"/>
              </a:rPr>
              <a:t>, including low-level</a:t>
            </a:r>
            <a:endParaRPr lang="en-GB" sz="1800">
              <a:solidFill>
                <a:schemeClr val="tx2"/>
              </a:solidFill>
              <a:latin typeface="Calibri body"/>
            </a:endParaRPr>
          </a:p>
          <a:p>
            <a:r>
              <a:rPr lang="en-GB" sz="1800">
                <a:solidFill>
                  <a:schemeClr val="tx2"/>
                </a:solidFill>
                <a:latin typeface="Calibri body"/>
                <a:cs typeface="Segoe UI"/>
              </a:rPr>
              <a:t>Share information with DSL</a:t>
            </a:r>
            <a:endParaRPr lang="en-GB" sz="1800">
              <a:solidFill>
                <a:schemeClr val="tx2"/>
              </a:solidFill>
              <a:latin typeface="Calibri body"/>
            </a:endParaRPr>
          </a:p>
          <a:p>
            <a:r>
              <a:rPr lang="en-GB" sz="1800">
                <a:solidFill>
                  <a:schemeClr val="tx2"/>
                </a:solidFill>
                <a:latin typeface="Calibri body"/>
                <a:cs typeface="Segoe UI"/>
              </a:rPr>
              <a:t>Be </a:t>
            </a:r>
            <a:r>
              <a:rPr lang="en-GB" sz="1800" b="1">
                <a:solidFill>
                  <a:schemeClr val="tx2"/>
                </a:solidFill>
                <a:latin typeface="Calibri body"/>
                <a:cs typeface="Segoe UI"/>
              </a:rPr>
              <a:t>professionally curious</a:t>
            </a:r>
            <a:endParaRPr lang="en-GB" sz="1800">
              <a:solidFill>
                <a:schemeClr val="tx2"/>
              </a:solidFill>
              <a:latin typeface="Calibri body"/>
            </a:endParaRPr>
          </a:p>
          <a:p>
            <a:r>
              <a:rPr lang="en-GB" sz="1800">
                <a:solidFill>
                  <a:schemeClr val="tx2"/>
                </a:solidFill>
                <a:latin typeface="Calibri body"/>
                <a:cs typeface="Segoe UI"/>
              </a:rPr>
              <a:t>Always focus on the </a:t>
            </a:r>
            <a:r>
              <a:rPr lang="en-GB" sz="1800" b="1">
                <a:solidFill>
                  <a:schemeClr val="tx2"/>
                </a:solidFill>
                <a:latin typeface="Calibri body"/>
                <a:cs typeface="Segoe UI"/>
              </a:rPr>
              <a:t>child’s lived experience</a:t>
            </a:r>
            <a:endParaRPr lang="en-GB" sz="1800">
              <a:solidFill>
                <a:schemeClr val="tx2"/>
              </a:solidFill>
              <a:latin typeface="Calibri body"/>
            </a:endParaRPr>
          </a:p>
          <a:p>
            <a:pPr marL="0" indent="0">
              <a:buNone/>
            </a:pPr>
            <a:endParaRPr lang="en-GB" sz="1800" b="1">
              <a:solidFill>
                <a:schemeClr val="tx2"/>
              </a:solidFill>
              <a:latin typeface="Calibri body"/>
              <a:ea typeface="Calibri"/>
              <a:cs typeface="Segoe UI"/>
            </a:endParaRPr>
          </a:p>
          <a:p>
            <a:pPr marL="0" indent="0">
              <a:buNone/>
            </a:pPr>
            <a:r>
              <a:rPr lang="en-GB" sz="1800" b="1" i="1">
                <a:solidFill>
                  <a:schemeClr val="tx2"/>
                </a:solidFill>
                <a:latin typeface="Calibri body"/>
                <a:ea typeface="Calibri"/>
                <a:cs typeface="Segoe UI"/>
              </a:rPr>
              <a:t>"Safeguarding practice must reflect current risks, not just statutory minimum requirements.”</a:t>
            </a:r>
          </a:p>
          <a:p>
            <a:endParaRPr lang="en-GB" sz="1800" b="1">
              <a:solidFill>
                <a:schemeClr val="tx2"/>
              </a:solidFill>
              <a:latin typeface="Calibri body"/>
              <a:ea typeface="Calibri"/>
              <a:cs typeface="Segoe UI"/>
            </a:endParaRPr>
          </a:p>
          <a:p>
            <a:endParaRPr lang="en-GB" sz="1800">
              <a:solidFill>
                <a:schemeClr val="tx2"/>
              </a:solidFill>
              <a:ea typeface="Calibri"/>
              <a:cs typeface="Calibri"/>
            </a:endParaRPr>
          </a:p>
        </p:txBody>
      </p:sp>
    </p:spTree>
    <p:extLst>
      <p:ext uri="{BB962C8B-B14F-4D97-AF65-F5344CB8AC3E}">
        <p14:creationId xmlns:p14="http://schemas.microsoft.com/office/powerpoint/2010/main" val="2834503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EAAC5B8-E147-B8BA-D957-6D0A0D4AF50D}"/>
              </a:ext>
            </a:extLst>
          </p:cNvPr>
          <p:cNvSpPr>
            <a:spLocks noGrp="1"/>
          </p:cNvSpPr>
          <p:nvPr>
            <p:ph type="title"/>
          </p:nvPr>
        </p:nvSpPr>
        <p:spPr>
          <a:xfrm>
            <a:off x="640080" y="1243013"/>
            <a:ext cx="3855720" cy="4371974"/>
          </a:xfrm>
        </p:spPr>
        <p:txBody>
          <a:bodyPr>
            <a:normAutofit/>
          </a:bodyPr>
          <a:lstStyle/>
          <a:p>
            <a:r>
              <a:rPr lang="en-GB" sz="3600" b="1">
                <a:solidFill>
                  <a:schemeClr val="tx2"/>
                </a:solidFill>
                <a:latin typeface="Calibri"/>
                <a:ea typeface="Calibri"/>
                <a:cs typeface="Calibri"/>
              </a:rPr>
              <a:t>RSHE 2026 – Key Updates for Schools</a:t>
            </a:r>
            <a:endParaRPr lang="en-US" sz="3600" b="1">
              <a:solidFill>
                <a:schemeClr val="tx2"/>
              </a:solidFill>
              <a:latin typeface="Calibri"/>
              <a:ea typeface="Calibri"/>
              <a:cs typeface="Calibri"/>
            </a:endParaRPr>
          </a:p>
          <a:p>
            <a:endParaRPr lang="en-GB" sz="3600">
              <a:solidFill>
                <a:schemeClr val="tx2"/>
              </a:solidFill>
              <a:ea typeface="Calibri Light"/>
              <a:cs typeface="Calibri Light"/>
            </a:endParaRPr>
          </a:p>
        </p:txBody>
      </p:sp>
      <p:sp>
        <p:nvSpPr>
          <p:cNvPr id="3" name="Content Placeholder 2">
            <a:extLst>
              <a:ext uri="{FF2B5EF4-FFF2-40B4-BE49-F238E27FC236}">
                <a16:creationId xmlns:a16="http://schemas.microsoft.com/office/drawing/2014/main" id="{E83AD224-BF76-9FA7-350B-3C1CD4C4BA5F}"/>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0" indent="0">
              <a:buNone/>
            </a:pPr>
            <a:r>
              <a:rPr lang="en-GB" sz="1800" b="1">
                <a:solidFill>
                  <a:schemeClr val="tx2"/>
                </a:solidFill>
                <a:latin typeface="Calibri"/>
                <a:ea typeface="Calibri"/>
                <a:cs typeface="Calibri"/>
              </a:rPr>
              <a:t>RSHE is a safeguarding tool</a:t>
            </a:r>
            <a:endParaRPr lang="en-GB" sz="1800">
              <a:solidFill>
                <a:schemeClr val="tx2"/>
              </a:solidFill>
              <a:latin typeface="Calibri"/>
              <a:ea typeface="Calibri"/>
              <a:cs typeface="Calibri"/>
            </a:endParaRPr>
          </a:p>
          <a:p>
            <a:r>
              <a:rPr lang="en-GB" sz="1800">
                <a:solidFill>
                  <a:schemeClr val="tx2"/>
                </a:solidFill>
                <a:latin typeface="Calibri"/>
                <a:ea typeface="Calibri"/>
                <a:cs typeface="Calibri"/>
              </a:rPr>
              <a:t>Supports children to </a:t>
            </a:r>
            <a:r>
              <a:rPr lang="en-GB" sz="1800" b="1">
                <a:solidFill>
                  <a:schemeClr val="tx2"/>
                </a:solidFill>
                <a:latin typeface="Calibri"/>
                <a:ea typeface="Calibri"/>
                <a:cs typeface="Calibri"/>
              </a:rPr>
              <a:t>recognise abuse, exploitation and unhealthy relationships</a:t>
            </a:r>
            <a:endParaRPr lang="en-GB" sz="1800">
              <a:solidFill>
                <a:schemeClr val="tx2"/>
              </a:solidFill>
              <a:latin typeface="Calibri"/>
              <a:ea typeface="Calibri"/>
              <a:cs typeface="Calibri"/>
            </a:endParaRPr>
          </a:p>
          <a:p>
            <a:r>
              <a:rPr lang="en-GB" sz="1800">
                <a:solidFill>
                  <a:schemeClr val="tx2"/>
                </a:solidFill>
                <a:latin typeface="Calibri"/>
                <a:ea typeface="Calibri"/>
                <a:cs typeface="Calibri"/>
              </a:rPr>
              <a:t>Helps pupils know </a:t>
            </a:r>
            <a:r>
              <a:rPr lang="en-GB" sz="1800" b="1">
                <a:solidFill>
                  <a:schemeClr val="tx2"/>
                </a:solidFill>
                <a:latin typeface="Calibri"/>
                <a:ea typeface="Calibri"/>
                <a:cs typeface="Calibri"/>
              </a:rPr>
              <a:t>how and where to seek help</a:t>
            </a:r>
            <a:endParaRPr lang="en-GB" sz="1800">
              <a:solidFill>
                <a:schemeClr val="tx2"/>
              </a:solidFill>
              <a:latin typeface="Calibri"/>
              <a:ea typeface="Calibri"/>
              <a:cs typeface="Calibri"/>
            </a:endParaRPr>
          </a:p>
          <a:p>
            <a:pPr marL="0" indent="0">
              <a:buNone/>
            </a:pPr>
            <a:endParaRPr lang="en-GB" sz="1800" b="1">
              <a:solidFill>
                <a:schemeClr val="tx2"/>
              </a:solidFill>
              <a:latin typeface="Calibri"/>
              <a:ea typeface="Calibri"/>
              <a:cs typeface="Calibri"/>
            </a:endParaRPr>
          </a:p>
          <a:p>
            <a:pPr marL="0" indent="0">
              <a:buNone/>
            </a:pPr>
            <a:r>
              <a:rPr lang="en-GB" sz="1800" b="1">
                <a:solidFill>
                  <a:schemeClr val="tx2"/>
                </a:solidFill>
                <a:latin typeface="Calibri"/>
                <a:ea typeface="Calibri"/>
                <a:cs typeface="Calibri"/>
              </a:rPr>
              <a:t>Increased focus on online harms</a:t>
            </a:r>
            <a:endParaRPr lang="en-GB" sz="1800">
              <a:solidFill>
                <a:schemeClr val="tx2"/>
              </a:solidFill>
              <a:latin typeface="Calibri"/>
              <a:ea typeface="Calibri"/>
              <a:cs typeface="Calibri"/>
            </a:endParaRPr>
          </a:p>
          <a:p>
            <a:r>
              <a:rPr lang="en-GB" sz="1800">
                <a:solidFill>
                  <a:schemeClr val="tx2"/>
                </a:solidFill>
                <a:latin typeface="Calibri"/>
                <a:ea typeface="Calibri"/>
                <a:cs typeface="Calibri"/>
              </a:rPr>
              <a:t>Teaching must now include: </a:t>
            </a:r>
          </a:p>
          <a:p>
            <a:pPr lvl="1"/>
            <a:r>
              <a:rPr lang="en-GB" sz="1800">
                <a:solidFill>
                  <a:schemeClr val="tx2"/>
                </a:solidFill>
                <a:latin typeface="Calibri"/>
                <a:ea typeface="Calibri"/>
                <a:cs typeface="Calibri"/>
              </a:rPr>
              <a:t>Pornography and its impact- must be addressed in Secondary but in Primary schools focus on Body safety, healthy relationships, online safety, understanding inappropriate content</a:t>
            </a:r>
          </a:p>
          <a:p>
            <a:pPr lvl="1"/>
            <a:r>
              <a:rPr lang="en-GB" sz="1800" b="1">
                <a:solidFill>
                  <a:schemeClr val="tx2"/>
                </a:solidFill>
                <a:latin typeface="Calibri"/>
                <a:ea typeface="Calibri"/>
                <a:cs typeface="Calibri"/>
              </a:rPr>
              <a:t>Deepfakes and AI-generated images</a:t>
            </a:r>
            <a:endParaRPr lang="en-GB" sz="1800">
              <a:solidFill>
                <a:schemeClr val="tx2"/>
              </a:solidFill>
              <a:latin typeface="Calibri"/>
              <a:ea typeface="Calibri"/>
              <a:cs typeface="Calibri"/>
            </a:endParaRPr>
          </a:p>
          <a:p>
            <a:pPr lvl="1"/>
            <a:r>
              <a:rPr lang="en-GB" sz="1800">
                <a:solidFill>
                  <a:schemeClr val="tx2"/>
                </a:solidFill>
                <a:latin typeface="Calibri"/>
                <a:ea typeface="Calibri"/>
                <a:cs typeface="Calibri"/>
              </a:rPr>
              <a:t>Sextortion, coercion and online scams</a:t>
            </a:r>
          </a:p>
          <a:p>
            <a:pPr lvl="1"/>
            <a:r>
              <a:rPr lang="en-GB" sz="1800">
                <a:solidFill>
                  <a:schemeClr val="tx2"/>
                </a:solidFill>
                <a:latin typeface="Calibri"/>
                <a:ea typeface="Calibri"/>
                <a:cs typeface="Calibri"/>
              </a:rPr>
              <a:t>Harmful content and online behaviours</a:t>
            </a:r>
          </a:p>
          <a:p>
            <a:endParaRPr lang="en-GB" sz="1800">
              <a:solidFill>
                <a:schemeClr val="tx2"/>
              </a:solidFill>
              <a:ea typeface="Calibri"/>
              <a:cs typeface="Calibri"/>
            </a:endParaRPr>
          </a:p>
        </p:txBody>
      </p:sp>
    </p:spTree>
    <p:extLst>
      <p:ext uri="{BB962C8B-B14F-4D97-AF65-F5344CB8AC3E}">
        <p14:creationId xmlns:p14="http://schemas.microsoft.com/office/powerpoint/2010/main" val="1282310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153111ED-ABDE-B4B5-5BCF-D1ACC70D6DA9}"/>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0" indent="0">
              <a:buNone/>
            </a:pPr>
            <a:r>
              <a:rPr lang="en-GB" sz="1500" b="1">
                <a:solidFill>
                  <a:schemeClr val="tx2"/>
                </a:solidFill>
                <a:latin typeface="Calibri"/>
                <a:ea typeface="Calibri"/>
                <a:cs typeface="Calibri"/>
              </a:rPr>
              <a:t>AI and emerging risks</a:t>
            </a:r>
            <a:endParaRPr lang="en-GB" sz="1500">
              <a:solidFill>
                <a:schemeClr val="tx2"/>
              </a:solidFill>
              <a:latin typeface="Calibri"/>
              <a:ea typeface="Calibri"/>
              <a:cs typeface="Calibri"/>
            </a:endParaRPr>
          </a:p>
          <a:p>
            <a:pPr marL="0" indent="0">
              <a:buNone/>
            </a:pPr>
            <a:r>
              <a:rPr lang="en-GB" sz="1500">
                <a:solidFill>
                  <a:schemeClr val="tx2"/>
                </a:solidFill>
                <a:latin typeface="Calibri"/>
                <a:ea typeface="Calibri"/>
                <a:cs typeface="Calibri"/>
              </a:rPr>
              <a:t>Pupils need to understand: </a:t>
            </a:r>
          </a:p>
          <a:p>
            <a:pPr lvl="1"/>
            <a:r>
              <a:rPr lang="en-GB" sz="1500">
                <a:solidFill>
                  <a:schemeClr val="tx2"/>
                </a:solidFill>
                <a:latin typeface="Calibri"/>
                <a:ea typeface="Calibri"/>
                <a:cs typeface="Calibri"/>
              </a:rPr>
              <a:t>How technology can be used to </a:t>
            </a:r>
            <a:r>
              <a:rPr lang="en-GB" sz="1500" b="1">
                <a:solidFill>
                  <a:schemeClr val="tx2"/>
                </a:solidFill>
                <a:latin typeface="Calibri"/>
                <a:ea typeface="Calibri"/>
                <a:cs typeface="Calibri"/>
              </a:rPr>
              <a:t>manipulate and harm</a:t>
            </a:r>
            <a:endParaRPr lang="en-GB" sz="1500">
              <a:solidFill>
                <a:schemeClr val="tx2"/>
              </a:solidFill>
              <a:latin typeface="Calibri"/>
              <a:ea typeface="Calibri"/>
              <a:cs typeface="Calibri"/>
            </a:endParaRPr>
          </a:p>
          <a:p>
            <a:pPr lvl="1"/>
            <a:r>
              <a:rPr lang="en-GB" sz="1500">
                <a:solidFill>
                  <a:schemeClr val="tx2"/>
                </a:solidFill>
                <a:latin typeface="Calibri"/>
                <a:ea typeface="Calibri"/>
                <a:cs typeface="Calibri"/>
              </a:rPr>
              <a:t>Risks of sharing images and content online</a:t>
            </a:r>
          </a:p>
          <a:p>
            <a:pPr lvl="1"/>
            <a:endParaRPr lang="en-GB" sz="1500" b="1">
              <a:solidFill>
                <a:schemeClr val="tx2"/>
              </a:solidFill>
              <a:latin typeface="Calibri"/>
              <a:ea typeface="Calibri"/>
              <a:cs typeface="Calibri"/>
            </a:endParaRPr>
          </a:p>
          <a:p>
            <a:pPr marL="457200" lvl="1" indent="0">
              <a:buNone/>
            </a:pPr>
            <a:r>
              <a:rPr lang="en-GB" sz="1500" b="1">
                <a:solidFill>
                  <a:schemeClr val="tx2"/>
                </a:solidFill>
                <a:latin typeface="Calibri"/>
                <a:ea typeface="Calibri"/>
                <a:cs typeface="Calibri"/>
              </a:rPr>
              <a:t>Safeguarding during RSHE lessons</a:t>
            </a:r>
            <a:endParaRPr lang="en-GB" sz="1500">
              <a:solidFill>
                <a:schemeClr val="tx2"/>
              </a:solidFill>
              <a:latin typeface="Calibri"/>
              <a:ea typeface="Calibri"/>
              <a:cs typeface="Calibri"/>
            </a:endParaRPr>
          </a:p>
          <a:p>
            <a:r>
              <a:rPr lang="en-GB" sz="1500">
                <a:solidFill>
                  <a:schemeClr val="tx2"/>
                </a:solidFill>
                <a:latin typeface="Calibri"/>
                <a:ea typeface="Calibri"/>
                <a:cs typeface="Calibri"/>
              </a:rPr>
              <a:t>Discussions may lead to </a:t>
            </a:r>
            <a:r>
              <a:rPr lang="en-GB" sz="1500" b="1">
                <a:solidFill>
                  <a:schemeClr val="tx2"/>
                </a:solidFill>
                <a:latin typeface="Calibri"/>
                <a:ea typeface="Calibri"/>
                <a:cs typeface="Calibri"/>
              </a:rPr>
              <a:t>increased disclosures</a:t>
            </a:r>
            <a:endParaRPr lang="en-GB" sz="1500">
              <a:solidFill>
                <a:schemeClr val="tx2"/>
              </a:solidFill>
              <a:latin typeface="Calibri"/>
              <a:ea typeface="Calibri"/>
              <a:cs typeface="Calibri"/>
            </a:endParaRPr>
          </a:p>
          <a:p>
            <a:r>
              <a:rPr lang="en-GB" sz="1500">
                <a:solidFill>
                  <a:schemeClr val="tx2"/>
                </a:solidFill>
                <a:latin typeface="Calibri"/>
                <a:ea typeface="Calibri"/>
                <a:cs typeface="Calibri"/>
              </a:rPr>
              <a:t>Staff must: </a:t>
            </a:r>
          </a:p>
          <a:p>
            <a:pPr lvl="1"/>
            <a:r>
              <a:rPr lang="en-GB" sz="1500">
                <a:solidFill>
                  <a:schemeClr val="tx2"/>
                </a:solidFill>
                <a:latin typeface="Calibri"/>
                <a:ea typeface="Calibri"/>
                <a:cs typeface="Calibri"/>
              </a:rPr>
              <a:t>Know how to </a:t>
            </a:r>
            <a:r>
              <a:rPr lang="en-GB" sz="1500" b="1">
                <a:solidFill>
                  <a:schemeClr val="tx2"/>
                </a:solidFill>
                <a:latin typeface="Calibri"/>
                <a:ea typeface="Calibri"/>
                <a:cs typeface="Calibri"/>
              </a:rPr>
              <a:t>respond appropriately</a:t>
            </a:r>
            <a:endParaRPr lang="en-GB" sz="1500">
              <a:solidFill>
                <a:schemeClr val="tx2"/>
              </a:solidFill>
              <a:latin typeface="Calibri"/>
              <a:ea typeface="Calibri"/>
              <a:cs typeface="Calibri"/>
            </a:endParaRPr>
          </a:p>
          <a:p>
            <a:pPr lvl="1"/>
            <a:r>
              <a:rPr lang="en-GB" sz="1500">
                <a:solidFill>
                  <a:schemeClr val="tx2"/>
                </a:solidFill>
                <a:latin typeface="Calibri"/>
                <a:ea typeface="Calibri"/>
                <a:cs typeface="Calibri"/>
              </a:rPr>
              <a:t>Understand </a:t>
            </a:r>
            <a:r>
              <a:rPr lang="en-GB" sz="1500" b="1">
                <a:solidFill>
                  <a:schemeClr val="tx2"/>
                </a:solidFill>
                <a:latin typeface="Calibri"/>
                <a:ea typeface="Calibri"/>
                <a:cs typeface="Calibri"/>
              </a:rPr>
              <a:t>confidentiality limits</a:t>
            </a:r>
            <a:endParaRPr lang="en-GB" sz="1500">
              <a:solidFill>
                <a:schemeClr val="tx2"/>
              </a:solidFill>
              <a:latin typeface="Calibri"/>
              <a:ea typeface="Calibri"/>
              <a:cs typeface="Calibri"/>
            </a:endParaRPr>
          </a:p>
          <a:p>
            <a:pPr lvl="1"/>
            <a:r>
              <a:rPr lang="en-GB" sz="1500">
                <a:solidFill>
                  <a:schemeClr val="tx2"/>
                </a:solidFill>
                <a:latin typeface="Calibri"/>
                <a:ea typeface="Calibri"/>
                <a:cs typeface="Calibri"/>
              </a:rPr>
              <a:t>Follow safeguarding procedures without delay</a:t>
            </a:r>
          </a:p>
          <a:p>
            <a:pPr marL="0" indent="0">
              <a:buNone/>
            </a:pPr>
            <a:r>
              <a:rPr lang="en-GB" sz="1500" b="1">
                <a:solidFill>
                  <a:schemeClr val="tx2"/>
                </a:solidFill>
                <a:latin typeface="Calibri"/>
                <a:ea typeface="Calibri"/>
                <a:cs typeface="Calibri"/>
              </a:rPr>
              <a:t>Parental transparency</a:t>
            </a:r>
            <a:endParaRPr lang="en-GB" sz="1500">
              <a:solidFill>
                <a:schemeClr val="tx2"/>
              </a:solidFill>
              <a:latin typeface="Calibri"/>
              <a:ea typeface="Calibri"/>
              <a:cs typeface="Calibri"/>
            </a:endParaRPr>
          </a:p>
          <a:p>
            <a:r>
              <a:rPr lang="en-GB" sz="1500">
                <a:solidFill>
                  <a:schemeClr val="tx2"/>
                </a:solidFill>
                <a:latin typeface="Calibri"/>
                <a:ea typeface="Calibri"/>
                <a:cs typeface="Calibri"/>
              </a:rPr>
              <a:t>Schools must make </a:t>
            </a:r>
            <a:r>
              <a:rPr lang="en-GB" sz="1500" b="1">
                <a:solidFill>
                  <a:schemeClr val="tx2"/>
                </a:solidFill>
                <a:latin typeface="Calibri"/>
                <a:ea typeface="Calibri"/>
                <a:cs typeface="Calibri"/>
              </a:rPr>
              <a:t>RSHE materials available to parents</a:t>
            </a:r>
            <a:endParaRPr lang="en-GB" sz="1500">
              <a:solidFill>
                <a:schemeClr val="tx2"/>
              </a:solidFill>
              <a:latin typeface="Calibri"/>
              <a:ea typeface="Calibri"/>
              <a:cs typeface="Calibri"/>
            </a:endParaRPr>
          </a:p>
          <a:p>
            <a:r>
              <a:rPr lang="en-GB" sz="1500">
                <a:solidFill>
                  <a:schemeClr val="tx2"/>
                </a:solidFill>
                <a:latin typeface="Calibri"/>
                <a:ea typeface="Calibri"/>
                <a:cs typeface="Calibri"/>
              </a:rPr>
              <a:t>Clear communication about: </a:t>
            </a:r>
          </a:p>
          <a:p>
            <a:pPr lvl="1"/>
            <a:r>
              <a:rPr lang="en-GB" sz="1500">
                <a:solidFill>
                  <a:schemeClr val="tx2"/>
                </a:solidFill>
                <a:latin typeface="Calibri"/>
                <a:ea typeface="Calibri"/>
                <a:cs typeface="Calibri"/>
              </a:rPr>
              <a:t>what is being taught</a:t>
            </a:r>
          </a:p>
          <a:p>
            <a:pPr lvl="1"/>
            <a:r>
              <a:rPr lang="en-GB" sz="1500">
                <a:solidFill>
                  <a:schemeClr val="tx2"/>
                </a:solidFill>
                <a:latin typeface="Calibri"/>
                <a:ea typeface="Calibri"/>
                <a:cs typeface="Calibri"/>
              </a:rPr>
              <a:t>when it is being taught</a:t>
            </a:r>
          </a:p>
          <a:p>
            <a:endParaRPr lang="en-GB" sz="1500">
              <a:solidFill>
                <a:schemeClr val="tx2"/>
              </a:solidFill>
              <a:ea typeface="Calibri"/>
              <a:cs typeface="Calibri"/>
            </a:endParaRPr>
          </a:p>
        </p:txBody>
      </p:sp>
    </p:spTree>
    <p:extLst>
      <p:ext uri="{BB962C8B-B14F-4D97-AF65-F5344CB8AC3E}">
        <p14:creationId xmlns:p14="http://schemas.microsoft.com/office/powerpoint/2010/main" val="2592471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478E42DA-39E2-58D0-C7B0-0D2D03B17B8A}"/>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0" indent="0">
              <a:buNone/>
            </a:pPr>
            <a:r>
              <a:rPr lang="en-GB" sz="1800" b="1">
                <a:solidFill>
                  <a:schemeClr val="tx2"/>
                </a:solidFill>
                <a:latin typeface="Calibri"/>
                <a:ea typeface="Calibri"/>
                <a:cs typeface="Calibri"/>
              </a:rPr>
              <a:t>External providers</a:t>
            </a:r>
            <a:endParaRPr lang="en-GB" sz="1800">
              <a:solidFill>
                <a:schemeClr val="tx2"/>
              </a:solidFill>
              <a:latin typeface="Calibri"/>
              <a:ea typeface="Calibri"/>
              <a:cs typeface="Calibri"/>
            </a:endParaRPr>
          </a:p>
          <a:p>
            <a:r>
              <a:rPr lang="en-GB" sz="1800">
                <a:solidFill>
                  <a:schemeClr val="tx2"/>
                </a:solidFill>
                <a:latin typeface="Calibri"/>
                <a:ea typeface="Calibri"/>
                <a:cs typeface="Calibri"/>
              </a:rPr>
              <a:t>Schools must: </a:t>
            </a:r>
          </a:p>
          <a:p>
            <a:pPr lvl="1"/>
            <a:r>
              <a:rPr lang="en-GB" sz="1800">
                <a:solidFill>
                  <a:schemeClr val="tx2"/>
                </a:solidFill>
                <a:latin typeface="Calibri"/>
                <a:ea typeface="Calibri"/>
                <a:cs typeface="Calibri"/>
              </a:rPr>
              <a:t>Check credentials and content</a:t>
            </a:r>
          </a:p>
          <a:p>
            <a:pPr lvl="1"/>
            <a:r>
              <a:rPr lang="en-GB" sz="1800">
                <a:solidFill>
                  <a:schemeClr val="tx2"/>
                </a:solidFill>
                <a:latin typeface="Calibri"/>
                <a:ea typeface="Calibri"/>
                <a:cs typeface="Calibri"/>
              </a:rPr>
              <a:t>Ensure safeguarding procedures are in place</a:t>
            </a:r>
          </a:p>
          <a:p>
            <a:pPr lvl="1"/>
            <a:r>
              <a:rPr lang="en-GB" sz="1800">
                <a:solidFill>
                  <a:schemeClr val="tx2"/>
                </a:solidFill>
                <a:latin typeface="Calibri"/>
                <a:ea typeface="Calibri"/>
                <a:cs typeface="Calibri"/>
              </a:rPr>
              <a:t>Monitor quality and appropriateness</a:t>
            </a:r>
          </a:p>
          <a:p>
            <a:endParaRPr lang="en-GB" sz="1800">
              <a:solidFill>
                <a:schemeClr val="tx2"/>
              </a:solidFill>
              <a:ea typeface="Calibri"/>
              <a:cs typeface="Calibri"/>
            </a:endParaRPr>
          </a:p>
        </p:txBody>
      </p:sp>
    </p:spTree>
    <p:extLst>
      <p:ext uri="{BB962C8B-B14F-4D97-AF65-F5344CB8AC3E}">
        <p14:creationId xmlns:p14="http://schemas.microsoft.com/office/powerpoint/2010/main" val="2136914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76B6699F-DDA0-89CA-B8FA-1EA5D5F95B2D}"/>
              </a:ext>
            </a:extLst>
          </p:cNvPr>
          <p:cNvSpPr>
            <a:spLocks noGrp="1"/>
          </p:cNvSpPr>
          <p:nvPr>
            <p:ph type="title"/>
          </p:nvPr>
        </p:nvSpPr>
        <p:spPr>
          <a:xfrm>
            <a:off x="640080" y="1243013"/>
            <a:ext cx="3855720" cy="4371974"/>
          </a:xfrm>
        </p:spPr>
        <p:txBody>
          <a:bodyPr>
            <a:normAutofit/>
          </a:bodyPr>
          <a:lstStyle/>
          <a:p>
            <a:r>
              <a:rPr lang="en-GB" sz="3600">
                <a:solidFill>
                  <a:schemeClr val="tx2"/>
                </a:solidFill>
                <a:latin typeface="Calibri"/>
                <a:ea typeface="Calibri"/>
                <a:cs typeface="Calibri"/>
              </a:rPr>
              <a:t>External Clubs on School Sites – Safeguarding Duties</a:t>
            </a:r>
            <a:endParaRPr lang="en-US" sz="3600">
              <a:solidFill>
                <a:schemeClr val="tx2"/>
              </a:solidFill>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A793DF26-77DB-DBAE-2867-E5A0E10B32F9}"/>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0" indent="0">
              <a:buNone/>
            </a:pPr>
            <a:r>
              <a:rPr lang="en-GB" sz="1800">
                <a:solidFill>
                  <a:schemeClr val="tx2"/>
                </a:solidFill>
                <a:latin typeface="Calibri"/>
                <a:ea typeface="Calibri"/>
                <a:cs typeface="Calibri"/>
              </a:rPr>
              <a:t>The school </a:t>
            </a:r>
            <a:r>
              <a:rPr lang="en-GB" sz="1800" b="1">
                <a:solidFill>
                  <a:schemeClr val="tx2"/>
                </a:solidFill>
                <a:latin typeface="Calibri"/>
                <a:ea typeface="Calibri"/>
                <a:cs typeface="Calibri"/>
              </a:rPr>
              <a:t>retains safeguarding responsibility for its premises at all times,</a:t>
            </a:r>
            <a:r>
              <a:rPr lang="en-GB" sz="1800">
                <a:solidFill>
                  <a:schemeClr val="tx2"/>
                </a:solidFill>
                <a:latin typeface="Calibri"/>
                <a:ea typeface="Calibri"/>
                <a:cs typeface="Calibri"/>
              </a:rPr>
              <a:t> regardless of when the site is used.</a:t>
            </a:r>
          </a:p>
          <a:p>
            <a:pPr marL="0" indent="0">
              <a:buNone/>
            </a:pPr>
            <a:r>
              <a:rPr lang="en-GB" sz="1800">
                <a:solidFill>
                  <a:schemeClr val="tx2"/>
                </a:solidFill>
                <a:latin typeface="Calibri"/>
                <a:ea typeface="Calibri"/>
                <a:cs typeface="Calibri"/>
              </a:rPr>
              <a:t>•</a:t>
            </a:r>
            <a:r>
              <a:rPr lang="en-GB" sz="1800">
                <a:solidFill>
                  <a:schemeClr val="tx2"/>
                </a:solidFill>
                <a:ea typeface="Calibri"/>
                <a:cs typeface="Calibri"/>
              </a:rPr>
              <a:t>Schools retain safeguarding responsibility when third parties use their premises.</a:t>
            </a:r>
          </a:p>
          <a:p>
            <a:pPr marL="0" indent="0">
              <a:buNone/>
            </a:pPr>
            <a:r>
              <a:rPr lang="en-GB" sz="1800">
                <a:solidFill>
                  <a:schemeClr val="tx2"/>
                </a:solidFill>
                <a:latin typeface="Calibri"/>
                <a:ea typeface="Calibri"/>
                <a:cs typeface="Calibri"/>
              </a:rPr>
              <a:t>•</a:t>
            </a:r>
            <a:r>
              <a:rPr lang="en-GB" sz="1800">
                <a:solidFill>
                  <a:schemeClr val="tx2"/>
                </a:solidFill>
                <a:ea typeface="Calibri"/>
                <a:cs typeface="Calibri"/>
              </a:rPr>
              <a:t>Follow Keeping Children Safe in Education requirements</a:t>
            </a:r>
          </a:p>
          <a:p>
            <a:pPr marL="0" indent="0">
              <a:buNone/>
            </a:pPr>
            <a:r>
              <a:rPr lang="en-GB" sz="1800">
                <a:solidFill>
                  <a:schemeClr val="tx2"/>
                </a:solidFill>
                <a:latin typeface="Calibri"/>
                <a:ea typeface="Calibri"/>
                <a:cs typeface="Calibri"/>
              </a:rPr>
              <a:t>•</a:t>
            </a:r>
            <a:r>
              <a:rPr lang="en-GB" sz="1800">
                <a:solidFill>
                  <a:schemeClr val="tx2"/>
                </a:solidFill>
                <a:ea typeface="Calibri"/>
                <a:cs typeface="Calibri"/>
              </a:rPr>
              <a:t>Verify DBS checks for adults working with children</a:t>
            </a:r>
          </a:p>
          <a:p>
            <a:pPr marL="0" indent="0">
              <a:buNone/>
            </a:pPr>
            <a:r>
              <a:rPr lang="en-GB" sz="1800">
                <a:solidFill>
                  <a:schemeClr val="tx2"/>
                </a:solidFill>
                <a:latin typeface="Calibri"/>
                <a:ea typeface="Calibri"/>
                <a:cs typeface="Calibri"/>
              </a:rPr>
              <a:t>•</a:t>
            </a:r>
            <a:r>
              <a:rPr lang="en-GB" sz="1800">
                <a:solidFill>
                  <a:schemeClr val="tx2"/>
                </a:solidFill>
                <a:ea typeface="Calibri"/>
                <a:cs typeface="Calibri"/>
              </a:rPr>
              <a:t>Check safeguarding/child protection policy is in place</a:t>
            </a:r>
          </a:p>
          <a:p>
            <a:pPr marL="0" indent="0">
              <a:buNone/>
            </a:pPr>
            <a:r>
              <a:rPr lang="en-GB" sz="1800">
                <a:solidFill>
                  <a:schemeClr val="tx2"/>
                </a:solidFill>
                <a:latin typeface="Calibri"/>
                <a:ea typeface="Calibri"/>
                <a:cs typeface="Calibri"/>
              </a:rPr>
              <a:t>•</a:t>
            </a:r>
            <a:r>
              <a:rPr lang="en-GB" sz="1800">
                <a:solidFill>
                  <a:schemeClr val="tx2"/>
                </a:solidFill>
                <a:ea typeface="Calibri"/>
                <a:cs typeface="Calibri"/>
              </a:rPr>
              <a:t>Confirm provider has a designated safeguarding lead</a:t>
            </a:r>
          </a:p>
          <a:p>
            <a:pPr marL="0" indent="0">
              <a:buNone/>
            </a:pPr>
            <a:r>
              <a:rPr lang="en-GB" sz="1800">
                <a:solidFill>
                  <a:schemeClr val="tx2"/>
                </a:solidFill>
                <a:latin typeface="Calibri"/>
                <a:ea typeface="Calibri"/>
                <a:cs typeface="Calibri"/>
              </a:rPr>
              <a:t>•</a:t>
            </a:r>
            <a:r>
              <a:rPr lang="en-GB" sz="1800">
                <a:solidFill>
                  <a:schemeClr val="tx2"/>
                </a:solidFill>
                <a:ea typeface="Calibri"/>
                <a:cs typeface="Calibri"/>
              </a:rPr>
              <a:t>Ensure safe recruitment and supervision ratios</a:t>
            </a:r>
          </a:p>
          <a:p>
            <a:endParaRPr lang="en-GB" sz="1800">
              <a:solidFill>
                <a:schemeClr val="tx2"/>
              </a:solidFill>
              <a:ea typeface="Calibri"/>
              <a:cs typeface="Calibri"/>
            </a:endParaRPr>
          </a:p>
          <a:p>
            <a:endParaRPr lang="en-GB" sz="1800">
              <a:solidFill>
                <a:schemeClr val="tx2"/>
              </a:solidFill>
              <a:ea typeface="Calibri"/>
              <a:cs typeface="Calibri"/>
            </a:endParaRPr>
          </a:p>
        </p:txBody>
      </p:sp>
    </p:spTree>
    <p:extLst>
      <p:ext uri="{BB962C8B-B14F-4D97-AF65-F5344CB8AC3E}">
        <p14:creationId xmlns:p14="http://schemas.microsoft.com/office/powerpoint/2010/main" val="2018234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A2D46A98-2179-E0E5-1BC3-5971E691D601}"/>
              </a:ext>
            </a:extLst>
          </p:cNvPr>
          <p:cNvSpPr>
            <a:spLocks noGrp="1"/>
          </p:cNvSpPr>
          <p:nvPr>
            <p:ph idx="1"/>
          </p:nvPr>
        </p:nvSpPr>
        <p:spPr>
          <a:xfrm>
            <a:off x="6172200" y="804672"/>
            <a:ext cx="5221224" cy="5230368"/>
          </a:xfrm>
        </p:spPr>
        <p:txBody>
          <a:bodyPr vert="horz" lIns="91440" tIns="45720" rIns="91440" bIns="45720" rtlCol="0" anchor="ctr">
            <a:normAutofit/>
          </a:bodyPr>
          <a:lstStyle/>
          <a:p>
            <a:pPr marL="0" indent="0">
              <a:buNone/>
            </a:pPr>
            <a:r>
              <a:rPr lang="en-GB" sz="1700">
                <a:solidFill>
                  <a:schemeClr val="tx2"/>
                </a:solidFill>
                <a:ea typeface="Calibri"/>
                <a:cs typeface="Calibri"/>
              </a:rPr>
              <a:t>•Carry out risk assessments (safeguarding + H&amp;S)</a:t>
            </a:r>
            <a:endParaRPr lang="en-US" sz="1700">
              <a:solidFill>
                <a:schemeClr val="tx2"/>
              </a:solidFill>
            </a:endParaRPr>
          </a:p>
          <a:p>
            <a:pPr marL="0" indent="0">
              <a:buNone/>
            </a:pPr>
            <a:r>
              <a:rPr lang="en-GB" sz="1700">
                <a:solidFill>
                  <a:schemeClr val="tx2"/>
                </a:solidFill>
                <a:latin typeface="Calibri"/>
                <a:ea typeface="Calibri"/>
                <a:cs typeface="Calibri"/>
              </a:rPr>
              <a:t>•</a:t>
            </a:r>
            <a:r>
              <a:rPr lang="en-GB" sz="1700">
                <a:solidFill>
                  <a:schemeClr val="tx2"/>
                </a:solidFill>
                <a:ea typeface="Calibri"/>
                <a:cs typeface="Calibri"/>
              </a:rPr>
              <a:t>Agree clear reporting procedures for concerns</a:t>
            </a:r>
          </a:p>
          <a:p>
            <a:pPr marL="0" indent="0">
              <a:buNone/>
            </a:pPr>
            <a:r>
              <a:rPr lang="en-GB" sz="1700">
                <a:solidFill>
                  <a:schemeClr val="tx2"/>
                </a:solidFill>
                <a:latin typeface="Calibri"/>
                <a:ea typeface="Calibri"/>
                <a:cs typeface="Calibri"/>
              </a:rPr>
              <a:t>•</a:t>
            </a:r>
            <a:r>
              <a:rPr lang="en-GB" sz="1700">
                <a:solidFill>
                  <a:schemeClr val="tx2"/>
                </a:solidFill>
                <a:ea typeface="Calibri" panose="020F0502020204030204"/>
                <a:cs typeface="Calibri" panose="020F0502020204030204"/>
              </a:rPr>
              <a:t>Use formal lettings agreements with safeguarding clauses</a:t>
            </a:r>
          </a:p>
          <a:p>
            <a:pPr marL="0" indent="0">
              <a:buNone/>
            </a:pPr>
            <a:r>
              <a:rPr lang="en-GB" sz="1700">
                <a:solidFill>
                  <a:schemeClr val="tx2"/>
                </a:solidFill>
                <a:latin typeface="Calibri"/>
                <a:ea typeface="Calibri"/>
                <a:cs typeface="Calibri"/>
              </a:rPr>
              <a:t>•</a:t>
            </a:r>
            <a:r>
              <a:rPr lang="en-GB" sz="1700">
                <a:solidFill>
                  <a:schemeClr val="tx2"/>
                </a:solidFill>
                <a:ea typeface="Calibri" panose="020F0502020204030204"/>
                <a:cs typeface="Calibri" panose="020F0502020204030204"/>
              </a:rPr>
              <a:t>Check insurance, qualifications and compliance</a:t>
            </a:r>
          </a:p>
          <a:p>
            <a:pPr marL="0" indent="0">
              <a:buNone/>
            </a:pPr>
            <a:r>
              <a:rPr lang="en-GB" sz="1700">
                <a:solidFill>
                  <a:schemeClr val="tx2"/>
                </a:solidFill>
                <a:latin typeface="Calibri"/>
                <a:ea typeface="Calibri"/>
                <a:cs typeface="Calibri"/>
              </a:rPr>
              <a:t>•</a:t>
            </a:r>
            <a:r>
              <a:rPr lang="en-GB" sz="1700">
                <a:solidFill>
                  <a:schemeClr val="tx2"/>
                </a:solidFill>
                <a:ea typeface="Calibri" panose="020F0502020204030204"/>
                <a:cs typeface="Calibri" panose="020F0502020204030204"/>
              </a:rPr>
              <a:t>Undertake monitoring and respond to concerns promptly</a:t>
            </a:r>
          </a:p>
          <a:p>
            <a:pPr marL="0" indent="0">
              <a:buNone/>
            </a:pPr>
            <a:r>
              <a:rPr lang="en-GB" sz="1700" b="1">
                <a:solidFill>
                  <a:schemeClr val="tx2"/>
                </a:solidFill>
                <a:latin typeface="Calibri"/>
                <a:ea typeface="Calibri"/>
                <a:cs typeface="Calibri"/>
              </a:rPr>
              <a:t>For weekends especially, schools should:</a:t>
            </a:r>
          </a:p>
          <a:p>
            <a:r>
              <a:rPr lang="en-GB" sz="1700">
                <a:solidFill>
                  <a:schemeClr val="tx2"/>
                </a:solidFill>
                <a:latin typeface="Calibri"/>
                <a:ea typeface="Calibri"/>
                <a:cs typeface="Calibri"/>
              </a:rPr>
              <a:t>Have a </a:t>
            </a:r>
            <a:r>
              <a:rPr lang="en-GB" sz="1700" b="1">
                <a:solidFill>
                  <a:schemeClr val="tx2"/>
                </a:solidFill>
                <a:latin typeface="Calibri"/>
                <a:ea typeface="Calibri"/>
                <a:cs typeface="Calibri"/>
              </a:rPr>
              <a:t>clear lettings policy</a:t>
            </a:r>
            <a:r>
              <a:rPr lang="en-GB" sz="1700">
                <a:solidFill>
                  <a:schemeClr val="tx2"/>
                </a:solidFill>
                <a:latin typeface="Calibri"/>
                <a:ea typeface="Calibri"/>
                <a:cs typeface="Calibri"/>
              </a:rPr>
              <a:t> approved by governors</a:t>
            </a:r>
            <a:endParaRPr lang="en-GB" sz="1700">
              <a:solidFill>
                <a:schemeClr val="tx2"/>
              </a:solidFill>
              <a:latin typeface="Calibri"/>
              <a:cs typeface="Calibri"/>
            </a:endParaRPr>
          </a:p>
          <a:p>
            <a:r>
              <a:rPr lang="en-GB" sz="1700">
                <a:solidFill>
                  <a:schemeClr val="tx2"/>
                </a:solidFill>
                <a:latin typeface="Calibri"/>
                <a:ea typeface="Calibri"/>
                <a:cs typeface="Calibri"/>
              </a:rPr>
              <a:t>Ensure </a:t>
            </a:r>
            <a:r>
              <a:rPr lang="en-GB" sz="1700" b="1">
                <a:solidFill>
                  <a:schemeClr val="tx2"/>
                </a:solidFill>
                <a:latin typeface="Calibri"/>
                <a:ea typeface="Calibri"/>
                <a:cs typeface="Calibri"/>
              </a:rPr>
              <a:t>written agreements</a:t>
            </a:r>
            <a:r>
              <a:rPr lang="en-GB" sz="1700">
                <a:solidFill>
                  <a:schemeClr val="tx2"/>
                </a:solidFill>
                <a:latin typeface="Calibri"/>
                <a:ea typeface="Calibri"/>
                <a:cs typeface="Calibri"/>
              </a:rPr>
              <a:t> explicitly cover safeguarding</a:t>
            </a:r>
            <a:endParaRPr lang="en-GB" sz="1700">
              <a:solidFill>
                <a:schemeClr val="tx2"/>
              </a:solidFill>
              <a:latin typeface="Calibri"/>
              <a:cs typeface="Calibri"/>
            </a:endParaRPr>
          </a:p>
          <a:p>
            <a:r>
              <a:rPr lang="en-GB" sz="1700">
                <a:solidFill>
                  <a:schemeClr val="tx2"/>
                </a:solidFill>
                <a:latin typeface="Calibri"/>
                <a:ea typeface="Calibri"/>
                <a:cs typeface="Calibri"/>
              </a:rPr>
              <a:t>Confirm: </a:t>
            </a:r>
            <a:endParaRPr lang="en-GB" sz="1700">
              <a:solidFill>
                <a:schemeClr val="tx2"/>
              </a:solidFill>
              <a:latin typeface="Calibri"/>
              <a:cs typeface="Calibri"/>
            </a:endParaRPr>
          </a:p>
          <a:p>
            <a:pPr lvl="1"/>
            <a:r>
              <a:rPr lang="en-GB" sz="1700">
                <a:solidFill>
                  <a:schemeClr val="tx2"/>
                </a:solidFill>
                <a:latin typeface="Calibri"/>
                <a:ea typeface="Calibri"/>
                <a:cs typeface="Calibri"/>
              </a:rPr>
              <a:t>Who is </a:t>
            </a:r>
            <a:r>
              <a:rPr lang="en-GB" sz="1700" b="1">
                <a:solidFill>
                  <a:schemeClr val="tx2"/>
                </a:solidFill>
                <a:latin typeface="Calibri"/>
                <a:ea typeface="Calibri"/>
                <a:cs typeface="Calibri"/>
              </a:rPr>
              <a:t>in charge on site</a:t>
            </a:r>
            <a:endParaRPr lang="en-GB" sz="1700">
              <a:solidFill>
                <a:schemeClr val="tx2"/>
              </a:solidFill>
              <a:latin typeface="Calibri"/>
              <a:ea typeface="Calibri"/>
              <a:cs typeface="Calibri"/>
            </a:endParaRPr>
          </a:p>
          <a:p>
            <a:pPr lvl="1"/>
            <a:r>
              <a:rPr lang="en-GB" sz="1700">
                <a:solidFill>
                  <a:schemeClr val="tx2"/>
                </a:solidFill>
                <a:latin typeface="Calibri"/>
                <a:ea typeface="Calibri"/>
                <a:cs typeface="Calibri"/>
              </a:rPr>
              <a:t>Who manages </a:t>
            </a:r>
            <a:r>
              <a:rPr lang="en-GB" sz="1700" b="1">
                <a:solidFill>
                  <a:schemeClr val="tx2"/>
                </a:solidFill>
                <a:latin typeface="Calibri"/>
                <a:ea typeface="Calibri"/>
                <a:cs typeface="Calibri"/>
              </a:rPr>
              <a:t>incidents or disclosures</a:t>
            </a:r>
            <a:endParaRPr lang="en-GB" sz="1700">
              <a:solidFill>
                <a:schemeClr val="tx2"/>
              </a:solidFill>
              <a:latin typeface="Calibri"/>
              <a:ea typeface="Calibri"/>
              <a:cs typeface="Calibri"/>
            </a:endParaRPr>
          </a:p>
          <a:p>
            <a:r>
              <a:rPr lang="en-GB" sz="1700">
                <a:solidFill>
                  <a:schemeClr val="tx2"/>
                </a:solidFill>
                <a:latin typeface="Calibri"/>
                <a:ea typeface="Calibri"/>
                <a:cs typeface="Calibri"/>
              </a:rPr>
              <a:t>Provide clear </a:t>
            </a:r>
            <a:r>
              <a:rPr lang="en-GB" sz="1700" b="1">
                <a:solidFill>
                  <a:schemeClr val="tx2"/>
                </a:solidFill>
                <a:latin typeface="Calibri"/>
                <a:ea typeface="Calibri"/>
                <a:cs typeface="Calibri"/>
              </a:rPr>
              <a:t>contact/escalation procedures</a:t>
            </a:r>
            <a:endParaRPr lang="en-GB" sz="1700">
              <a:solidFill>
                <a:schemeClr val="tx2"/>
              </a:solidFill>
              <a:latin typeface="Calibri"/>
              <a:cs typeface="Calibri"/>
            </a:endParaRPr>
          </a:p>
          <a:p>
            <a:r>
              <a:rPr lang="en-GB" sz="1700">
                <a:solidFill>
                  <a:schemeClr val="tx2"/>
                </a:solidFill>
                <a:latin typeface="Calibri"/>
                <a:ea typeface="Calibri"/>
                <a:cs typeface="Calibri"/>
              </a:rPr>
              <a:t>Consider </a:t>
            </a:r>
            <a:r>
              <a:rPr lang="en-GB" sz="1700" b="1">
                <a:solidFill>
                  <a:schemeClr val="tx2"/>
                </a:solidFill>
                <a:latin typeface="Calibri"/>
                <a:ea typeface="Calibri"/>
                <a:cs typeface="Calibri"/>
              </a:rPr>
              <a:t>periodic spot checks or monitoring</a:t>
            </a:r>
            <a:endParaRPr lang="en-GB" sz="1700">
              <a:solidFill>
                <a:schemeClr val="tx2"/>
              </a:solidFill>
              <a:latin typeface="Calibri"/>
              <a:cs typeface="Calibri"/>
            </a:endParaRPr>
          </a:p>
          <a:p>
            <a:endParaRPr lang="en-GB" sz="1700">
              <a:solidFill>
                <a:schemeClr val="tx2"/>
              </a:solidFill>
              <a:ea typeface="Calibri"/>
              <a:cs typeface="Calibri"/>
            </a:endParaRPr>
          </a:p>
        </p:txBody>
      </p:sp>
    </p:spTree>
    <p:extLst>
      <p:ext uri="{BB962C8B-B14F-4D97-AF65-F5344CB8AC3E}">
        <p14:creationId xmlns:p14="http://schemas.microsoft.com/office/powerpoint/2010/main" val="844487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35E5425-A1A1-458C-B67C-F4A827B1002C}"/>
              </a:ext>
            </a:extLst>
          </p:cNvPr>
          <p:cNvGraphicFramePr/>
          <p:nvPr>
            <p:extLst>
              <p:ext uri="{D42A27DB-BD31-4B8C-83A1-F6EECF244321}">
                <p14:modId xmlns:p14="http://schemas.microsoft.com/office/powerpoint/2010/main" val="330885658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Left Brace 5">
            <a:extLst>
              <a:ext uri="{FF2B5EF4-FFF2-40B4-BE49-F238E27FC236}">
                <a16:creationId xmlns:a16="http://schemas.microsoft.com/office/drawing/2014/main" id="{2B78A772-3B8C-4316-9884-608BBAE67CFD}"/>
              </a:ext>
            </a:extLst>
          </p:cNvPr>
          <p:cNvSpPr/>
          <p:nvPr/>
        </p:nvSpPr>
        <p:spPr>
          <a:xfrm>
            <a:off x="2241395" y="880946"/>
            <a:ext cx="189571" cy="55421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C0DD3EEC-A32D-4B13-85CB-6936AF522550}"/>
              </a:ext>
            </a:extLst>
          </p:cNvPr>
          <p:cNvSpPr/>
          <p:nvPr/>
        </p:nvSpPr>
        <p:spPr>
          <a:xfrm>
            <a:off x="178420" y="2698595"/>
            <a:ext cx="1853580" cy="143850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a:t>Role of the DSL</a:t>
            </a:r>
          </a:p>
        </p:txBody>
      </p:sp>
    </p:spTree>
    <p:extLst>
      <p:ext uri="{BB962C8B-B14F-4D97-AF65-F5344CB8AC3E}">
        <p14:creationId xmlns:p14="http://schemas.microsoft.com/office/powerpoint/2010/main" val="3205822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09B2D-D837-47DF-B941-74084CBB0565}"/>
              </a:ext>
            </a:extLst>
          </p:cNvPr>
          <p:cNvSpPr txBox="1">
            <a:spLocks noGrp="1"/>
          </p:cNvSpPr>
          <p:nvPr>
            <p:ph type="title"/>
          </p:nvPr>
        </p:nvSpPr>
        <p:spPr>
          <a:xfrm>
            <a:off x="838202" y="365129"/>
            <a:ext cx="6879669" cy="955676"/>
          </a:xfrm>
        </p:spPr>
        <p:txBody>
          <a:bodyPr>
            <a:normAutofit fontScale="90000"/>
          </a:bodyPr>
          <a:lstStyle/>
          <a:p>
            <a:pPr lvl="0"/>
            <a:r>
              <a:rPr lang="en-GB" sz="4000" b="1"/>
              <a:t>Statements about child abuse:  </a:t>
            </a:r>
            <a:br>
              <a:rPr lang="en-GB" sz="3600"/>
            </a:br>
            <a:r>
              <a:rPr lang="en-GB" sz="3600"/>
              <a:t> </a:t>
            </a:r>
          </a:p>
        </p:txBody>
      </p:sp>
      <p:sp>
        <p:nvSpPr>
          <p:cNvPr id="3" name="Content Placeholder 2">
            <a:extLst>
              <a:ext uri="{FF2B5EF4-FFF2-40B4-BE49-F238E27FC236}">
                <a16:creationId xmlns:a16="http://schemas.microsoft.com/office/drawing/2014/main" id="{8A3918E2-469C-4987-82A0-2A657FC5F0FF}"/>
              </a:ext>
            </a:extLst>
          </p:cNvPr>
          <p:cNvSpPr txBox="1">
            <a:spLocks noGrp="1"/>
          </p:cNvSpPr>
          <p:nvPr>
            <p:ph idx="1"/>
          </p:nvPr>
        </p:nvSpPr>
        <p:spPr>
          <a:xfrm>
            <a:off x="339969" y="1180724"/>
            <a:ext cx="11573506" cy="5677276"/>
          </a:xfrm>
        </p:spPr>
        <p:txBody>
          <a:bodyPr vert="horz" lIns="91440" tIns="45720" rIns="91440" bIns="45720" rtlCol="0" anchor="t">
            <a:normAutofit lnSpcReduction="10000"/>
          </a:bodyPr>
          <a:lstStyle/>
          <a:p>
            <a:pPr marL="0" indent="0">
              <a:lnSpc>
                <a:spcPct val="70000"/>
              </a:lnSpc>
              <a:buNone/>
            </a:pPr>
            <a:endParaRPr lang="en-GB" sz="2200"/>
          </a:p>
          <a:p>
            <a:pPr marL="514350" indent="-514350">
              <a:lnSpc>
                <a:spcPct val="70000"/>
              </a:lnSpc>
              <a:buAutoNum type="arabicPeriod"/>
            </a:pPr>
            <a:r>
              <a:rPr lang="en-GB" sz="2000"/>
              <a:t>Children are more likely to be sexually abused by someone they don’t know</a:t>
            </a:r>
          </a:p>
          <a:p>
            <a:pPr marL="514350" indent="-514350">
              <a:lnSpc>
                <a:spcPct val="70000"/>
              </a:lnSpc>
              <a:buFont typeface="Arial" panose="020B0604020202020204" pitchFamily="34" charset="0"/>
              <a:buAutoNum type="arabicPeriod"/>
            </a:pPr>
            <a:r>
              <a:rPr lang="en-GB" sz="2000">
                <a:cs typeface="Calibri"/>
              </a:rPr>
              <a:t>Children from wealthy backgrounds won’t experience neglect </a:t>
            </a:r>
            <a:r>
              <a:rPr lang="en-GB" sz="2000"/>
              <a:t> </a:t>
            </a:r>
            <a:endParaRPr lang="en-GB" sz="2000">
              <a:cs typeface="Calibri"/>
            </a:endParaRPr>
          </a:p>
          <a:p>
            <a:pPr marL="514350" lvl="0" indent="-514350">
              <a:lnSpc>
                <a:spcPct val="70000"/>
              </a:lnSpc>
              <a:buAutoNum type="arabicPeriod"/>
            </a:pPr>
            <a:r>
              <a:rPr lang="en-GB" sz="2000"/>
              <a:t>Injuries on the face and neck are common for children who are mobile</a:t>
            </a:r>
            <a:endParaRPr lang="en-GB" sz="2000">
              <a:cs typeface="Calibri"/>
            </a:endParaRPr>
          </a:p>
          <a:p>
            <a:pPr marL="514350" lvl="0" indent="-514350">
              <a:lnSpc>
                <a:spcPct val="70000"/>
              </a:lnSpc>
              <a:buAutoNum type="arabicPeriod"/>
            </a:pPr>
            <a:r>
              <a:rPr lang="en-GB" sz="2000"/>
              <a:t>Most perpetrators of sexual abuse are old men</a:t>
            </a:r>
            <a:endParaRPr lang="en-GB" sz="2000">
              <a:cs typeface="Calibri"/>
            </a:endParaRPr>
          </a:p>
          <a:p>
            <a:pPr marL="514350" indent="-514350">
              <a:lnSpc>
                <a:spcPct val="70000"/>
              </a:lnSpc>
              <a:buAutoNum type="arabicPeriod"/>
            </a:pPr>
            <a:r>
              <a:rPr lang="en-GB" sz="2000"/>
              <a:t>Children with disabilities are more likely to experience abuse than other children   </a:t>
            </a:r>
            <a:endParaRPr lang="en-GB" sz="2000">
              <a:cs typeface="Calibri"/>
            </a:endParaRPr>
          </a:p>
          <a:p>
            <a:pPr marL="514350" indent="-514350">
              <a:lnSpc>
                <a:spcPct val="70000"/>
              </a:lnSpc>
              <a:buAutoNum type="arabicPeriod"/>
            </a:pPr>
            <a:r>
              <a:rPr lang="en-GB" sz="2000"/>
              <a:t>A high percentage of children make false disclosures of sexual abuse, for attention seeking purposes </a:t>
            </a:r>
            <a:endParaRPr lang="en-GB" sz="2000">
              <a:cs typeface="Calibri"/>
            </a:endParaRPr>
          </a:p>
          <a:p>
            <a:pPr marL="514350" indent="-514350">
              <a:lnSpc>
                <a:spcPct val="70000"/>
              </a:lnSpc>
              <a:buAutoNum type="arabicPeriod"/>
            </a:pPr>
            <a:r>
              <a:rPr lang="en-GB" sz="2000"/>
              <a:t>Online abuse is less harmful to victims than face to face abuse. </a:t>
            </a:r>
          </a:p>
          <a:p>
            <a:pPr marL="514350" indent="-514350">
              <a:lnSpc>
                <a:spcPct val="70000"/>
              </a:lnSpc>
              <a:buAutoNum type="arabicPeriod"/>
            </a:pPr>
            <a:r>
              <a:rPr lang="en-GB" sz="2000">
                <a:cs typeface="Calibri"/>
              </a:rPr>
              <a:t>Teachers have a legal duty to report a disclosure of Female Genital Mutilation to the police</a:t>
            </a:r>
          </a:p>
          <a:p>
            <a:pPr marL="514350" indent="-514350">
              <a:lnSpc>
                <a:spcPct val="70000"/>
              </a:lnSpc>
              <a:buAutoNum type="arabicPeriod"/>
            </a:pPr>
            <a:r>
              <a:rPr lang="en-GB" sz="2000">
                <a:cs typeface="Calibri"/>
              </a:rPr>
              <a:t>If children don’t directly witness domestic abuse, it is less harmful to them than if they witness it</a:t>
            </a:r>
          </a:p>
          <a:p>
            <a:pPr marL="514350" indent="-514350">
              <a:lnSpc>
                <a:spcPct val="70000"/>
              </a:lnSpc>
              <a:buFont typeface="Arial" panose="020B0604020202020204" pitchFamily="34" charset="0"/>
              <a:buAutoNum type="arabicPeriod"/>
            </a:pPr>
            <a:r>
              <a:rPr lang="en-GB" sz="2000"/>
              <a:t>The definition of child sexual abuse does not include 16/17-year-olds because they can legally consent to </a:t>
            </a:r>
          </a:p>
          <a:p>
            <a:pPr marL="0" indent="0">
              <a:lnSpc>
                <a:spcPct val="70000"/>
              </a:lnSpc>
              <a:buNone/>
            </a:pPr>
            <a:r>
              <a:rPr lang="en-GB" sz="2000"/>
              <a:t>         having sex. </a:t>
            </a:r>
            <a:endParaRPr lang="en-GB" sz="2000">
              <a:cs typeface="Calibri"/>
            </a:endParaRPr>
          </a:p>
          <a:p>
            <a:pPr marL="0" indent="0">
              <a:lnSpc>
                <a:spcPct val="70000"/>
              </a:lnSpc>
              <a:buNone/>
            </a:pPr>
            <a:r>
              <a:rPr lang="en-GB" sz="2000">
                <a:cs typeface="Calibri"/>
              </a:rPr>
              <a:t>11.    Children who have suffered abuse or neglect are more likely to be at risk of exploitation</a:t>
            </a:r>
          </a:p>
          <a:p>
            <a:pPr marL="0" indent="0">
              <a:lnSpc>
                <a:spcPct val="70000"/>
              </a:lnSpc>
              <a:buNone/>
            </a:pPr>
            <a:r>
              <a:rPr lang="en-GB" sz="2000"/>
              <a:t>12.    Children abused by parents or carers are almost 3 times more likely to also witness family violence</a:t>
            </a:r>
          </a:p>
          <a:p>
            <a:pPr marL="457200" indent="-457200">
              <a:lnSpc>
                <a:spcPct val="115000"/>
              </a:lnSpc>
              <a:spcAft>
                <a:spcPts val="800"/>
              </a:spcAft>
              <a:buAutoNum type="arabicPeriod" startAt="13"/>
            </a:pPr>
            <a:r>
              <a:rPr lang="en-GB" sz="2000" kern="100">
                <a:effectLst/>
                <a:ea typeface="Aptos" panose="020B0004020202020204" pitchFamily="34" charset="0"/>
                <a:cs typeface="Times New Roman" panose="02020603050405020304" pitchFamily="18" charset="0"/>
              </a:rPr>
              <a:t> Upskirting is something boys do when they are playing around -it causes no harm</a:t>
            </a:r>
          </a:p>
          <a:p>
            <a:pPr marL="0" indent="0">
              <a:lnSpc>
                <a:spcPct val="115000"/>
              </a:lnSpc>
              <a:spcAft>
                <a:spcPts val="800"/>
              </a:spcAft>
              <a:buNone/>
            </a:pPr>
            <a:r>
              <a:rPr lang="en-GB" sz="2000" kern="100">
                <a:effectLst/>
                <a:ea typeface="Aptos" panose="020B0004020202020204" pitchFamily="34" charset="0"/>
                <a:cs typeface="Times New Roman" panose="02020603050405020304" pitchFamily="18" charset="0"/>
              </a:rPr>
              <a:t>14.   1 in 10 children sexually abused by an adult didn’t tell anyone at the time</a:t>
            </a:r>
          </a:p>
          <a:p>
            <a:pPr marL="457200" indent="-457200">
              <a:lnSpc>
                <a:spcPct val="115000"/>
              </a:lnSpc>
              <a:spcAft>
                <a:spcPts val="800"/>
              </a:spcAft>
              <a:buAutoNum type="arabicPeriod" startAt="13"/>
            </a:pPr>
            <a:endParaRPr lang="en-GB" sz="2000" kern="100">
              <a:effectLst/>
              <a:latin typeface="Aptos" panose="020B0004020202020204" pitchFamily="34" charset="0"/>
              <a:ea typeface="Aptos" panose="020B0004020202020204" pitchFamily="34" charset="0"/>
              <a:cs typeface="Times New Roman" panose="02020603050405020304" pitchFamily="18" charset="0"/>
            </a:endParaRPr>
          </a:p>
          <a:p>
            <a:pPr marL="514350" indent="-514350">
              <a:lnSpc>
                <a:spcPct val="70000"/>
              </a:lnSpc>
              <a:buAutoNum type="arabicPeriod"/>
            </a:pPr>
            <a:endParaRPr lang="en-GB" sz="2000"/>
          </a:p>
          <a:p>
            <a:pPr marL="514350" indent="-514350">
              <a:lnSpc>
                <a:spcPct val="70000"/>
              </a:lnSpc>
              <a:buAutoNum type="arabicPeriod"/>
            </a:pPr>
            <a:endParaRPr lang="en-GB" sz="2200"/>
          </a:p>
          <a:p>
            <a:pPr marL="0" lvl="0" indent="0">
              <a:lnSpc>
                <a:spcPct val="70000"/>
              </a:lnSpc>
              <a:buNone/>
            </a:pPr>
            <a:endParaRPr lang="en-GB" sz="2200"/>
          </a:p>
          <a:p>
            <a:pPr marL="0" lvl="0" indent="0">
              <a:lnSpc>
                <a:spcPct val="70000"/>
              </a:lnSpc>
              <a:buNone/>
            </a:pPr>
            <a:endParaRPr lang="en-GB" sz="2200"/>
          </a:p>
        </p:txBody>
      </p:sp>
      <p:sp>
        <p:nvSpPr>
          <p:cNvPr id="5" name="AutoShape 4" descr="See the source image">
            <a:extLst>
              <a:ext uri="{FF2B5EF4-FFF2-40B4-BE49-F238E27FC236}">
                <a16:creationId xmlns:a16="http://schemas.microsoft.com/office/drawing/2014/main" id="{87ABAB27-35A2-48E5-B4CE-97C6894D633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See the source image">
            <a:extLst>
              <a:ext uri="{FF2B5EF4-FFF2-40B4-BE49-F238E27FC236}">
                <a16:creationId xmlns:a16="http://schemas.microsoft.com/office/drawing/2014/main" id="{40192E99-A62D-48CC-A02C-6AF9C70B908B}"/>
              </a:ext>
            </a:extLst>
          </p:cNvPr>
          <p:cNvSpPr>
            <a:spLocks noChangeAspect="1" noChangeArrowheads="1"/>
          </p:cNvSpPr>
          <p:nvPr/>
        </p:nvSpPr>
        <p:spPr bwMode="auto">
          <a:xfrm>
            <a:off x="-559676" y="38433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2" name="Picture 8" descr="See the source image">
            <a:extLst>
              <a:ext uri="{FF2B5EF4-FFF2-40B4-BE49-F238E27FC236}">
                <a16:creationId xmlns:a16="http://schemas.microsoft.com/office/drawing/2014/main" id="{C2C6118D-ABE7-4F26-ABAA-70EFBDD4F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3810" y="72578"/>
            <a:ext cx="2687253" cy="134362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053DFFD5-B8F7-F249-AFA3-78B0B599A2B8}"/>
              </a:ext>
            </a:extLst>
          </p:cNvPr>
          <p:cNvSpPr>
            <a:spLocks noGrp="1"/>
          </p:cNvSpPr>
          <p:nvPr>
            <p:ph type="sldNum" sz="quarter" idx="12"/>
          </p:nvPr>
        </p:nvSpPr>
        <p:spPr/>
        <p:txBody>
          <a:bodyPr/>
          <a:lstStyle/>
          <a:p>
            <a:fld id="{48F63A3B-78C7-47BE-AE5E-E10140E04643}" type="slidenum">
              <a:rPr lang="en-US" dirty="0"/>
              <a:t>20</a:t>
            </a:fld>
            <a:endParaRPr lang="en-US"/>
          </a:p>
        </p:txBody>
      </p:sp>
    </p:spTree>
    <p:extLst>
      <p:ext uri="{BB962C8B-B14F-4D97-AF65-F5344CB8AC3E}">
        <p14:creationId xmlns:p14="http://schemas.microsoft.com/office/powerpoint/2010/main" val="4067041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2">
            <a:extLst>
              <a:ext uri="{FF2B5EF4-FFF2-40B4-BE49-F238E27FC236}">
                <a16:creationId xmlns:a16="http://schemas.microsoft.com/office/drawing/2014/main" id="{3D7E4C9F-7EC2-4C52-9146-0E1435CC2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383759A-A1DF-E432-B6BE-32F092E06609}"/>
              </a:ext>
            </a:extLst>
          </p:cNvPr>
          <p:cNvPicPr>
            <a:picLocks noChangeAspect="1"/>
          </p:cNvPicPr>
          <p:nvPr/>
        </p:nvPicPr>
        <p:blipFill rotWithShape="1">
          <a:blip r:embed="rId3"/>
          <a:srcRect l="11130" r="16892"/>
          <a:stretch/>
        </p:blipFill>
        <p:spPr>
          <a:xfrm>
            <a:off x="-1" y="5"/>
            <a:ext cx="3922776" cy="3937609"/>
          </a:xfrm>
          <a:prstGeom prst="rect">
            <a:avLst/>
          </a:prstGeom>
        </p:spPr>
      </p:pic>
      <p:pic>
        <p:nvPicPr>
          <p:cNvPr id="7" name="Picture 6">
            <a:extLst>
              <a:ext uri="{FF2B5EF4-FFF2-40B4-BE49-F238E27FC236}">
                <a16:creationId xmlns:a16="http://schemas.microsoft.com/office/drawing/2014/main" id="{FEC34FE0-1DB1-34F7-888A-E16A1E181835}"/>
              </a:ext>
            </a:extLst>
          </p:cNvPr>
          <p:cNvPicPr>
            <a:picLocks noChangeAspect="1"/>
          </p:cNvPicPr>
          <p:nvPr/>
        </p:nvPicPr>
        <p:blipFill rotWithShape="1">
          <a:blip r:embed="rId4"/>
          <a:srcRect l="9235" r="11066"/>
          <a:stretch/>
        </p:blipFill>
        <p:spPr>
          <a:xfrm>
            <a:off x="4131633" y="10"/>
            <a:ext cx="3922776" cy="3937599"/>
          </a:xfrm>
          <a:prstGeom prst="rect">
            <a:avLst/>
          </a:prstGeom>
        </p:spPr>
      </p:pic>
      <p:sp useBgFill="1">
        <p:nvSpPr>
          <p:cNvPr id="1040" name="Rectangle 1034">
            <a:extLst>
              <a:ext uri="{FF2B5EF4-FFF2-40B4-BE49-F238E27FC236}">
                <a16:creationId xmlns:a16="http://schemas.microsoft.com/office/drawing/2014/main" id="{E677BBB0-8A66-4619-B31B-5097655C5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 y="4215384"/>
            <a:ext cx="7475146"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Dirty Kitchen Stock Illustration - Download Image Now - Dirty, Indoors,  Backgrounds - iStock">
            <a:extLst>
              <a:ext uri="{FF2B5EF4-FFF2-40B4-BE49-F238E27FC236}">
                <a16:creationId xmlns:a16="http://schemas.microsoft.com/office/drawing/2014/main" id="{3C5D9EA1-B811-AC54-7B72-470B7AD737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111" r="18771" b="-2"/>
          <a:stretch/>
        </p:blipFill>
        <p:spPr bwMode="auto">
          <a:xfrm>
            <a:off x="8263267" y="10"/>
            <a:ext cx="3928733" cy="3937599"/>
          </a:xfrm>
          <a:prstGeom prst="rect">
            <a:avLst/>
          </a:prstGeom>
          <a:noFill/>
          <a:extLst>
            <a:ext uri="{909E8E84-426E-40DD-AFC4-6F175D3DCCD1}">
              <a14:hiddenFill xmlns:a14="http://schemas.microsoft.com/office/drawing/2010/main">
                <a:solidFill>
                  <a:srgbClr val="FFFFFF"/>
                </a:solidFill>
              </a14:hiddenFill>
            </a:ext>
          </a:extLst>
        </p:spPr>
      </p:pic>
      <p:sp>
        <p:nvSpPr>
          <p:cNvPr id="1042" name="Rectangle 1036">
            <a:extLst>
              <a:ext uri="{FF2B5EF4-FFF2-40B4-BE49-F238E27FC236}">
                <a16:creationId xmlns:a16="http://schemas.microsoft.com/office/drawing/2014/main" id="{FB56C437-7CF8-4D2B-8C62-6F9CEA561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3" name="Rectangle 1038">
            <a:extLst>
              <a:ext uri="{FF2B5EF4-FFF2-40B4-BE49-F238E27FC236}">
                <a16:creationId xmlns:a16="http://schemas.microsoft.com/office/drawing/2014/main" id="{288F414E-1A16-495F-8EF5-F55A4207E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92282" y="525322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3F888C2-90DC-4EE9-B71C-E6F51BD0EB1D}"/>
              </a:ext>
            </a:extLst>
          </p:cNvPr>
          <p:cNvSpPr txBox="1"/>
          <p:nvPr/>
        </p:nvSpPr>
        <p:spPr>
          <a:xfrm>
            <a:off x="854718" y="4464872"/>
            <a:ext cx="6989379" cy="160838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altLang="en-US" sz="1700" b="1" u="sng">
                <a:sym typeface="Trebuchet MS" pitchFamily="34" charset="0"/>
              </a:rPr>
              <a:t>Neglect</a:t>
            </a:r>
            <a:r>
              <a:rPr lang="en-US" altLang="en-US" sz="1700" b="1">
                <a:sym typeface="Trebuchet MS" pitchFamily="34" charset="0"/>
              </a:rPr>
              <a:t> is the persistent failure to meet a child’s basic physical and/or psychological needs, likely to result in the serious impairment of the child’s health or development</a:t>
            </a:r>
          </a:p>
        </p:txBody>
      </p:sp>
      <p:pic>
        <p:nvPicPr>
          <p:cNvPr id="4" name="Picture 6">
            <a:extLst>
              <a:ext uri="{FF2B5EF4-FFF2-40B4-BE49-F238E27FC236}">
                <a16:creationId xmlns:a16="http://schemas.microsoft.com/office/drawing/2014/main" id="{B3E59AAA-CEC0-49CF-A078-83CB7F9F2055}"/>
              </a:ext>
            </a:extLst>
          </p:cNvPr>
          <p:cNvPicPr>
            <a:picLocks noChangeAspect="1"/>
          </p:cNvPicPr>
          <p:nvPr/>
        </p:nvPicPr>
        <p:blipFill rotWithShape="1">
          <a:blip r:embed="rId6"/>
          <a:srcRect l="4175" r="-2" b="-2"/>
          <a:stretch/>
        </p:blipFill>
        <p:spPr bwMode="auto">
          <a:xfrm>
            <a:off x="8269224" y="4160171"/>
            <a:ext cx="3922776" cy="2149184"/>
          </a:xfrm>
          <a:prstGeom prst="rect">
            <a:avLst/>
          </a:prstGeom>
          <a:noFill/>
        </p:spPr>
      </p:pic>
    </p:spTree>
    <p:extLst>
      <p:ext uri="{BB962C8B-B14F-4D97-AF65-F5344CB8AC3E}">
        <p14:creationId xmlns:p14="http://schemas.microsoft.com/office/powerpoint/2010/main" val="3570360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52" name="Freeform: Shape 5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57" name="Freeform: Shape 5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Shape 5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04CFD10C-D4FA-47E7-83EB-600DD109503A}"/>
              </a:ext>
            </a:extLst>
          </p:cNvPr>
          <p:cNvSpPr txBox="1"/>
          <p:nvPr/>
        </p:nvSpPr>
        <p:spPr>
          <a:xfrm>
            <a:off x="3215729" y="1764407"/>
            <a:ext cx="5760846"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a:solidFill>
                  <a:schemeClr val="tx2"/>
                </a:solidFill>
                <a:latin typeface="+mj-lt"/>
                <a:ea typeface="+mj-ea"/>
                <a:cs typeface="+mj-cs"/>
              </a:rPr>
              <a:t>Can you think of some signs &amp; indicators of neglect?</a:t>
            </a:r>
          </a:p>
        </p:txBody>
      </p:sp>
    </p:spTree>
    <p:extLst>
      <p:ext uri="{BB962C8B-B14F-4D97-AF65-F5344CB8AC3E}">
        <p14:creationId xmlns:p14="http://schemas.microsoft.com/office/powerpoint/2010/main" val="1249645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6" name="Rectangle 7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F418A1B-E82B-4232-AE82-8B36871D2ACF}"/>
              </a:ext>
            </a:extLst>
          </p:cNvPr>
          <p:cNvSpPr txBox="1"/>
          <p:nvPr/>
        </p:nvSpPr>
        <p:spPr>
          <a:xfrm>
            <a:off x="838200" y="557188"/>
            <a:ext cx="10515600" cy="113349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200" kern="1200">
                <a:solidFill>
                  <a:schemeClr val="tx1"/>
                </a:solidFill>
                <a:latin typeface="+mj-lt"/>
                <a:ea typeface="+mj-ea"/>
                <a:cs typeface="+mj-cs"/>
              </a:rPr>
              <a:t>Physical Abuse</a:t>
            </a:r>
          </a:p>
        </p:txBody>
      </p:sp>
      <p:sp>
        <p:nvSpPr>
          <p:cNvPr id="71" name="Rectangle 70">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1629" y="1828800"/>
            <a:ext cx="3627798" cy="1915069"/>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52573" y="4503327"/>
            <a:ext cx="3591564" cy="1678017"/>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1192A3E-21D1-43FE-AC59-45C5659A1E1D}"/>
              </a:ext>
            </a:extLst>
          </p:cNvPr>
          <p:cNvSpPr txBox="1"/>
          <p:nvPr/>
        </p:nvSpPr>
        <p:spPr>
          <a:xfrm>
            <a:off x="6802632" y="2151588"/>
            <a:ext cx="3445791" cy="1269492"/>
          </a:xfrm>
          <a:prstGeom prst="rect">
            <a:avLst/>
          </a:prstGeom>
          <a:noFill/>
        </p:spPr>
        <p:txBody>
          <a:bodyPr wrap="square" rtlCol="0">
            <a:spAutoFit/>
          </a:bodyPr>
          <a:lstStyle/>
          <a:p>
            <a:pPr defTabSz="704088">
              <a:spcBef>
                <a:spcPct val="0"/>
              </a:spcBef>
              <a:spcAft>
                <a:spcPts val="600"/>
              </a:spcAft>
            </a:pPr>
            <a:r>
              <a:rPr lang="en-GB" altLang="en-US" sz="1540" kern="1200">
                <a:solidFill>
                  <a:schemeClr val="tx1"/>
                </a:solidFill>
                <a:latin typeface="Trebuchet MS" pitchFamily="34" charset="0"/>
                <a:ea typeface="+mn-ea"/>
                <a:cs typeface="Arial" charset="0"/>
                <a:sym typeface="Trebuchet MS" pitchFamily="34" charset="0"/>
              </a:rPr>
              <a:t>Is a form of abuse which may involve hitting, shaking, throwing, poisoning, burning or scalding, drowning, suffocating or otherwise causing physical harm to a child. </a:t>
            </a:r>
            <a:endParaRPr lang="en-GB" altLang="en-US" sz="2000">
              <a:latin typeface="Trebuchet MS" pitchFamily="34" charset="0"/>
              <a:cs typeface="Arial" charset="0"/>
              <a:sym typeface="Trebuchet MS" pitchFamily="34" charset="0"/>
            </a:endParaRPr>
          </a:p>
        </p:txBody>
      </p:sp>
      <p:sp>
        <p:nvSpPr>
          <p:cNvPr id="4" name="Rectangle 3">
            <a:extLst>
              <a:ext uri="{FF2B5EF4-FFF2-40B4-BE49-F238E27FC236}">
                <a16:creationId xmlns:a16="http://schemas.microsoft.com/office/drawing/2014/main" id="{A70EE614-F600-4A76-8F3B-3E313D9B17B6}"/>
              </a:ext>
            </a:extLst>
          </p:cNvPr>
          <p:cNvSpPr/>
          <p:nvPr/>
        </p:nvSpPr>
        <p:spPr>
          <a:xfrm>
            <a:off x="2313353" y="4767471"/>
            <a:ext cx="2795197" cy="1149729"/>
          </a:xfrm>
          <a:prstGeom prst="rect">
            <a:avLst/>
          </a:prstGeom>
        </p:spPr>
        <p:txBody>
          <a:bodyPr wrap="square">
            <a:spAutoFit/>
          </a:bodyPr>
          <a:lstStyle/>
          <a:p>
            <a:pPr defTabSz="704088">
              <a:spcBef>
                <a:spcPct val="0"/>
              </a:spcBef>
              <a:spcAft>
                <a:spcPts val="600"/>
              </a:spcAft>
            </a:pPr>
            <a:r>
              <a:rPr lang="en-GB" altLang="en-US" sz="1386" kern="1200">
                <a:solidFill>
                  <a:schemeClr val="tx1"/>
                </a:solidFill>
                <a:latin typeface="Trebuchet MS" pitchFamily="34" charset="0"/>
                <a:ea typeface="+mn-ea"/>
                <a:cs typeface="Arial" charset="0"/>
                <a:sym typeface="Trebuchet MS" pitchFamily="34" charset="0"/>
              </a:rPr>
              <a:t>Physical harm may also be caused when a parent or carer fabricates the symptoms of, or deliberately induces, illness in a child.</a:t>
            </a:r>
            <a:endParaRPr lang="en-US" altLang="en-US">
              <a:latin typeface="Trebuchet MS" pitchFamily="34" charset="0"/>
              <a:cs typeface="Arial" charset="0"/>
              <a:sym typeface="Trebuchet MS" pitchFamily="34" charset="0"/>
            </a:endParaRPr>
          </a:p>
        </p:txBody>
      </p:sp>
      <p:pic>
        <p:nvPicPr>
          <p:cNvPr id="7" name="Picture 6">
            <a:extLst>
              <a:ext uri="{FF2B5EF4-FFF2-40B4-BE49-F238E27FC236}">
                <a16:creationId xmlns:a16="http://schemas.microsoft.com/office/drawing/2014/main" id="{2D44B453-358E-B91C-5349-5557ED23858C}"/>
              </a:ext>
            </a:extLst>
          </p:cNvPr>
          <p:cNvPicPr>
            <a:picLocks noChangeAspect="1"/>
          </p:cNvPicPr>
          <p:nvPr/>
        </p:nvPicPr>
        <p:blipFill>
          <a:blip r:embed="rId3"/>
          <a:stretch>
            <a:fillRect/>
          </a:stretch>
        </p:blipFill>
        <p:spPr>
          <a:xfrm>
            <a:off x="6711629" y="4144410"/>
            <a:ext cx="3167017" cy="2036934"/>
          </a:xfrm>
          <a:prstGeom prst="rect">
            <a:avLst/>
          </a:prstGeom>
        </p:spPr>
      </p:pic>
    </p:spTree>
    <p:extLst>
      <p:ext uri="{BB962C8B-B14F-4D97-AF65-F5344CB8AC3E}">
        <p14:creationId xmlns:p14="http://schemas.microsoft.com/office/powerpoint/2010/main" val="4237995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1" name="Rectangle 410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See the source image">
            <a:extLst>
              <a:ext uri="{FF2B5EF4-FFF2-40B4-BE49-F238E27FC236}">
                <a16:creationId xmlns:a16="http://schemas.microsoft.com/office/drawing/2014/main" id="{492AFF90-8326-4279-A57A-4DDE08682F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26" r="23298" b="6666"/>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12" name="Rectangle 410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Rectangle 410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14" name="Rectangle 410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C072522A-5FE6-4B0A-8C83-4A3F369512D5}"/>
              </a:ext>
            </a:extLst>
          </p:cNvPr>
          <p:cNvSpPr/>
          <p:nvPr/>
        </p:nvSpPr>
        <p:spPr>
          <a:xfrm>
            <a:off x="371094" y="2718054"/>
            <a:ext cx="3438906" cy="3207258"/>
          </a:xfrm>
          <a:prstGeom prst="rect">
            <a:avLst/>
          </a:prstGeom>
        </p:spPr>
        <p:txBody>
          <a:bodyPr vert="horz" lIns="91440" tIns="45720" rIns="91440" bIns="45720" rtlCol="0" anchor="t">
            <a:normAutofit/>
          </a:bodyPr>
          <a:lstStyle/>
          <a:p>
            <a:pPr indent="-228600">
              <a:lnSpc>
                <a:spcPct val="90000"/>
              </a:lnSpc>
              <a:spcBef>
                <a:spcPct val="0"/>
              </a:spcBef>
              <a:spcAft>
                <a:spcPts val="600"/>
              </a:spcAft>
              <a:buFont typeface="Arial" panose="020B0604020202020204" pitchFamily="34" charset="0"/>
              <a:buChar char="•"/>
            </a:pPr>
            <a:r>
              <a:rPr lang="en-US" altLang="en-US" sz="1700" b="1"/>
              <a:t>In the UK what is the law regarding</a:t>
            </a:r>
            <a:r>
              <a:rPr lang="en-US" altLang="en-US" sz="1700" b="1" baseline="0"/>
              <a:t> physical chastisement? </a:t>
            </a:r>
          </a:p>
          <a:p>
            <a:pPr indent="-228600">
              <a:lnSpc>
                <a:spcPct val="90000"/>
              </a:lnSpc>
              <a:spcBef>
                <a:spcPct val="0"/>
              </a:spcBef>
              <a:spcAft>
                <a:spcPts val="600"/>
              </a:spcAft>
              <a:buFont typeface="Arial" panose="020B0604020202020204" pitchFamily="34" charset="0"/>
              <a:buChar char="•"/>
            </a:pPr>
            <a:endParaRPr lang="en-US" altLang="en-US" sz="1700"/>
          </a:p>
          <a:p>
            <a:pPr indent="-228600">
              <a:lnSpc>
                <a:spcPct val="90000"/>
              </a:lnSpc>
              <a:spcBef>
                <a:spcPct val="0"/>
              </a:spcBef>
              <a:spcAft>
                <a:spcPts val="600"/>
              </a:spcAft>
              <a:buFont typeface="Arial" panose="020B0604020202020204" pitchFamily="34" charset="0"/>
              <a:buChar char="•"/>
            </a:pPr>
            <a:r>
              <a:rPr lang="en-US" altLang="en-US" sz="1700" b="1"/>
              <a:t>A: </a:t>
            </a:r>
            <a:r>
              <a:rPr lang="en-US" altLang="en-US" sz="1700"/>
              <a:t>It is illegal for a parent to smack, or otherwise physically chastise a child unless it is ‘reasonable punishment’</a:t>
            </a:r>
          </a:p>
          <a:p>
            <a:pPr indent="-228600">
              <a:lnSpc>
                <a:spcPct val="90000"/>
              </a:lnSpc>
              <a:spcBef>
                <a:spcPct val="0"/>
              </a:spcBef>
              <a:spcAft>
                <a:spcPts val="600"/>
              </a:spcAft>
              <a:buFont typeface="Arial" panose="020B0604020202020204" pitchFamily="34" charset="0"/>
              <a:buChar char="•"/>
            </a:pPr>
            <a:endParaRPr lang="en-US" altLang="en-US" sz="1700"/>
          </a:p>
          <a:p>
            <a:pPr indent="-228600">
              <a:lnSpc>
                <a:spcPct val="90000"/>
              </a:lnSpc>
              <a:spcBef>
                <a:spcPct val="0"/>
              </a:spcBef>
              <a:spcAft>
                <a:spcPts val="600"/>
              </a:spcAft>
              <a:buFont typeface="Arial" panose="020B0604020202020204" pitchFamily="34" charset="0"/>
              <a:buChar char="•"/>
            </a:pPr>
            <a:r>
              <a:rPr lang="en-US" altLang="en-US" sz="1700" b="1"/>
              <a:t>B: </a:t>
            </a:r>
            <a:r>
              <a:rPr lang="en-US" altLang="en-US" sz="1700"/>
              <a:t>It is legal to smack or physically chastise a child if you are their parent</a:t>
            </a:r>
          </a:p>
        </p:txBody>
      </p:sp>
    </p:spTree>
    <p:extLst>
      <p:ext uri="{BB962C8B-B14F-4D97-AF65-F5344CB8AC3E}">
        <p14:creationId xmlns:p14="http://schemas.microsoft.com/office/powerpoint/2010/main" val="3899322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5" name="Freeform: Shape 34">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40" name="Freeform: Shape 39">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04CFD10C-D4FA-47E7-83EB-600DD109503A}"/>
              </a:ext>
            </a:extLst>
          </p:cNvPr>
          <p:cNvSpPr txBox="1"/>
          <p:nvPr/>
        </p:nvSpPr>
        <p:spPr>
          <a:xfrm>
            <a:off x="3215729" y="1764407"/>
            <a:ext cx="5760846"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a:solidFill>
                  <a:schemeClr val="tx2"/>
                </a:solidFill>
                <a:latin typeface="+mj-lt"/>
                <a:ea typeface="+mj-ea"/>
                <a:cs typeface="+mj-cs"/>
              </a:rPr>
              <a:t>Can you think of some signs &amp; indicators of Physical Abuse?</a:t>
            </a:r>
          </a:p>
        </p:txBody>
      </p:sp>
    </p:spTree>
    <p:extLst>
      <p:ext uri="{BB962C8B-B14F-4D97-AF65-F5344CB8AC3E}">
        <p14:creationId xmlns:p14="http://schemas.microsoft.com/office/powerpoint/2010/main" val="819537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EEB140E-0682-48C5-9B24-86C3DE550ED7}"/>
              </a:ext>
            </a:extLst>
          </p:cNvPr>
          <p:cNvSpPr/>
          <p:nvPr/>
        </p:nvSpPr>
        <p:spPr>
          <a:xfrm>
            <a:off x="723703" y="1101890"/>
            <a:ext cx="4666445" cy="5419224"/>
          </a:xfrm>
          <a:prstGeom prst="rect">
            <a:avLst/>
          </a:prstGeom>
        </p:spPr>
        <p:txBody>
          <a:bodyPr vert="horz" lIns="91440" tIns="45720" rIns="91440" bIns="45720" rtlCol="0">
            <a:normAutofit/>
          </a:bodyPr>
          <a:lstStyle/>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p:txBody>
      </p:sp>
      <p:pic>
        <p:nvPicPr>
          <p:cNvPr id="2" name="Picture 1">
            <a:extLst>
              <a:ext uri="{FF2B5EF4-FFF2-40B4-BE49-F238E27FC236}">
                <a16:creationId xmlns:a16="http://schemas.microsoft.com/office/drawing/2014/main" id="{6C6FC4FD-28AD-4F9A-91F3-245BED418B00}"/>
              </a:ext>
            </a:extLst>
          </p:cNvPr>
          <p:cNvPicPr>
            <a:picLocks noChangeAspect="1"/>
          </p:cNvPicPr>
          <p:nvPr/>
        </p:nvPicPr>
        <p:blipFill rotWithShape="1">
          <a:blip r:embed="rId3"/>
          <a:srcRect l="1590" r="3108" b="2"/>
          <a:stretch/>
        </p:blipFill>
        <p:spPr bwMode="auto">
          <a:xfrm>
            <a:off x="3546627" y="168442"/>
            <a:ext cx="5564463" cy="6521115"/>
          </a:xfrm>
          <a:prstGeom prst="rect">
            <a:avLst/>
          </a:prstGeom>
          <a:noFill/>
          <a:effectLst/>
        </p:spPr>
      </p:pic>
    </p:spTree>
    <p:extLst>
      <p:ext uri="{BB962C8B-B14F-4D97-AF65-F5344CB8AC3E}">
        <p14:creationId xmlns:p14="http://schemas.microsoft.com/office/powerpoint/2010/main" val="922176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6" name="Rectangle 7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Rectangle 7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8" name="Rectangle 7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9" name="Rectangle 8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B9818636-A079-4C44-B162-8C9DAF9B6E60}"/>
              </a:ext>
            </a:extLst>
          </p:cNvPr>
          <p:cNvSpPr/>
          <p:nvPr/>
        </p:nvSpPr>
        <p:spPr>
          <a:xfrm>
            <a:off x="240158" y="2824737"/>
            <a:ext cx="4390477" cy="3207258"/>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defRPr/>
            </a:pPr>
            <a:endParaRPr lang="en-US"/>
          </a:p>
          <a:p>
            <a:pPr marL="342900" indent="-228600">
              <a:lnSpc>
                <a:spcPct val="90000"/>
              </a:lnSpc>
              <a:spcAft>
                <a:spcPts val="600"/>
              </a:spcAft>
              <a:buFont typeface="Arial" panose="020B0604020202020204" pitchFamily="34" charset="0"/>
              <a:buChar char="•"/>
              <a:defRPr/>
            </a:pPr>
            <a:r>
              <a:rPr lang="en-US"/>
              <a:t>Sexual Abuse includes both physical contact and non-contact </a:t>
            </a:r>
            <a:r>
              <a:rPr lang="en-US" err="1"/>
              <a:t>behaviours</a:t>
            </a:r>
            <a:r>
              <a:rPr lang="en-US"/>
              <a:t>, for example showing a child sexual images or grooming</a:t>
            </a:r>
          </a:p>
          <a:p>
            <a:pPr marL="342900" indent="-228600">
              <a:lnSpc>
                <a:spcPct val="90000"/>
              </a:lnSpc>
              <a:spcAft>
                <a:spcPts val="600"/>
              </a:spcAft>
              <a:buFont typeface="Arial" panose="020B0604020202020204" pitchFamily="34" charset="0"/>
              <a:buChar char="•"/>
              <a:defRPr/>
            </a:pPr>
            <a:r>
              <a:rPr lang="en-US"/>
              <a:t>It can occur online, online grooming can facilitate ‘real world’ offences</a:t>
            </a:r>
          </a:p>
          <a:p>
            <a:pPr marL="342900" indent="-228600">
              <a:lnSpc>
                <a:spcPct val="90000"/>
              </a:lnSpc>
              <a:spcAft>
                <a:spcPts val="600"/>
              </a:spcAft>
              <a:buFont typeface="Arial" panose="020B0604020202020204" pitchFamily="34" charset="0"/>
              <a:buChar char="•"/>
              <a:defRPr/>
            </a:pPr>
            <a:r>
              <a:rPr lang="en-US"/>
              <a:t>Women can commit sexual offences</a:t>
            </a:r>
          </a:p>
          <a:p>
            <a:pPr marL="342900" indent="-228600">
              <a:lnSpc>
                <a:spcPct val="90000"/>
              </a:lnSpc>
              <a:spcAft>
                <a:spcPts val="600"/>
              </a:spcAft>
              <a:buFont typeface="Arial" panose="020B0604020202020204" pitchFamily="34" charset="0"/>
              <a:buChar char="•"/>
              <a:defRPr/>
            </a:pPr>
            <a:r>
              <a:rPr lang="en-US"/>
              <a:t>Children can be sexually abused by other children</a:t>
            </a:r>
          </a:p>
        </p:txBody>
      </p:sp>
      <p:sp>
        <p:nvSpPr>
          <p:cNvPr id="4" name="TextBox 3">
            <a:extLst>
              <a:ext uri="{FF2B5EF4-FFF2-40B4-BE49-F238E27FC236}">
                <a16:creationId xmlns:a16="http://schemas.microsoft.com/office/drawing/2014/main" id="{FE564D9E-9654-4891-BFEA-2D66F1D7FD8D}"/>
              </a:ext>
            </a:extLst>
          </p:cNvPr>
          <p:cNvSpPr txBox="1"/>
          <p:nvPr/>
        </p:nvSpPr>
        <p:spPr>
          <a:xfrm>
            <a:off x="424815" y="1090807"/>
            <a:ext cx="4123122" cy="1338828"/>
          </a:xfrm>
          <a:prstGeom prst="rect">
            <a:avLst/>
          </a:prstGeom>
          <a:noFill/>
        </p:spPr>
        <p:txBody>
          <a:bodyPr wrap="square" rtlCol="0">
            <a:spAutoFit/>
          </a:bodyPr>
          <a:lstStyle/>
          <a:p>
            <a:pPr>
              <a:lnSpc>
                <a:spcPct val="90000"/>
              </a:lnSpc>
              <a:spcAft>
                <a:spcPts val="600"/>
              </a:spcAft>
              <a:defRPr/>
            </a:pPr>
            <a:r>
              <a:rPr lang="en-US"/>
              <a:t>Forcing or enticing a child or young person to take part in sexual activities, </a:t>
            </a:r>
            <a:r>
              <a:rPr lang="en-US" u="sng"/>
              <a:t>not necessarily</a:t>
            </a:r>
            <a:r>
              <a:rPr lang="en-US"/>
              <a:t> involving violence, whether or not the child is aware of what is happening.  </a:t>
            </a:r>
          </a:p>
        </p:txBody>
      </p:sp>
      <p:sp>
        <p:nvSpPr>
          <p:cNvPr id="5" name="Rectangle 4">
            <a:extLst>
              <a:ext uri="{FF2B5EF4-FFF2-40B4-BE49-F238E27FC236}">
                <a16:creationId xmlns:a16="http://schemas.microsoft.com/office/drawing/2014/main" id="{78435AAB-70F7-4FA0-9920-DF269AAE3E60}"/>
              </a:ext>
            </a:extLst>
          </p:cNvPr>
          <p:cNvSpPr/>
          <p:nvPr/>
        </p:nvSpPr>
        <p:spPr>
          <a:xfrm>
            <a:off x="504413" y="217613"/>
            <a:ext cx="2561727" cy="584775"/>
          </a:xfrm>
          <a:prstGeom prst="rect">
            <a:avLst/>
          </a:prstGeom>
        </p:spPr>
        <p:txBody>
          <a:bodyPr wrap="none">
            <a:spAutoFit/>
          </a:bodyPr>
          <a:lstStyle/>
          <a:p>
            <a:r>
              <a:rPr lang="en-GB" altLang="en-US" sz="3200">
                <a:latin typeface="Trebuchet MS" pitchFamily="34" charset="0"/>
                <a:cs typeface="Arial" charset="0"/>
                <a:sym typeface="Trebuchet MS" pitchFamily="34" charset="0"/>
              </a:rPr>
              <a:t>Sexual Abuse</a:t>
            </a:r>
            <a:endParaRPr lang="en-GB" sz="3200"/>
          </a:p>
        </p:txBody>
      </p:sp>
      <p:pic>
        <p:nvPicPr>
          <p:cNvPr id="6" name="Picture 5">
            <a:extLst>
              <a:ext uri="{FF2B5EF4-FFF2-40B4-BE49-F238E27FC236}">
                <a16:creationId xmlns:a16="http://schemas.microsoft.com/office/drawing/2014/main" id="{31B8F7DF-22E5-91CC-CFF0-75A5EC17CDA8}"/>
              </a:ext>
            </a:extLst>
          </p:cNvPr>
          <p:cNvPicPr>
            <a:picLocks noChangeAspect="1"/>
          </p:cNvPicPr>
          <p:nvPr/>
        </p:nvPicPr>
        <p:blipFill>
          <a:blip r:embed="rId3"/>
          <a:stretch>
            <a:fillRect/>
          </a:stretch>
        </p:blipFill>
        <p:spPr>
          <a:xfrm>
            <a:off x="5564459" y="843534"/>
            <a:ext cx="5018048" cy="4268406"/>
          </a:xfrm>
          <a:prstGeom prst="rect">
            <a:avLst/>
          </a:prstGeom>
        </p:spPr>
      </p:pic>
    </p:spTree>
    <p:extLst>
      <p:ext uri="{BB962C8B-B14F-4D97-AF65-F5344CB8AC3E}">
        <p14:creationId xmlns:p14="http://schemas.microsoft.com/office/powerpoint/2010/main" val="553804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A165D6-B20F-4657-A5A0-391E9E69A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083" y="2348880"/>
            <a:ext cx="11675834" cy="1982488"/>
          </a:xfrm>
          <a:prstGeom prst="rect">
            <a:avLst/>
          </a:prstGeom>
        </p:spPr>
      </p:pic>
    </p:spTree>
    <p:extLst>
      <p:ext uri="{BB962C8B-B14F-4D97-AF65-F5344CB8AC3E}">
        <p14:creationId xmlns:p14="http://schemas.microsoft.com/office/powerpoint/2010/main" val="2111741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50" name="Freeform: Shape 49">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55" name="Freeform: Shape 54">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04CFD10C-D4FA-47E7-83EB-600DD109503A}"/>
              </a:ext>
            </a:extLst>
          </p:cNvPr>
          <p:cNvSpPr txBox="1"/>
          <p:nvPr/>
        </p:nvSpPr>
        <p:spPr>
          <a:xfrm>
            <a:off x="3215729" y="1764407"/>
            <a:ext cx="5760846"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a:solidFill>
                  <a:schemeClr val="tx2"/>
                </a:solidFill>
                <a:latin typeface="+mj-lt"/>
                <a:ea typeface="+mj-ea"/>
                <a:cs typeface="+mj-cs"/>
              </a:rPr>
              <a:t>Can you think of some signs &amp; indicators of Sexual Abuse?</a:t>
            </a:r>
          </a:p>
        </p:txBody>
      </p:sp>
    </p:spTree>
    <p:extLst>
      <p:ext uri="{BB962C8B-B14F-4D97-AF65-F5344CB8AC3E}">
        <p14:creationId xmlns:p14="http://schemas.microsoft.com/office/powerpoint/2010/main" val="2606916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99" name="Rectangle 7198">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F3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01" name="Rectangle 7200">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See the source image">
            <a:extLst>
              <a:ext uri="{FF2B5EF4-FFF2-40B4-BE49-F238E27FC236}">
                <a16:creationId xmlns:a16="http://schemas.microsoft.com/office/drawing/2014/main" id="{F9D4ECEC-16C2-4446-B5D1-0A88172BF0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509" r="2" b="12411"/>
          <a:stretch/>
        </p:blipFill>
        <p:spPr bwMode="auto">
          <a:xfrm>
            <a:off x="622549" y="1129591"/>
            <a:ext cx="3122143" cy="1503404"/>
          </a:xfrm>
          <a:prstGeom prst="rect">
            <a:avLst/>
          </a:prstGeom>
          <a:noFill/>
          <a:extLst>
            <a:ext uri="{909E8E84-426E-40DD-AFC4-6F175D3DCCD1}">
              <a14:hiddenFill xmlns:a14="http://schemas.microsoft.com/office/drawing/2010/main">
                <a:solidFill>
                  <a:srgbClr val="FFFFFF"/>
                </a:solidFill>
              </a14:hiddenFill>
            </a:ext>
          </a:extLst>
        </p:spPr>
      </p:pic>
      <p:sp>
        <p:nvSpPr>
          <p:cNvPr id="7203" name="Rectangle 7202">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5F9EA05-0314-15D8-CB29-FA1B7B496714}"/>
              </a:ext>
            </a:extLst>
          </p:cNvPr>
          <p:cNvPicPr>
            <a:picLocks noChangeAspect="1"/>
          </p:cNvPicPr>
          <p:nvPr/>
        </p:nvPicPr>
        <p:blipFill>
          <a:blip r:embed="rId4"/>
          <a:stretch>
            <a:fillRect/>
          </a:stretch>
        </p:blipFill>
        <p:spPr>
          <a:xfrm>
            <a:off x="4381676" y="920452"/>
            <a:ext cx="3252903" cy="1928712"/>
          </a:xfrm>
          <a:prstGeom prst="rect">
            <a:avLst/>
          </a:prstGeom>
        </p:spPr>
      </p:pic>
      <p:sp>
        <p:nvSpPr>
          <p:cNvPr id="7205" name="Rectangle 7204">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998" y="487090"/>
            <a:ext cx="3588174"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See the source image">
            <a:extLst>
              <a:ext uri="{FF2B5EF4-FFF2-40B4-BE49-F238E27FC236}">
                <a16:creationId xmlns:a16="http://schemas.microsoft.com/office/drawing/2014/main" id="{461B97FA-350D-44B9-8F8B-B0B5EA40DD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 b="8238"/>
          <a:stretch/>
        </p:blipFill>
        <p:spPr bwMode="auto">
          <a:xfrm>
            <a:off x="8313518" y="1101289"/>
            <a:ext cx="3252903" cy="1567039"/>
          </a:xfrm>
          <a:prstGeom prst="rect">
            <a:avLst/>
          </a:prstGeom>
          <a:noFill/>
          <a:extLst>
            <a:ext uri="{909E8E84-426E-40DD-AFC4-6F175D3DCCD1}">
              <a14:hiddenFill xmlns:a14="http://schemas.microsoft.com/office/drawing/2010/main">
                <a:solidFill>
                  <a:srgbClr val="FFFFFF"/>
                </a:solidFill>
              </a14:hiddenFill>
            </a:ext>
          </a:extLst>
        </p:spPr>
      </p:pic>
      <p:sp>
        <p:nvSpPr>
          <p:cNvPr id="7207" name="Rectangle 7206">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88B3521-D8EC-1830-4FD3-6F49CF20BAFB}"/>
              </a:ext>
            </a:extLst>
          </p:cNvPr>
          <p:cNvPicPr>
            <a:picLocks noChangeAspect="1"/>
          </p:cNvPicPr>
          <p:nvPr/>
        </p:nvPicPr>
        <p:blipFill>
          <a:blip r:embed="rId6"/>
          <a:stretch>
            <a:fillRect/>
          </a:stretch>
        </p:blipFill>
        <p:spPr>
          <a:xfrm>
            <a:off x="939205" y="3748194"/>
            <a:ext cx="2471631" cy="2471631"/>
          </a:xfrm>
          <a:prstGeom prst="rect">
            <a:avLst/>
          </a:prstGeom>
        </p:spPr>
      </p:pic>
      <p:sp>
        <p:nvSpPr>
          <p:cNvPr id="7209" name="Rectangle 7208">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502" y="3603670"/>
            <a:ext cx="3601167"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1" name="Rectangle 7210">
            <a:extLst>
              <a:ext uri="{FF2B5EF4-FFF2-40B4-BE49-F238E27FC236}">
                <a16:creationId xmlns:a16="http://schemas.microsoft.com/office/drawing/2014/main" id="{7F9FE375-3674-4B26-B67B-30AFAF78C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3610700"/>
            <a:ext cx="358817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6CBC448-149D-4EA3-A428-6CDFF99471BB}"/>
              </a:ext>
            </a:extLst>
          </p:cNvPr>
          <p:cNvPicPr>
            <a:picLocks noChangeAspect="1"/>
          </p:cNvPicPr>
          <p:nvPr/>
        </p:nvPicPr>
        <p:blipFill rotWithShape="1">
          <a:blip r:embed="rId7">
            <a:extLst>
              <a:ext uri="{28A0092B-C50C-407E-A947-70E740481C1C}">
                <a14:useLocalDpi xmlns:a14="http://schemas.microsoft.com/office/drawing/2010/main" val="0"/>
              </a:ext>
            </a:extLst>
          </a:blip>
          <a:srcRect l="73" r="6164" b="-3"/>
          <a:stretch/>
        </p:blipFill>
        <p:spPr>
          <a:xfrm>
            <a:off x="4405433" y="4247194"/>
            <a:ext cx="3217333" cy="1544151"/>
          </a:xfrm>
          <a:prstGeom prst="rect">
            <a:avLst/>
          </a:prstGeom>
        </p:spPr>
      </p:pic>
      <p:pic>
        <p:nvPicPr>
          <p:cNvPr id="8" name="Picture 7">
            <a:extLst>
              <a:ext uri="{FF2B5EF4-FFF2-40B4-BE49-F238E27FC236}">
                <a16:creationId xmlns:a16="http://schemas.microsoft.com/office/drawing/2014/main" id="{F6B04EE2-D428-EA90-45B5-FBE2EF598F7D}"/>
              </a:ext>
            </a:extLst>
          </p:cNvPr>
          <p:cNvPicPr>
            <a:picLocks noChangeAspect="1"/>
          </p:cNvPicPr>
          <p:nvPr/>
        </p:nvPicPr>
        <p:blipFill>
          <a:blip r:embed="rId8"/>
          <a:stretch>
            <a:fillRect/>
          </a:stretch>
        </p:blipFill>
        <p:spPr>
          <a:xfrm>
            <a:off x="8313518" y="4248228"/>
            <a:ext cx="3252903" cy="1478592"/>
          </a:xfrm>
          <a:prstGeom prst="rect">
            <a:avLst/>
          </a:prstGeom>
        </p:spPr>
      </p:pic>
      <p:sp>
        <p:nvSpPr>
          <p:cNvPr id="3" name="AutoShape 6" descr="See the source image">
            <a:extLst>
              <a:ext uri="{FF2B5EF4-FFF2-40B4-BE49-F238E27FC236}">
                <a16:creationId xmlns:a16="http://schemas.microsoft.com/office/drawing/2014/main" id="{42902166-A03B-40B0-A6A1-3003232FF15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8" descr="See the source image">
            <a:extLst>
              <a:ext uri="{FF2B5EF4-FFF2-40B4-BE49-F238E27FC236}">
                <a16:creationId xmlns:a16="http://schemas.microsoft.com/office/drawing/2014/main" id="{C0A721E7-74CA-49E6-85D7-557A02C40295}"/>
              </a:ext>
            </a:extLst>
          </p:cNvPr>
          <p:cNvSpPr>
            <a:spLocks noChangeAspect="1" noChangeArrowheads="1"/>
          </p:cNvSpPr>
          <p:nvPr/>
        </p:nvSpPr>
        <p:spPr bwMode="auto">
          <a:xfrm>
            <a:off x="6095999" y="3428999"/>
            <a:ext cx="2236461" cy="22364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10">
            <a:extLst>
              <a:ext uri="{FF2B5EF4-FFF2-40B4-BE49-F238E27FC236}">
                <a16:creationId xmlns:a16="http://schemas.microsoft.com/office/drawing/2014/main" id="{39E62D3D-6311-46EB-9FC1-D55F087FE52C}"/>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625372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196" name="Rectangle 70">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73" name="Rectangle 72">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 name="Rectangle: Rounded Corners 1">
            <a:extLst>
              <a:ext uri="{FF2B5EF4-FFF2-40B4-BE49-F238E27FC236}">
                <a16:creationId xmlns:a16="http://schemas.microsoft.com/office/drawing/2014/main" id="{94B64D82-E2DE-466E-8F7D-1D56F43A7A0E}"/>
              </a:ext>
            </a:extLst>
          </p:cNvPr>
          <p:cNvSpPr/>
          <p:nvPr/>
        </p:nvSpPr>
        <p:spPr>
          <a:xfrm>
            <a:off x="2793759" y="5506814"/>
            <a:ext cx="2466474" cy="10572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spcBef>
                <a:spcPct val="0"/>
              </a:spcBef>
            </a:pPr>
            <a:r>
              <a:rPr lang="en-GB" altLang="en-US">
                <a:latin typeface="Trebuchet MS" pitchFamily="34" charset="0"/>
                <a:cs typeface="Arial" charset="0"/>
                <a:sym typeface="Trebuchet MS" pitchFamily="34" charset="0"/>
              </a:rPr>
              <a:t>Having unrealistic expectations</a:t>
            </a:r>
          </a:p>
        </p:txBody>
      </p:sp>
      <p:sp>
        <p:nvSpPr>
          <p:cNvPr id="7" name="Rectangle: Rounded Corners 6">
            <a:extLst>
              <a:ext uri="{FF2B5EF4-FFF2-40B4-BE49-F238E27FC236}">
                <a16:creationId xmlns:a16="http://schemas.microsoft.com/office/drawing/2014/main" id="{ED3D3667-98D2-4746-A87C-30981BF3B5D4}"/>
              </a:ext>
            </a:extLst>
          </p:cNvPr>
          <p:cNvSpPr/>
          <p:nvPr/>
        </p:nvSpPr>
        <p:spPr>
          <a:xfrm>
            <a:off x="5731153" y="5519854"/>
            <a:ext cx="2860656" cy="10572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a:latin typeface="Trebuchet MS"/>
                <a:ea typeface="Trebuchet MS"/>
                <a:cs typeface="Trebuchet MS"/>
                <a:sym typeface="Trebuchet MS"/>
              </a:rPr>
              <a:t>Causing them to feel frightened, or in danger</a:t>
            </a:r>
          </a:p>
        </p:txBody>
      </p:sp>
      <p:sp>
        <p:nvSpPr>
          <p:cNvPr id="8" name="Rectangle: Rounded Corners 7">
            <a:extLst>
              <a:ext uri="{FF2B5EF4-FFF2-40B4-BE49-F238E27FC236}">
                <a16:creationId xmlns:a16="http://schemas.microsoft.com/office/drawing/2014/main" id="{4A447FEF-427B-467E-933B-31EF3FBF11DA}"/>
              </a:ext>
            </a:extLst>
          </p:cNvPr>
          <p:cNvSpPr/>
          <p:nvPr/>
        </p:nvSpPr>
        <p:spPr>
          <a:xfrm>
            <a:off x="8870590" y="5365377"/>
            <a:ext cx="3042629" cy="121174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a:latin typeface="Trebuchet MS"/>
                <a:ea typeface="Trebuchet MS"/>
                <a:cs typeface="Trebuchet MS"/>
                <a:sym typeface="Trebuchet MS"/>
              </a:rPr>
              <a:t>Exploiting or corrupting them</a:t>
            </a:r>
          </a:p>
        </p:txBody>
      </p:sp>
      <p:sp>
        <p:nvSpPr>
          <p:cNvPr id="10" name="Rectangle: Rounded Corners 9">
            <a:extLst>
              <a:ext uri="{FF2B5EF4-FFF2-40B4-BE49-F238E27FC236}">
                <a16:creationId xmlns:a16="http://schemas.microsoft.com/office/drawing/2014/main" id="{E3D80F7F-5D38-4C68-A3CA-B9A76FC47D49}"/>
              </a:ext>
            </a:extLst>
          </p:cNvPr>
          <p:cNvSpPr/>
          <p:nvPr/>
        </p:nvSpPr>
        <p:spPr>
          <a:xfrm>
            <a:off x="38002" y="1828636"/>
            <a:ext cx="2562859" cy="29106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spcBef>
                <a:spcPct val="0"/>
              </a:spcBef>
            </a:pPr>
            <a:r>
              <a:rPr lang="en-GB" altLang="en-US">
                <a:latin typeface="Trebuchet MS" pitchFamily="34" charset="0"/>
                <a:cs typeface="Arial" charset="0"/>
                <a:sym typeface="Trebuchet MS" pitchFamily="34" charset="0"/>
              </a:rPr>
              <a:t>Making a child feel they are worthless, unloved, inadequate or only have value insofar as they meet the needs of another</a:t>
            </a:r>
          </a:p>
        </p:txBody>
      </p:sp>
      <p:sp>
        <p:nvSpPr>
          <p:cNvPr id="12" name="Rectangle: Rounded Corners 11">
            <a:extLst>
              <a:ext uri="{FF2B5EF4-FFF2-40B4-BE49-F238E27FC236}">
                <a16:creationId xmlns:a16="http://schemas.microsoft.com/office/drawing/2014/main" id="{607FD55A-FB69-4DD1-B977-09546B6EF842}"/>
              </a:ext>
            </a:extLst>
          </p:cNvPr>
          <p:cNvSpPr/>
          <p:nvPr/>
        </p:nvSpPr>
        <p:spPr>
          <a:xfrm>
            <a:off x="9862398" y="2369325"/>
            <a:ext cx="2185197" cy="10572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a:latin typeface="Trebuchet MS"/>
                <a:ea typeface="Trebuchet MS"/>
                <a:cs typeface="Trebuchet MS"/>
                <a:sym typeface="Trebuchet MS"/>
              </a:rPr>
              <a:t>Seeing or hearing the ill-treatment of another</a:t>
            </a:r>
          </a:p>
        </p:txBody>
      </p:sp>
      <p:sp>
        <p:nvSpPr>
          <p:cNvPr id="13" name="Rectangle: Rounded Corners 12">
            <a:extLst>
              <a:ext uri="{FF2B5EF4-FFF2-40B4-BE49-F238E27FC236}">
                <a16:creationId xmlns:a16="http://schemas.microsoft.com/office/drawing/2014/main" id="{6D6B02FD-40EF-49FE-87D1-75E0436EA9E8}"/>
              </a:ext>
            </a:extLst>
          </p:cNvPr>
          <p:cNvSpPr/>
          <p:nvPr/>
        </p:nvSpPr>
        <p:spPr>
          <a:xfrm>
            <a:off x="9821330" y="3766099"/>
            <a:ext cx="2350054" cy="10572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en-GB">
                <a:latin typeface="Trebuchet MS"/>
                <a:ea typeface="Trebuchet MS"/>
                <a:cs typeface="Trebuchet MS"/>
                <a:sym typeface="Trebuchet MS"/>
              </a:rPr>
              <a:t>Serious bullying, including cyber bullying</a:t>
            </a:r>
          </a:p>
        </p:txBody>
      </p:sp>
      <p:sp>
        <p:nvSpPr>
          <p:cNvPr id="14" name="Rectangle: Rounded Corners 13">
            <a:extLst>
              <a:ext uri="{FF2B5EF4-FFF2-40B4-BE49-F238E27FC236}">
                <a16:creationId xmlns:a16="http://schemas.microsoft.com/office/drawing/2014/main" id="{292A1497-B5F7-4D6F-A27E-F6AE9C1D0717}"/>
              </a:ext>
            </a:extLst>
          </p:cNvPr>
          <p:cNvSpPr/>
          <p:nvPr/>
        </p:nvSpPr>
        <p:spPr>
          <a:xfrm>
            <a:off x="420029" y="126518"/>
            <a:ext cx="11351941" cy="13581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Bef>
                <a:spcPct val="0"/>
              </a:spcBef>
              <a:buFont typeface="Trebuchet MS" pitchFamily="34" charset="0"/>
              <a:buNone/>
            </a:pPr>
            <a:r>
              <a:rPr lang="en-GB" altLang="en-US" sz="2800" b="1">
                <a:latin typeface="Trebuchet MS" pitchFamily="34" charset="0"/>
                <a:cs typeface="Arial" charset="0"/>
                <a:sym typeface="Trebuchet MS" pitchFamily="34" charset="0"/>
              </a:rPr>
              <a:t>Emotional Abuse</a:t>
            </a:r>
          </a:p>
          <a:p>
            <a:pPr>
              <a:spcBef>
                <a:spcPct val="0"/>
              </a:spcBef>
              <a:buFont typeface="Trebuchet MS" pitchFamily="34" charset="0"/>
              <a:buNone/>
            </a:pPr>
            <a:r>
              <a:rPr lang="en-GB" altLang="en-US">
                <a:latin typeface="Trebuchet MS" pitchFamily="34" charset="0"/>
                <a:cs typeface="Arial" charset="0"/>
                <a:sym typeface="Trebuchet MS" pitchFamily="34" charset="0"/>
              </a:rPr>
              <a:t>The persistent emotional maltreatment of a child such as to cause severe and persistent adverse effects on the child’s emotional development. </a:t>
            </a:r>
          </a:p>
        </p:txBody>
      </p:sp>
      <p:sp>
        <p:nvSpPr>
          <p:cNvPr id="15" name="Rectangle: Rounded Corners 14">
            <a:extLst>
              <a:ext uri="{FF2B5EF4-FFF2-40B4-BE49-F238E27FC236}">
                <a16:creationId xmlns:a16="http://schemas.microsoft.com/office/drawing/2014/main" id="{931E5389-872B-46A2-B975-B92F66C2D129}"/>
              </a:ext>
            </a:extLst>
          </p:cNvPr>
          <p:cNvSpPr/>
          <p:nvPr/>
        </p:nvSpPr>
        <p:spPr>
          <a:xfrm>
            <a:off x="170891" y="5226887"/>
            <a:ext cx="2350054" cy="13502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spcBef>
                <a:spcPct val="0"/>
              </a:spcBef>
            </a:pPr>
            <a:r>
              <a:rPr lang="en-GB" altLang="en-US">
                <a:latin typeface="Trebuchet MS" pitchFamily="34" charset="0"/>
                <a:cs typeface="Arial" charset="0"/>
                <a:sym typeface="Trebuchet MS" pitchFamily="34" charset="0"/>
              </a:rPr>
              <a:t>Making fun of them, or silencing their views</a:t>
            </a:r>
          </a:p>
        </p:txBody>
      </p:sp>
      <p:pic>
        <p:nvPicPr>
          <p:cNvPr id="3" name="Picture 2">
            <a:extLst>
              <a:ext uri="{FF2B5EF4-FFF2-40B4-BE49-F238E27FC236}">
                <a16:creationId xmlns:a16="http://schemas.microsoft.com/office/drawing/2014/main" id="{95B06349-33A8-E642-0803-9C6AE936851A}"/>
              </a:ext>
            </a:extLst>
          </p:cNvPr>
          <p:cNvPicPr>
            <a:picLocks noChangeAspect="1"/>
          </p:cNvPicPr>
          <p:nvPr/>
        </p:nvPicPr>
        <p:blipFill>
          <a:blip r:embed="rId3"/>
          <a:stretch>
            <a:fillRect/>
          </a:stretch>
        </p:blipFill>
        <p:spPr>
          <a:xfrm>
            <a:off x="3325116" y="2026712"/>
            <a:ext cx="5625389" cy="2892257"/>
          </a:xfrm>
          <a:prstGeom prst="rect">
            <a:avLst/>
          </a:prstGeom>
        </p:spPr>
      </p:pic>
    </p:spTree>
    <p:extLst>
      <p:ext uri="{BB962C8B-B14F-4D97-AF65-F5344CB8AC3E}">
        <p14:creationId xmlns:p14="http://schemas.microsoft.com/office/powerpoint/2010/main" val="3038241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8" name="Freeform: Shape 17">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23" name="Freeform: Shape 22">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04CFD10C-D4FA-47E7-83EB-600DD109503A}"/>
              </a:ext>
            </a:extLst>
          </p:cNvPr>
          <p:cNvSpPr txBox="1"/>
          <p:nvPr/>
        </p:nvSpPr>
        <p:spPr>
          <a:xfrm>
            <a:off x="3215729" y="1764407"/>
            <a:ext cx="5760846"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800" kern="1200">
                <a:solidFill>
                  <a:schemeClr val="tx2"/>
                </a:solidFill>
                <a:latin typeface="+mj-lt"/>
                <a:ea typeface="+mj-ea"/>
                <a:cs typeface="+mj-cs"/>
              </a:rPr>
              <a:t>Can you think of some signs &amp; indicators of Emotional Abuse?</a:t>
            </a:r>
          </a:p>
        </p:txBody>
      </p:sp>
    </p:spTree>
    <p:extLst>
      <p:ext uri="{BB962C8B-B14F-4D97-AF65-F5344CB8AC3E}">
        <p14:creationId xmlns:p14="http://schemas.microsoft.com/office/powerpoint/2010/main" val="3409166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99">
            <a:extLst>
              <a:ext uri="{FF2B5EF4-FFF2-40B4-BE49-F238E27FC236}">
                <a16:creationId xmlns:a16="http://schemas.microsoft.com/office/drawing/2014/main" id="{A9B45701-2D86-4B02-BA62-2E45C625B846}"/>
              </a:ext>
            </a:extLst>
          </p:cNvPr>
          <p:cNvSpPr>
            <a:spLocks/>
          </p:cNvSpPr>
          <p:nvPr/>
        </p:nvSpPr>
        <p:spPr bwMode="auto">
          <a:xfrm>
            <a:off x="2516188" y="2143125"/>
            <a:ext cx="2241550" cy="1657350"/>
          </a:xfrm>
          <a:custGeom>
            <a:avLst/>
            <a:gdLst>
              <a:gd name="T0" fmla="*/ 2147483646 w 120000"/>
              <a:gd name="T1" fmla="*/ 2147483646 h 120000"/>
              <a:gd name="T2" fmla="*/ 2147483646 w 120000"/>
              <a:gd name="T3" fmla="*/ 2147483646 h 120000"/>
              <a:gd name="T4" fmla="*/ 2147483646 w 120000"/>
              <a:gd name="T5" fmla="*/ 2147483646 h 120000"/>
              <a:gd name="T6" fmla="*/ 2147483646 w 120000"/>
              <a:gd name="T7" fmla="*/ 2147483646 h 120000"/>
              <a:gd name="T8" fmla="*/ 2147483646 w 120000"/>
              <a:gd name="T9" fmla="*/ 2147483646 h 120000"/>
              <a:gd name="T10" fmla="*/ 2147483646 w 120000"/>
              <a:gd name="T11" fmla="*/ 2147483646 h 120000"/>
              <a:gd name="T12" fmla="*/ 2147483646 w 120000"/>
              <a:gd name="T13" fmla="*/ 2147483646 h 120000"/>
              <a:gd name="T14" fmla="*/ 2147483646 w 120000"/>
              <a:gd name="T15" fmla="*/ 2147483646 h 120000"/>
              <a:gd name="T16" fmla="*/ 2147483646 w 120000"/>
              <a:gd name="T17" fmla="*/ 2147483646 h 120000"/>
              <a:gd name="T18" fmla="*/ 2147483646 w 120000"/>
              <a:gd name="T19" fmla="*/ 2147483646 h 120000"/>
              <a:gd name="T20" fmla="*/ 2147483646 w 120000"/>
              <a:gd name="T21" fmla="*/ 2147483646 h 120000"/>
              <a:gd name="T22" fmla="*/ 2147483646 w 120000"/>
              <a:gd name="T23" fmla="*/ 2147483646 h 120000"/>
              <a:gd name="T24" fmla="*/ 2147483646 w 120000"/>
              <a:gd name="T25" fmla="*/ 2147483646 h 120000"/>
              <a:gd name="T26" fmla="*/ 2147483646 w 120000"/>
              <a:gd name="T27" fmla="*/ 2147483646 h 120000"/>
              <a:gd name="T28" fmla="*/ 2147483646 w 120000"/>
              <a:gd name="T29" fmla="*/ 2147483646 h 120000"/>
              <a:gd name="T30" fmla="*/ 2147483646 w 120000"/>
              <a:gd name="T31" fmla="*/ 2147483646 h 120000"/>
              <a:gd name="T32" fmla="*/ 2147483646 w 120000"/>
              <a:gd name="T33" fmla="*/ 2147483646 h 120000"/>
              <a:gd name="T34" fmla="*/ 2147483646 w 120000"/>
              <a:gd name="T35" fmla="*/ 2147483646 h 120000"/>
              <a:gd name="T36" fmla="*/ 2147483646 w 120000"/>
              <a:gd name="T37" fmla="*/ 2147483646 h 120000"/>
              <a:gd name="T38" fmla="*/ 2147483646 w 120000"/>
              <a:gd name="T39" fmla="*/ 2147483646 h 120000"/>
              <a:gd name="T40" fmla="*/ 2147483646 w 120000"/>
              <a:gd name="T41" fmla="*/ 2147483646 h 120000"/>
              <a:gd name="T42" fmla="*/ 2147483646 w 120000"/>
              <a:gd name="T43" fmla="*/ 2147483646 h 120000"/>
              <a:gd name="T44" fmla="*/ 2147483646 w 120000"/>
              <a:gd name="T45" fmla="*/ 2147483646 h 120000"/>
              <a:gd name="T46" fmla="*/ 2147483646 w 120000"/>
              <a:gd name="T47" fmla="*/ 2147483646 h 120000"/>
              <a:gd name="T48" fmla="*/ 2147483646 w 120000"/>
              <a:gd name="T49" fmla="*/ 2147483646 h 120000"/>
              <a:gd name="T50" fmla="*/ 2147483646 w 120000"/>
              <a:gd name="T51" fmla="*/ 2147483646 h 120000"/>
              <a:gd name="T52" fmla="*/ 2147483646 w 120000"/>
              <a:gd name="T53" fmla="*/ 2147483646 h 120000"/>
              <a:gd name="T54" fmla="*/ 2147483646 w 120000"/>
              <a:gd name="T55" fmla="*/ 2147483646 h 120000"/>
              <a:gd name="T56" fmla="*/ 2147483646 w 120000"/>
              <a:gd name="T57" fmla="*/ 2147483646 h 120000"/>
              <a:gd name="T58" fmla="*/ 2147483646 w 120000"/>
              <a:gd name="T59" fmla="*/ 2147483646 h 120000"/>
              <a:gd name="T60" fmla="*/ 2147483646 w 120000"/>
              <a:gd name="T61" fmla="*/ 2147483646 h 120000"/>
              <a:gd name="T62" fmla="*/ 2147483646 w 120000"/>
              <a:gd name="T63" fmla="*/ 2147483646 h 120000"/>
              <a:gd name="T64" fmla="*/ 2147483646 w 120000"/>
              <a:gd name="T65" fmla="*/ 2147483646 h 120000"/>
              <a:gd name="T66" fmla="*/ 2147483646 w 120000"/>
              <a:gd name="T67" fmla="*/ 2147483646 h 120000"/>
              <a:gd name="T68" fmla="*/ 2147483646 w 120000"/>
              <a:gd name="T69" fmla="*/ 2147483646 h 120000"/>
              <a:gd name="T70" fmla="*/ 2147483646 w 120000"/>
              <a:gd name="T71" fmla="*/ 2147483646 h 120000"/>
              <a:gd name="T72" fmla="*/ 2147483646 w 120000"/>
              <a:gd name="T73" fmla="*/ 2147483646 h 120000"/>
              <a:gd name="T74" fmla="*/ 2147483646 w 120000"/>
              <a:gd name="T75" fmla="*/ 2147483646 h 120000"/>
              <a:gd name="T76" fmla="*/ 2147483646 w 120000"/>
              <a:gd name="T77" fmla="*/ 2147483646 h 120000"/>
              <a:gd name="T78" fmla="*/ 2147483646 w 120000"/>
              <a:gd name="T79" fmla="*/ 2147483646 h 120000"/>
              <a:gd name="T80" fmla="*/ 2147483646 w 120000"/>
              <a:gd name="T81" fmla="*/ 2147483646 h 120000"/>
              <a:gd name="T82" fmla="*/ 2147483646 w 120000"/>
              <a:gd name="T83" fmla="*/ 2147483646 h 120000"/>
              <a:gd name="T84" fmla="*/ 2147483646 w 120000"/>
              <a:gd name="T85" fmla="*/ 2147483646 h 120000"/>
              <a:gd name="T86" fmla="*/ 2147483646 w 120000"/>
              <a:gd name="T87" fmla="*/ 2147483646 h 120000"/>
              <a:gd name="T88" fmla="*/ 2147483646 w 120000"/>
              <a:gd name="T89" fmla="*/ 2147483646 h 120000"/>
              <a:gd name="T90" fmla="*/ 2147483646 w 120000"/>
              <a:gd name="T91" fmla="*/ 2147483646 h 120000"/>
              <a:gd name="T92" fmla="*/ 2147483646 w 120000"/>
              <a:gd name="T93" fmla="*/ 2147483646 h 120000"/>
              <a:gd name="T94" fmla="*/ 2147483646 w 120000"/>
              <a:gd name="T95" fmla="*/ 2147483646 h 120000"/>
              <a:gd name="T96" fmla="*/ 2147483646 w 120000"/>
              <a:gd name="T97" fmla="*/ 2147483646 h 120000"/>
              <a:gd name="T98" fmla="*/ 2147483646 w 120000"/>
              <a:gd name="T99" fmla="*/ 2147483646 h 120000"/>
              <a:gd name="T100" fmla="*/ 2147483646 w 120000"/>
              <a:gd name="T101" fmla="*/ 2147483646 h 120000"/>
              <a:gd name="T102" fmla="*/ 2147483646 w 120000"/>
              <a:gd name="T103" fmla="*/ 2147483646 h 120000"/>
              <a:gd name="T104" fmla="*/ 2147483646 w 120000"/>
              <a:gd name="T105" fmla="*/ 2147483646 h 120000"/>
              <a:gd name="T106" fmla="*/ 2147483646 w 120000"/>
              <a:gd name="T107" fmla="*/ 2147483646 h 120000"/>
              <a:gd name="T108" fmla="*/ 2147483646 w 120000"/>
              <a:gd name="T109" fmla="*/ 2147483646 h 120000"/>
              <a:gd name="T110" fmla="*/ 2147483646 w 120000"/>
              <a:gd name="T111" fmla="*/ 2147483646 h 120000"/>
              <a:gd name="T112" fmla="*/ 2147483646 w 120000"/>
              <a:gd name="T113" fmla="*/ 2147483646 h 120000"/>
              <a:gd name="T114" fmla="*/ 2147483646 w 120000"/>
              <a:gd name="T115" fmla="*/ 2147483646 h 120000"/>
              <a:gd name="T116" fmla="*/ 2147483646 w 120000"/>
              <a:gd name="T117" fmla="*/ 2147483646 h 120000"/>
              <a:gd name="T118" fmla="*/ 2147483646 w 120000"/>
              <a:gd name="T119" fmla="*/ 2147483646 h 1200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0000"/>
              <a:gd name="T181" fmla="*/ 0 h 120000"/>
              <a:gd name="T182" fmla="*/ 120000 w 120000"/>
              <a:gd name="T183" fmla="*/ 120000 h 1200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0000" h="120000" extrusionOk="0">
                <a:moveTo>
                  <a:pt x="51971" y="115158"/>
                </a:moveTo>
                <a:lnTo>
                  <a:pt x="52903" y="115158"/>
                </a:lnTo>
                <a:lnTo>
                  <a:pt x="53781" y="114749"/>
                </a:lnTo>
                <a:lnTo>
                  <a:pt x="54469" y="114334"/>
                </a:lnTo>
                <a:lnTo>
                  <a:pt x="55091" y="113715"/>
                </a:lnTo>
                <a:lnTo>
                  <a:pt x="55591" y="112892"/>
                </a:lnTo>
                <a:lnTo>
                  <a:pt x="55902" y="112173"/>
                </a:lnTo>
                <a:lnTo>
                  <a:pt x="56152" y="111145"/>
                </a:lnTo>
                <a:lnTo>
                  <a:pt x="56279" y="110012"/>
                </a:lnTo>
                <a:lnTo>
                  <a:pt x="56279" y="108780"/>
                </a:lnTo>
                <a:lnTo>
                  <a:pt x="56152" y="107442"/>
                </a:lnTo>
                <a:lnTo>
                  <a:pt x="55902" y="105795"/>
                </a:lnTo>
                <a:lnTo>
                  <a:pt x="55591" y="104458"/>
                </a:lnTo>
                <a:lnTo>
                  <a:pt x="54969" y="102910"/>
                </a:lnTo>
                <a:lnTo>
                  <a:pt x="54342" y="101059"/>
                </a:lnTo>
                <a:lnTo>
                  <a:pt x="53531" y="99307"/>
                </a:lnTo>
                <a:lnTo>
                  <a:pt x="52593" y="97560"/>
                </a:lnTo>
                <a:lnTo>
                  <a:pt x="52093" y="96532"/>
                </a:lnTo>
                <a:lnTo>
                  <a:pt x="51721" y="95604"/>
                </a:lnTo>
                <a:lnTo>
                  <a:pt x="51404" y="94576"/>
                </a:lnTo>
                <a:lnTo>
                  <a:pt x="51032" y="93548"/>
                </a:lnTo>
                <a:lnTo>
                  <a:pt x="50655" y="91387"/>
                </a:lnTo>
                <a:lnTo>
                  <a:pt x="50533" y="89226"/>
                </a:lnTo>
                <a:lnTo>
                  <a:pt x="50533" y="87065"/>
                </a:lnTo>
                <a:lnTo>
                  <a:pt x="50905" y="84904"/>
                </a:lnTo>
                <a:lnTo>
                  <a:pt x="51282" y="82743"/>
                </a:lnTo>
                <a:lnTo>
                  <a:pt x="51971" y="80582"/>
                </a:lnTo>
                <a:lnTo>
                  <a:pt x="52720" y="78725"/>
                </a:lnTo>
                <a:lnTo>
                  <a:pt x="53653" y="76774"/>
                </a:lnTo>
                <a:lnTo>
                  <a:pt x="54719" y="75226"/>
                </a:lnTo>
                <a:lnTo>
                  <a:pt x="55902" y="73789"/>
                </a:lnTo>
                <a:lnTo>
                  <a:pt x="57151" y="72656"/>
                </a:lnTo>
                <a:lnTo>
                  <a:pt x="58589" y="71833"/>
                </a:lnTo>
                <a:lnTo>
                  <a:pt x="60027" y="71214"/>
                </a:lnTo>
                <a:lnTo>
                  <a:pt x="61460" y="71109"/>
                </a:lnTo>
                <a:lnTo>
                  <a:pt x="63026" y="71214"/>
                </a:lnTo>
                <a:lnTo>
                  <a:pt x="64464" y="71833"/>
                </a:lnTo>
                <a:lnTo>
                  <a:pt x="65774" y="72861"/>
                </a:lnTo>
                <a:lnTo>
                  <a:pt x="66962" y="73994"/>
                </a:lnTo>
                <a:lnTo>
                  <a:pt x="68023" y="75431"/>
                </a:lnTo>
                <a:lnTo>
                  <a:pt x="68956" y="76978"/>
                </a:lnTo>
                <a:lnTo>
                  <a:pt x="69711" y="78725"/>
                </a:lnTo>
                <a:lnTo>
                  <a:pt x="70460" y="80786"/>
                </a:lnTo>
                <a:lnTo>
                  <a:pt x="70893" y="82947"/>
                </a:lnTo>
                <a:lnTo>
                  <a:pt x="71271" y="85108"/>
                </a:lnTo>
                <a:lnTo>
                  <a:pt x="71393" y="87065"/>
                </a:lnTo>
                <a:lnTo>
                  <a:pt x="71393" y="89226"/>
                </a:lnTo>
                <a:lnTo>
                  <a:pt x="71143" y="91387"/>
                </a:lnTo>
                <a:lnTo>
                  <a:pt x="70771" y="93338"/>
                </a:lnTo>
                <a:lnTo>
                  <a:pt x="70333" y="95195"/>
                </a:lnTo>
                <a:lnTo>
                  <a:pt x="69461" y="96737"/>
                </a:lnTo>
                <a:lnTo>
                  <a:pt x="67895" y="99721"/>
                </a:lnTo>
                <a:lnTo>
                  <a:pt x="66463" y="102501"/>
                </a:lnTo>
                <a:lnTo>
                  <a:pt x="65896" y="103634"/>
                </a:lnTo>
                <a:lnTo>
                  <a:pt x="65397" y="104867"/>
                </a:lnTo>
                <a:lnTo>
                  <a:pt x="65024" y="106000"/>
                </a:lnTo>
                <a:lnTo>
                  <a:pt x="64775" y="107028"/>
                </a:lnTo>
                <a:lnTo>
                  <a:pt x="64586" y="108161"/>
                </a:lnTo>
                <a:lnTo>
                  <a:pt x="64586" y="109189"/>
                </a:lnTo>
                <a:lnTo>
                  <a:pt x="64586" y="110217"/>
                </a:lnTo>
                <a:lnTo>
                  <a:pt x="64647" y="111145"/>
                </a:lnTo>
                <a:lnTo>
                  <a:pt x="65024" y="112173"/>
                </a:lnTo>
                <a:lnTo>
                  <a:pt x="65524" y="113102"/>
                </a:lnTo>
                <a:lnTo>
                  <a:pt x="66024" y="114130"/>
                </a:lnTo>
                <a:lnTo>
                  <a:pt x="66835" y="115158"/>
                </a:lnTo>
                <a:lnTo>
                  <a:pt x="67773" y="116086"/>
                </a:lnTo>
                <a:lnTo>
                  <a:pt x="68956" y="117114"/>
                </a:lnTo>
                <a:lnTo>
                  <a:pt x="70333" y="117833"/>
                </a:lnTo>
                <a:lnTo>
                  <a:pt x="71960" y="118452"/>
                </a:lnTo>
                <a:lnTo>
                  <a:pt x="73770" y="119071"/>
                </a:lnTo>
                <a:lnTo>
                  <a:pt x="75580" y="119684"/>
                </a:lnTo>
                <a:lnTo>
                  <a:pt x="77640" y="119894"/>
                </a:lnTo>
                <a:lnTo>
                  <a:pt x="79639" y="120099"/>
                </a:lnTo>
                <a:lnTo>
                  <a:pt x="81704" y="120099"/>
                </a:lnTo>
                <a:lnTo>
                  <a:pt x="83703" y="120099"/>
                </a:lnTo>
                <a:lnTo>
                  <a:pt x="85763" y="119684"/>
                </a:lnTo>
                <a:lnTo>
                  <a:pt x="87695" y="119275"/>
                </a:lnTo>
                <a:lnTo>
                  <a:pt x="89572" y="118452"/>
                </a:lnTo>
                <a:lnTo>
                  <a:pt x="91382" y="117733"/>
                </a:lnTo>
                <a:lnTo>
                  <a:pt x="92948" y="116495"/>
                </a:lnTo>
                <a:lnTo>
                  <a:pt x="94258" y="115158"/>
                </a:lnTo>
                <a:lnTo>
                  <a:pt x="94630" y="114130"/>
                </a:lnTo>
                <a:lnTo>
                  <a:pt x="94880" y="112892"/>
                </a:lnTo>
                <a:lnTo>
                  <a:pt x="95130" y="111764"/>
                </a:lnTo>
                <a:lnTo>
                  <a:pt x="95258" y="110427"/>
                </a:lnTo>
                <a:lnTo>
                  <a:pt x="95319" y="107647"/>
                </a:lnTo>
                <a:lnTo>
                  <a:pt x="95319" y="104867"/>
                </a:lnTo>
                <a:lnTo>
                  <a:pt x="95258" y="101678"/>
                </a:lnTo>
                <a:lnTo>
                  <a:pt x="95008" y="98489"/>
                </a:lnTo>
                <a:lnTo>
                  <a:pt x="94758" y="95399"/>
                </a:lnTo>
                <a:lnTo>
                  <a:pt x="94380" y="92000"/>
                </a:lnTo>
                <a:lnTo>
                  <a:pt x="93570" y="85727"/>
                </a:lnTo>
                <a:lnTo>
                  <a:pt x="92948" y="79548"/>
                </a:lnTo>
                <a:lnTo>
                  <a:pt x="92820" y="76978"/>
                </a:lnTo>
                <a:lnTo>
                  <a:pt x="92698" y="74403"/>
                </a:lnTo>
                <a:lnTo>
                  <a:pt x="92820" y="72242"/>
                </a:lnTo>
                <a:lnTo>
                  <a:pt x="93198" y="70495"/>
                </a:lnTo>
                <a:lnTo>
                  <a:pt x="93570" y="68638"/>
                </a:lnTo>
                <a:lnTo>
                  <a:pt x="94131" y="67096"/>
                </a:lnTo>
                <a:lnTo>
                  <a:pt x="94880" y="65759"/>
                </a:lnTo>
                <a:lnTo>
                  <a:pt x="95569" y="64526"/>
                </a:lnTo>
                <a:lnTo>
                  <a:pt x="96446" y="63393"/>
                </a:lnTo>
                <a:lnTo>
                  <a:pt x="97257" y="62365"/>
                </a:lnTo>
                <a:lnTo>
                  <a:pt x="98256" y="61542"/>
                </a:lnTo>
                <a:lnTo>
                  <a:pt x="99194" y="61028"/>
                </a:lnTo>
                <a:lnTo>
                  <a:pt x="100127" y="60408"/>
                </a:lnTo>
                <a:lnTo>
                  <a:pt x="101127" y="60204"/>
                </a:lnTo>
                <a:lnTo>
                  <a:pt x="102065" y="60204"/>
                </a:lnTo>
                <a:lnTo>
                  <a:pt x="103003" y="60613"/>
                </a:lnTo>
                <a:lnTo>
                  <a:pt x="103875" y="61028"/>
                </a:lnTo>
                <a:lnTo>
                  <a:pt x="104691" y="61746"/>
                </a:lnTo>
                <a:lnTo>
                  <a:pt x="105563" y="62774"/>
                </a:lnTo>
                <a:lnTo>
                  <a:pt x="106252" y="64112"/>
                </a:lnTo>
                <a:lnTo>
                  <a:pt x="107001" y="65554"/>
                </a:lnTo>
                <a:lnTo>
                  <a:pt x="107940" y="66477"/>
                </a:lnTo>
                <a:lnTo>
                  <a:pt x="108872" y="67301"/>
                </a:lnTo>
                <a:lnTo>
                  <a:pt x="110061" y="67920"/>
                </a:lnTo>
                <a:lnTo>
                  <a:pt x="111188" y="67920"/>
                </a:lnTo>
                <a:lnTo>
                  <a:pt x="112370" y="67920"/>
                </a:lnTo>
                <a:lnTo>
                  <a:pt x="113559" y="67511"/>
                </a:lnTo>
                <a:lnTo>
                  <a:pt x="114619" y="66892"/>
                </a:lnTo>
                <a:lnTo>
                  <a:pt x="115746" y="66173"/>
                </a:lnTo>
                <a:lnTo>
                  <a:pt x="116807" y="65140"/>
                </a:lnTo>
                <a:lnTo>
                  <a:pt x="117745" y="63907"/>
                </a:lnTo>
                <a:lnTo>
                  <a:pt x="118617" y="62570"/>
                </a:lnTo>
                <a:lnTo>
                  <a:pt x="119183" y="61232"/>
                </a:lnTo>
                <a:lnTo>
                  <a:pt x="119805" y="59380"/>
                </a:lnTo>
                <a:lnTo>
                  <a:pt x="120055" y="57628"/>
                </a:lnTo>
                <a:lnTo>
                  <a:pt x="120183" y="55882"/>
                </a:lnTo>
                <a:lnTo>
                  <a:pt x="120055" y="53102"/>
                </a:lnTo>
                <a:lnTo>
                  <a:pt x="119805" y="50526"/>
                </a:lnTo>
                <a:lnTo>
                  <a:pt x="119183" y="48365"/>
                </a:lnTo>
                <a:lnTo>
                  <a:pt x="118617" y="46409"/>
                </a:lnTo>
                <a:lnTo>
                  <a:pt x="117745" y="44557"/>
                </a:lnTo>
                <a:lnTo>
                  <a:pt x="116807" y="43220"/>
                </a:lnTo>
                <a:lnTo>
                  <a:pt x="115746" y="41987"/>
                </a:lnTo>
                <a:lnTo>
                  <a:pt x="114619" y="41059"/>
                </a:lnTo>
                <a:lnTo>
                  <a:pt x="113559" y="40440"/>
                </a:lnTo>
                <a:lnTo>
                  <a:pt x="112370" y="39826"/>
                </a:lnTo>
                <a:lnTo>
                  <a:pt x="111188" y="39616"/>
                </a:lnTo>
                <a:lnTo>
                  <a:pt x="110061" y="39826"/>
                </a:lnTo>
                <a:lnTo>
                  <a:pt x="108872" y="40031"/>
                </a:lnTo>
                <a:lnTo>
                  <a:pt x="107940" y="40650"/>
                </a:lnTo>
                <a:lnTo>
                  <a:pt x="107001" y="41473"/>
                </a:lnTo>
                <a:lnTo>
                  <a:pt x="106252" y="42601"/>
                </a:lnTo>
                <a:lnTo>
                  <a:pt x="105563" y="43634"/>
                </a:lnTo>
                <a:lnTo>
                  <a:pt x="104564" y="44353"/>
                </a:lnTo>
                <a:lnTo>
                  <a:pt x="103625" y="45176"/>
                </a:lnTo>
                <a:lnTo>
                  <a:pt x="102565" y="45585"/>
                </a:lnTo>
                <a:lnTo>
                  <a:pt x="101443" y="45795"/>
                </a:lnTo>
                <a:lnTo>
                  <a:pt x="100377" y="46000"/>
                </a:lnTo>
                <a:lnTo>
                  <a:pt x="99317" y="46000"/>
                </a:lnTo>
                <a:lnTo>
                  <a:pt x="98256" y="45585"/>
                </a:lnTo>
                <a:lnTo>
                  <a:pt x="97129" y="45176"/>
                </a:lnTo>
                <a:lnTo>
                  <a:pt x="96068" y="44557"/>
                </a:lnTo>
                <a:lnTo>
                  <a:pt x="95130" y="44043"/>
                </a:lnTo>
                <a:lnTo>
                  <a:pt x="94258" y="43015"/>
                </a:lnTo>
                <a:lnTo>
                  <a:pt x="93570" y="41987"/>
                </a:lnTo>
                <a:lnTo>
                  <a:pt x="92948" y="41059"/>
                </a:lnTo>
                <a:lnTo>
                  <a:pt x="92570" y="39616"/>
                </a:lnTo>
                <a:lnTo>
                  <a:pt x="92382" y="38279"/>
                </a:lnTo>
                <a:lnTo>
                  <a:pt x="92259" y="35913"/>
                </a:lnTo>
                <a:lnTo>
                  <a:pt x="92259" y="31901"/>
                </a:lnTo>
                <a:lnTo>
                  <a:pt x="92448" y="27164"/>
                </a:lnTo>
                <a:lnTo>
                  <a:pt x="92698" y="21709"/>
                </a:lnTo>
                <a:lnTo>
                  <a:pt x="93070" y="16359"/>
                </a:lnTo>
                <a:lnTo>
                  <a:pt x="93448" y="11009"/>
                </a:lnTo>
                <a:lnTo>
                  <a:pt x="93881" y="6483"/>
                </a:lnTo>
                <a:lnTo>
                  <a:pt x="94258" y="2879"/>
                </a:lnTo>
                <a:lnTo>
                  <a:pt x="94131" y="2879"/>
                </a:lnTo>
                <a:lnTo>
                  <a:pt x="94008" y="2879"/>
                </a:lnTo>
                <a:lnTo>
                  <a:pt x="90322" y="2675"/>
                </a:lnTo>
                <a:lnTo>
                  <a:pt x="86823" y="2365"/>
                </a:lnTo>
                <a:lnTo>
                  <a:pt x="83636" y="1950"/>
                </a:lnTo>
                <a:lnTo>
                  <a:pt x="80638" y="1542"/>
                </a:lnTo>
                <a:lnTo>
                  <a:pt x="77956" y="922"/>
                </a:lnTo>
                <a:lnTo>
                  <a:pt x="75707" y="514"/>
                </a:lnTo>
                <a:lnTo>
                  <a:pt x="74019" y="99"/>
                </a:lnTo>
                <a:lnTo>
                  <a:pt x="72831" y="99"/>
                </a:lnTo>
                <a:lnTo>
                  <a:pt x="72082" y="99"/>
                </a:lnTo>
                <a:lnTo>
                  <a:pt x="71393" y="718"/>
                </a:lnTo>
                <a:lnTo>
                  <a:pt x="70644" y="1542"/>
                </a:lnTo>
                <a:lnTo>
                  <a:pt x="70083" y="2464"/>
                </a:lnTo>
                <a:lnTo>
                  <a:pt x="69461" y="3703"/>
                </a:lnTo>
                <a:lnTo>
                  <a:pt x="68956" y="5040"/>
                </a:lnTo>
                <a:lnTo>
                  <a:pt x="68645" y="6687"/>
                </a:lnTo>
                <a:lnTo>
                  <a:pt x="68395" y="8434"/>
                </a:lnTo>
                <a:lnTo>
                  <a:pt x="68145" y="10186"/>
                </a:lnTo>
                <a:lnTo>
                  <a:pt x="68023" y="12242"/>
                </a:lnTo>
                <a:lnTo>
                  <a:pt x="68145" y="13994"/>
                </a:lnTo>
                <a:lnTo>
                  <a:pt x="68395" y="15950"/>
                </a:lnTo>
                <a:lnTo>
                  <a:pt x="68772" y="17907"/>
                </a:lnTo>
                <a:lnTo>
                  <a:pt x="69205" y="19653"/>
                </a:lnTo>
                <a:lnTo>
                  <a:pt x="69833" y="21505"/>
                </a:lnTo>
                <a:lnTo>
                  <a:pt x="70771" y="23052"/>
                </a:lnTo>
                <a:lnTo>
                  <a:pt x="71771" y="24799"/>
                </a:lnTo>
                <a:lnTo>
                  <a:pt x="72459" y="26860"/>
                </a:lnTo>
                <a:lnTo>
                  <a:pt x="73081" y="29021"/>
                </a:lnTo>
                <a:lnTo>
                  <a:pt x="73392" y="30972"/>
                </a:lnTo>
                <a:lnTo>
                  <a:pt x="73642" y="33133"/>
                </a:lnTo>
                <a:lnTo>
                  <a:pt x="73520" y="35294"/>
                </a:lnTo>
                <a:lnTo>
                  <a:pt x="73392" y="37251"/>
                </a:lnTo>
                <a:lnTo>
                  <a:pt x="72953" y="39207"/>
                </a:lnTo>
                <a:lnTo>
                  <a:pt x="72459" y="41059"/>
                </a:lnTo>
                <a:lnTo>
                  <a:pt x="71643" y="42811"/>
                </a:lnTo>
                <a:lnTo>
                  <a:pt x="70644" y="44353"/>
                </a:lnTo>
                <a:lnTo>
                  <a:pt x="69583" y="45795"/>
                </a:lnTo>
                <a:lnTo>
                  <a:pt x="68395" y="46928"/>
                </a:lnTo>
                <a:lnTo>
                  <a:pt x="66962" y="47956"/>
                </a:lnTo>
                <a:lnTo>
                  <a:pt x="65274" y="48570"/>
                </a:lnTo>
                <a:lnTo>
                  <a:pt x="63586" y="48780"/>
                </a:lnTo>
                <a:lnTo>
                  <a:pt x="62648" y="48780"/>
                </a:lnTo>
                <a:lnTo>
                  <a:pt x="61776" y="48780"/>
                </a:lnTo>
                <a:lnTo>
                  <a:pt x="61088" y="48570"/>
                </a:lnTo>
                <a:lnTo>
                  <a:pt x="60216" y="48161"/>
                </a:lnTo>
                <a:lnTo>
                  <a:pt x="59528" y="47752"/>
                </a:lnTo>
                <a:lnTo>
                  <a:pt x="58900" y="47337"/>
                </a:lnTo>
                <a:lnTo>
                  <a:pt x="58217" y="46718"/>
                </a:lnTo>
                <a:lnTo>
                  <a:pt x="57590" y="46000"/>
                </a:lnTo>
                <a:lnTo>
                  <a:pt x="56529" y="44557"/>
                </a:lnTo>
                <a:lnTo>
                  <a:pt x="55719" y="42811"/>
                </a:lnTo>
                <a:lnTo>
                  <a:pt x="54969" y="40854"/>
                </a:lnTo>
                <a:lnTo>
                  <a:pt x="54342" y="38693"/>
                </a:lnTo>
                <a:lnTo>
                  <a:pt x="54031" y="36532"/>
                </a:lnTo>
                <a:lnTo>
                  <a:pt x="53781" y="34371"/>
                </a:lnTo>
                <a:lnTo>
                  <a:pt x="53653" y="31901"/>
                </a:lnTo>
                <a:lnTo>
                  <a:pt x="53781" y="29740"/>
                </a:lnTo>
                <a:lnTo>
                  <a:pt x="54153" y="27579"/>
                </a:lnTo>
                <a:lnTo>
                  <a:pt x="54591" y="25622"/>
                </a:lnTo>
                <a:lnTo>
                  <a:pt x="55219" y="23876"/>
                </a:lnTo>
                <a:lnTo>
                  <a:pt x="55902" y="22229"/>
                </a:lnTo>
                <a:lnTo>
                  <a:pt x="56651" y="21096"/>
                </a:lnTo>
                <a:lnTo>
                  <a:pt x="57279" y="19858"/>
                </a:lnTo>
                <a:lnTo>
                  <a:pt x="57717" y="18520"/>
                </a:lnTo>
                <a:lnTo>
                  <a:pt x="58089" y="17183"/>
                </a:lnTo>
                <a:lnTo>
                  <a:pt x="58339" y="15740"/>
                </a:lnTo>
                <a:lnTo>
                  <a:pt x="58467" y="14403"/>
                </a:lnTo>
                <a:lnTo>
                  <a:pt x="58339" y="12966"/>
                </a:lnTo>
                <a:lnTo>
                  <a:pt x="58089" y="11833"/>
                </a:lnTo>
                <a:lnTo>
                  <a:pt x="57717" y="10390"/>
                </a:lnTo>
                <a:lnTo>
                  <a:pt x="57151" y="9053"/>
                </a:lnTo>
                <a:lnTo>
                  <a:pt x="56401" y="7820"/>
                </a:lnTo>
                <a:lnTo>
                  <a:pt x="55341" y="6687"/>
                </a:lnTo>
                <a:lnTo>
                  <a:pt x="54153" y="5449"/>
                </a:lnTo>
                <a:lnTo>
                  <a:pt x="52720" y="4526"/>
                </a:lnTo>
                <a:lnTo>
                  <a:pt x="51032" y="3703"/>
                </a:lnTo>
                <a:lnTo>
                  <a:pt x="49094" y="2879"/>
                </a:lnTo>
                <a:lnTo>
                  <a:pt x="47034" y="2464"/>
                </a:lnTo>
                <a:lnTo>
                  <a:pt x="44408" y="2365"/>
                </a:lnTo>
                <a:lnTo>
                  <a:pt x="41160" y="2365"/>
                </a:lnTo>
                <a:lnTo>
                  <a:pt x="37851" y="2464"/>
                </a:lnTo>
                <a:lnTo>
                  <a:pt x="34353" y="2879"/>
                </a:lnTo>
                <a:lnTo>
                  <a:pt x="31104" y="3498"/>
                </a:lnTo>
                <a:lnTo>
                  <a:pt x="28356" y="4112"/>
                </a:lnTo>
                <a:lnTo>
                  <a:pt x="26235" y="4731"/>
                </a:lnTo>
                <a:lnTo>
                  <a:pt x="26918" y="8644"/>
                </a:lnTo>
                <a:lnTo>
                  <a:pt x="27917" y="13789"/>
                </a:lnTo>
                <a:lnTo>
                  <a:pt x="28734" y="19653"/>
                </a:lnTo>
                <a:lnTo>
                  <a:pt x="29416" y="25827"/>
                </a:lnTo>
                <a:lnTo>
                  <a:pt x="29666" y="28811"/>
                </a:lnTo>
                <a:lnTo>
                  <a:pt x="29916" y="31796"/>
                </a:lnTo>
                <a:lnTo>
                  <a:pt x="30044" y="34681"/>
                </a:lnTo>
                <a:lnTo>
                  <a:pt x="30044" y="37251"/>
                </a:lnTo>
                <a:lnTo>
                  <a:pt x="29794" y="39616"/>
                </a:lnTo>
                <a:lnTo>
                  <a:pt x="29544" y="41678"/>
                </a:lnTo>
                <a:lnTo>
                  <a:pt x="29355" y="42601"/>
                </a:lnTo>
                <a:lnTo>
                  <a:pt x="29106" y="43424"/>
                </a:lnTo>
                <a:lnTo>
                  <a:pt x="28856" y="44043"/>
                </a:lnTo>
                <a:lnTo>
                  <a:pt x="28484" y="44557"/>
                </a:lnTo>
                <a:lnTo>
                  <a:pt x="27795" y="45585"/>
                </a:lnTo>
                <a:lnTo>
                  <a:pt x="26918" y="46409"/>
                </a:lnTo>
                <a:lnTo>
                  <a:pt x="26235" y="47133"/>
                </a:lnTo>
                <a:lnTo>
                  <a:pt x="25358" y="47752"/>
                </a:lnTo>
                <a:lnTo>
                  <a:pt x="24547" y="48161"/>
                </a:lnTo>
                <a:lnTo>
                  <a:pt x="23670" y="48365"/>
                </a:lnTo>
                <a:lnTo>
                  <a:pt x="22737" y="48570"/>
                </a:lnTo>
                <a:lnTo>
                  <a:pt x="21921" y="48570"/>
                </a:lnTo>
                <a:lnTo>
                  <a:pt x="21049" y="48365"/>
                </a:lnTo>
                <a:lnTo>
                  <a:pt x="20360" y="48161"/>
                </a:lnTo>
                <a:lnTo>
                  <a:pt x="19489" y="47956"/>
                </a:lnTo>
                <a:lnTo>
                  <a:pt x="18800" y="47542"/>
                </a:lnTo>
                <a:lnTo>
                  <a:pt x="18051" y="46928"/>
                </a:lnTo>
                <a:lnTo>
                  <a:pt x="17362" y="46204"/>
                </a:lnTo>
                <a:lnTo>
                  <a:pt x="16740" y="45585"/>
                </a:lnTo>
                <a:lnTo>
                  <a:pt x="16240" y="44557"/>
                </a:lnTo>
                <a:lnTo>
                  <a:pt x="15424" y="43424"/>
                </a:lnTo>
                <a:lnTo>
                  <a:pt x="14491" y="42396"/>
                </a:lnTo>
                <a:lnTo>
                  <a:pt x="13364" y="41678"/>
                </a:lnTo>
                <a:lnTo>
                  <a:pt x="12054" y="41263"/>
                </a:lnTo>
                <a:lnTo>
                  <a:pt x="10866" y="41059"/>
                </a:lnTo>
                <a:lnTo>
                  <a:pt x="9428" y="41059"/>
                </a:lnTo>
                <a:lnTo>
                  <a:pt x="8117" y="41263"/>
                </a:lnTo>
                <a:lnTo>
                  <a:pt x="6807" y="41777"/>
                </a:lnTo>
                <a:lnTo>
                  <a:pt x="5491" y="42601"/>
                </a:lnTo>
                <a:lnTo>
                  <a:pt x="4308" y="43839"/>
                </a:lnTo>
                <a:lnTo>
                  <a:pt x="3059" y="45381"/>
                </a:lnTo>
                <a:lnTo>
                  <a:pt x="2121" y="47133"/>
                </a:lnTo>
                <a:lnTo>
                  <a:pt x="1749" y="48161"/>
                </a:lnTo>
                <a:lnTo>
                  <a:pt x="1310" y="49294"/>
                </a:lnTo>
                <a:lnTo>
                  <a:pt x="1060" y="50526"/>
                </a:lnTo>
                <a:lnTo>
                  <a:pt x="682" y="51659"/>
                </a:lnTo>
                <a:lnTo>
                  <a:pt x="433" y="53102"/>
                </a:lnTo>
                <a:lnTo>
                  <a:pt x="310" y="54644"/>
                </a:lnTo>
                <a:lnTo>
                  <a:pt x="183" y="56291"/>
                </a:lnTo>
                <a:lnTo>
                  <a:pt x="183" y="57833"/>
                </a:lnTo>
                <a:lnTo>
                  <a:pt x="183" y="59170"/>
                </a:lnTo>
                <a:lnTo>
                  <a:pt x="310" y="60613"/>
                </a:lnTo>
                <a:lnTo>
                  <a:pt x="433" y="61746"/>
                </a:lnTo>
                <a:lnTo>
                  <a:pt x="682" y="62978"/>
                </a:lnTo>
                <a:lnTo>
                  <a:pt x="932" y="64112"/>
                </a:lnTo>
                <a:lnTo>
                  <a:pt x="1310" y="65140"/>
                </a:lnTo>
                <a:lnTo>
                  <a:pt x="1621" y="66173"/>
                </a:lnTo>
                <a:lnTo>
                  <a:pt x="2121" y="67096"/>
                </a:lnTo>
                <a:lnTo>
                  <a:pt x="2998" y="68638"/>
                </a:lnTo>
                <a:lnTo>
                  <a:pt x="4058" y="70081"/>
                </a:lnTo>
                <a:lnTo>
                  <a:pt x="5241" y="71109"/>
                </a:lnTo>
                <a:lnTo>
                  <a:pt x="6429" y="71833"/>
                </a:lnTo>
                <a:lnTo>
                  <a:pt x="7745" y="72446"/>
                </a:lnTo>
                <a:lnTo>
                  <a:pt x="8928" y="72861"/>
                </a:lnTo>
                <a:lnTo>
                  <a:pt x="10305" y="72861"/>
                </a:lnTo>
                <a:lnTo>
                  <a:pt x="11493" y="72656"/>
                </a:lnTo>
                <a:lnTo>
                  <a:pt x="12554" y="72242"/>
                </a:lnTo>
                <a:lnTo>
                  <a:pt x="13492" y="71628"/>
                </a:lnTo>
                <a:lnTo>
                  <a:pt x="14364" y="70700"/>
                </a:lnTo>
                <a:lnTo>
                  <a:pt x="14925" y="69672"/>
                </a:lnTo>
                <a:lnTo>
                  <a:pt x="15552" y="68638"/>
                </a:lnTo>
                <a:lnTo>
                  <a:pt x="16240" y="67920"/>
                </a:lnTo>
                <a:lnTo>
                  <a:pt x="17112" y="67301"/>
                </a:lnTo>
                <a:lnTo>
                  <a:pt x="17923" y="66892"/>
                </a:lnTo>
                <a:lnTo>
                  <a:pt x="18922" y="66892"/>
                </a:lnTo>
                <a:lnTo>
                  <a:pt x="19861" y="66892"/>
                </a:lnTo>
                <a:lnTo>
                  <a:pt x="20671" y="67301"/>
                </a:lnTo>
                <a:lnTo>
                  <a:pt x="21671" y="67715"/>
                </a:lnTo>
                <a:lnTo>
                  <a:pt x="22609" y="68334"/>
                </a:lnTo>
                <a:lnTo>
                  <a:pt x="23486" y="69053"/>
                </a:lnTo>
                <a:lnTo>
                  <a:pt x="24169" y="69876"/>
                </a:lnTo>
                <a:lnTo>
                  <a:pt x="24919" y="70904"/>
                </a:lnTo>
                <a:lnTo>
                  <a:pt x="25358" y="72037"/>
                </a:lnTo>
                <a:lnTo>
                  <a:pt x="25857" y="73270"/>
                </a:lnTo>
                <a:lnTo>
                  <a:pt x="26107" y="74403"/>
                </a:lnTo>
                <a:lnTo>
                  <a:pt x="26235" y="75641"/>
                </a:lnTo>
                <a:lnTo>
                  <a:pt x="26107" y="78935"/>
                </a:lnTo>
                <a:lnTo>
                  <a:pt x="25857" y="83152"/>
                </a:lnTo>
                <a:lnTo>
                  <a:pt x="25607" y="88297"/>
                </a:lnTo>
                <a:lnTo>
                  <a:pt x="25485" y="93548"/>
                </a:lnTo>
                <a:lnTo>
                  <a:pt x="25358" y="99307"/>
                </a:lnTo>
                <a:lnTo>
                  <a:pt x="25358" y="105071"/>
                </a:lnTo>
                <a:lnTo>
                  <a:pt x="25485" y="107851"/>
                </a:lnTo>
                <a:lnTo>
                  <a:pt x="25607" y="110427"/>
                </a:lnTo>
                <a:lnTo>
                  <a:pt x="25857" y="112892"/>
                </a:lnTo>
                <a:lnTo>
                  <a:pt x="26235" y="115158"/>
                </a:lnTo>
                <a:lnTo>
                  <a:pt x="26918" y="115672"/>
                </a:lnTo>
                <a:lnTo>
                  <a:pt x="27984" y="116086"/>
                </a:lnTo>
                <a:lnTo>
                  <a:pt x="29233" y="116495"/>
                </a:lnTo>
                <a:lnTo>
                  <a:pt x="30416" y="116700"/>
                </a:lnTo>
                <a:lnTo>
                  <a:pt x="33542" y="116700"/>
                </a:lnTo>
                <a:lnTo>
                  <a:pt x="36851" y="116495"/>
                </a:lnTo>
                <a:lnTo>
                  <a:pt x="40599" y="116086"/>
                </a:lnTo>
                <a:lnTo>
                  <a:pt x="44408" y="115672"/>
                </a:lnTo>
                <a:lnTo>
                  <a:pt x="48284" y="115263"/>
                </a:lnTo>
                <a:lnTo>
                  <a:pt x="51971" y="115158"/>
                </a:lnTo>
                <a:close/>
              </a:path>
            </a:pathLst>
          </a:custGeom>
          <a:solidFill>
            <a:schemeClr val="accent1">
              <a:lumMod val="20000"/>
              <a:lumOff val="80000"/>
              <a:alpha val="99606"/>
            </a:schemeClr>
          </a:solidFill>
          <a:ln w="28575" cap="flat" cmpd="sng">
            <a:solidFill>
              <a:srgbClr val="000000"/>
            </a:solidFill>
            <a:prstDash val="solid"/>
            <a:miter lim="8000"/>
            <a:headEnd type="none" w="med" len="med"/>
            <a:tailEnd type="none" w="med" len="med"/>
          </a:ln>
        </p:spPr>
        <p:txBody>
          <a:bodyPr/>
          <a:lstStyle/>
          <a:p>
            <a:pPr eaLnBrk="1" fontAlgn="auto" hangingPunct="1">
              <a:spcBef>
                <a:spcPts val="0"/>
              </a:spcBef>
              <a:spcAft>
                <a:spcPts val="0"/>
              </a:spcAft>
              <a:defRPr/>
            </a:pPr>
            <a:endParaRPr lang="en-GB" sz="1800" kern="0">
              <a:solidFill>
                <a:sysClr val="windowText" lastClr="000000"/>
              </a:solidFill>
              <a:latin typeface="Arial" panose="020B0604020202020204" pitchFamily="34" charset="0"/>
              <a:cs typeface="Arial" panose="020B0604020202020204" pitchFamily="34" charset="0"/>
              <a:sym typeface="Arial" panose="020B0604020202020204" pitchFamily="34" charset="0"/>
            </a:endParaRPr>
          </a:p>
        </p:txBody>
      </p:sp>
      <p:sp>
        <p:nvSpPr>
          <p:cNvPr id="3" name="Shape 400">
            <a:extLst>
              <a:ext uri="{FF2B5EF4-FFF2-40B4-BE49-F238E27FC236}">
                <a16:creationId xmlns:a16="http://schemas.microsoft.com/office/drawing/2014/main" id="{918A1636-30B2-48D0-B247-1393FF7FF417}"/>
              </a:ext>
            </a:extLst>
          </p:cNvPr>
          <p:cNvSpPr>
            <a:spLocks/>
          </p:cNvSpPr>
          <p:nvPr/>
        </p:nvSpPr>
        <p:spPr bwMode="auto">
          <a:xfrm>
            <a:off x="4238625" y="1757363"/>
            <a:ext cx="1511300" cy="1871662"/>
          </a:xfrm>
          <a:custGeom>
            <a:avLst/>
            <a:gdLst>
              <a:gd name="T0" fmla="*/ 2147483646 w 120000"/>
              <a:gd name="T1" fmla="*/ 2147483646 h 120000"/>
              <a:gd name="T2" fmla="*/ 2147483646 w 120000"/>
              <a:gd name="T3" fmla="*/ 2147483646 h 120000"/>
              <a:gd name="T4" fmla="*/ 2147483646 w 120000"/>
              <a:gd name="T5" fmla="*/ 2147483646 h 120000"/>
              <a:gd name="T6" fmla="*/ 2147483646 w 120000"/>
              <a:gd name="T7" fmla="*/ 2147483646 h 120000"/>
              <a:gd name="T8" fmla="*/ 2147483646 w 120000"/>
              <a:gd name="T9" fmla="*/ 2147483646 h 120000"/>
              <a:gd name="T10" fmla="*/ 2147483646 w 120000"/>
              <a:gd name="T11" fmla="*/ 2147483646 h 120000"/>
              <a:gd name="T12" fmla="*/ 2147483646 w 120000"/>
              <a:gd name="T13" fmla="*/ 2147483646 h 120000"/>
              <a:gd name="T14" fmla="*/ 2147483646 w 120000"/>
              <a:gd name="T15" fmla="*/ 2147483646 h 120000"/>
              <a:gd name="T16" fmla="*/ 2147483646 w 120000"/>
              <a:gd name="T17" fmla="*/ 2147483646 h 120000"/>
              <a:gd name="T18" fmla="*/ 2147483646 w 120000"/>
              <a:gd name="T19" fmla="*/ 2147483646 h 120000"/>
              <a:gd name="T20" fmla="*/ 2147483646 w 120000"/>
              <a:gd name="T21" fmla="*/ 2147483646 h 120000"/>
              <a:gd name="T22" fmla="*/ 2147483646 w 120000"/>
              <a:gd name="T23" fmla="*/ 2147483646 h 120000"/>
              <a:gd name="T24" fmla="*/ 2147483646 w 120000"/>
              <a:gd name="T25" fmla="*/ 2147483646 h 120000"/>
              <a:gd name="T26" fmla="*/ 2147483646 w 120000"/>
              <a:gd name="T27" fmla="*/ 2147483646 h 120000"/>
              <a:gd name="T28" fmla="*/ 2147483646 w 120000"/>
              <a:gd name="T29" fmla="*/ 2147483646 h 120000"/>
              <a:gd name="T30" fmla="*/ 2147483646 w 120000"/>
              <a:gd name="T31" fmla="*/ 2147483646 h 120000"/>
              <a:gd name="T32" fmla="*/ 2147483646 w 120000"/>
              <a:gd name="T33" fmla="*/ 2147483646 h 120000"/>
              <a:gd name="T34" fmla="*/ 2147483646 w 120000"/>
              <a:gd name="T35" fmla="*/ 2147483646 h 120000"/>
              <a:gd name="T36" fmla="*/ 2147483646 w 120000"/>
              <a:gd name="T37" fmla="*/ 2147483646 h 120000"/>
              <a:gd name="T38" fmla="*/ 2147483646 w 120000"/>
              <a:gd name="T39" fmla="*/ 2147483646 h 120000"/>
              <a:gd name="T40" fmla="*/ 2147483646 w 120000"/>
              <a:gd name="T41" fmla="*/ 2147483646 h 120000"/>
              <a:gd name="T42" fmla="*/ 2147483646 w 120000"/>
              <a:gd name="T43" fmla="*/ 2147483646 h 120000"/>
              <a:gd name="T44" fmla="*/ 2147483646 w 120000"/>
              <a:gd name="T45" fmla="*/ 2147483646 h 120000"/>
              <a:gd name="T46" fmla="*/ 2147483646 w 120000"/>
              <a:gd name="T47" fmla="*/ 2147483646 h 120000"/>
              <a:gd name="T48" fmla="*/ 2147483646 w 120000"/>
              <a:gd name="T49" fmla="*/ 2147483646 h 120000"/>
              <a:gd name="T50" fmla="*/ 2147483646 w 120000"/>
              <a:gd name="T51" fmla="*/ 2147483646 h 120000"/>
              <a:gd name="T52" fmla="*/ 2147483646 w 120000"/>
              <a:gd name="T53" fmla="*/ 2147483646 h 120000"/>
              <a:gd name="T54" fmla="*/ 2147483646 w 120000"/>
              <a:gd name="T55" fmla="*/ 2147483646 h 120000"/>
              <a:gd name="T56" fmla="*/ 2147483646 w 120000"/>
              <a:gd name="T57" fmla="*/ 2147483646 h 120000"/>
              <a:gd name="T58" fmla="*/ 2147483646 w 120000"/>
              <a:gd name="T59" fmla="*/ 2147483646 h 120000"/>
              <a:gd name="T60" fmla="*/ 2147483646 w 120000"/>
              <a:gd name="T61" fmla="*/ 2147483646 h 120000"/>
              <a:gd name="T62" fmla="*/ 2147483646 w 120000"/>
              <a:gd name="T63" fmla="*/ 2147483646 h 120000"/>
              <a:gd name="T64" fmla="*/ 2147483646 w 120000"/>
              <a:gd name="T65" fmla="*/ 2147483646 h 120000"/>
              <a:gd name="T66" fmla="*/ 2147483646 w 120000"/>
              <a:gd name="T67" fmla="*/ 2147483646 h 120000"/>
              <a:gd name="T68" fmla="*/ 2147483646 w 120000"/>
              <a:gd name="T69" fmla="*/ 2147483646 h 120000"/>
              <a:gd name="T70" fmla="*/ 2147483646 w 120000"/>
              <a:gd name="T71" fmla="*/ 2147483646 h 120000"/>
              <a:gd name="T72" fmla="*/ 2147483646 w 120000"/>
              <a:gd name="T73" fmla="*/ 2147483646 h 120000"/>
              <a:gd name="T74" fmla="*/ 2147483646 w 120000"/>
              <a:gd name="T75" fmla="*/ 2147483646 h 120000"/>
              <a:gd name="T76" fmla="*/ 2147483646 w 120000"/>
              <a:gd name="T77" fmla="*/ 2147483646 h 120000"/>
              <a:gd name="T78" fmla="*/ 2147483646 w 120000"/>
              <a:gd name="T79" fmla="*/ 2147483646 h 120000"/>
              <a:gd name="T80" fmla="*/ 2147483646 w 120000"/>
              <a:gd name="T81" fmla="*/ 2147483646 h 120000"/>
              <a:gd name="T82" fmla="*/ 2147483646 w 120000"/>
              <a:gd name="T83" fmla="*/ 2147483646 h 120000"/>
              <a:gd name="T84" fmla="*/ 2147483646 w 120000"/>
              <a:gd name="T85" fmla="*/ 2147483646 h 120000"/>
              <a:gd name="T86" fmla="*/ 2147483646 w 120000"/>
              <a:gd name="T87" fmla="*/ 2147483646 h 120000"/>
              <a:gd name="T88" fmla="*/ 2147483646 w 120000"/>
              <a:gd name="T89" fmla="*/ 2147483646 h 120000"/>
              <a:gd name="T90" fmla="*/ 2147483646 w 120000"/>
              <a:gd name="T91" fmla="*/ 2147483646 h 120000"/>
              <a:gd name="T92" fmla="*/ 2147483646 w 120000"/>
              <a:gd name="T93" fmla="*/ 2147483646 h 120000"/>
              <a:gd name="T94" fmla="*/ 2147483646 w 120000"/>
              <a:gd name="T95" fmla="*/ 2147483646 h 120000"/>
              <a:gd name="T96" fmla="*/ 2147483646 w 120000"/>
              <a:gd name="T97" fmla="*/ 2147483646 h 120000"/>
              <a:gd name="T98" fmla="*/ 2147483646 w 120000"/>
              <a:gd name="T99" fmla="*/ 2147483646 h 120000"/>
              <a:gd name="T100" fmla="*/ 2147483646 w 120000"/>
              <a:gd name="T101" fmla="*/ 2147483646 h 120000"/>
              <a:gd name="T102" fmla="*/ 2147483646 w 120000"/>
              <a:gd name="T103" fmla="*/ 2147483646 h 120000"/>
              <a:gd name="T104" fmla="*/ 2147483646 w 120000"/>
              <a:gd name="T105" fmla="*/ 2147483646 h 120000"/>
              <a:gd name="T106" fmla="*/ 2147483646 w 120000"/>
              <a:gd name="T107" fmla="*/ 2147483646 h 120000"/>
              <a:gd name="T108" fmla="*/ 2147483646 w 120000"/>
              <a:gd name="T109" fmla="*/ 2147483646 h 120000"/>
              <a:gd name="T110" fmla="*/ 2147483646 w 120000"/>
              <a:gd name="T111" fmla="*/ 2147483646 h 120000"/>
              <a:gd name="T112" fmla="*/ 2147483646 w 120000"/>
              <a:gd name="T113" fmla="*/ 2147483646 h 120000"/>
              <a:gd name="T114" fmla="*/ 2147483646 w 120000"/>
              <a:gd name="T115" fmla="*/ 2147483646 h 120000"/>
              <a:gd name="T116" fmla="*/ 2147483646 w 120000"/>
              <a:gd name="T117" fmla="*/ 2147483646 h 120000"/>
              <a:gd name="T118" fmla="*/ 2147483646 w 120000"/>
              <a:gd name="T119" fmla="*/ 2147483646 h 120000"/>
              <a:gd name="T120" fmla="*/ 2147483646 w 120000"/>
              <a:gd name="T121" fmla="*/ 2147483646 h 120000"/>
              <a:gd name="T122" fmla="*/ 2147483646 w 120000"/>
              <a:gd name="T123" fmla="*/ 2147483646 h 120000"/>
              <a:gd name="T124" fmla="*/ 2147483646 w 120000"/>
              <a:gd name="T125" fmla="*/ 2147483646 h 1200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0000"/>
              <a:gd name="T190" fmla="*/ 0 h 120000"/>
              <a:gd name="T191" fmla="*/ 120000 w 120000"/>
              <a:gd name="T192" fmla="*/ 120000 h 12000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0000" h="120000" extrusionOk="0">
                <a:moveTo>
                  <a:pt x="36896" y="115927"/>
                </a:moveTo>
                <a:lnTo>
                  <a:pt x="39569" y="116654"/>
                </a:lnTo>
                <a:lnTo>
                  <a:pt x="41841" y="117014"/>
                </a:lnTo>
                <a:lnTo>
                  <a:pt x="44119" y="117164"/>
                </a:lnTo>
                <a:lnTo>
                  <a:pt x="45901" y="117164"/>
                </a:lnTo>
                <a:lnTo>
                  <a:pt x="47583" y="116870"/>
                </a:lnTo>
                <a:lnTo>
                  <a:pt x="49064" y="116509"/>
                </a:lnTo>
                <a:lnTo>
                  <a:pt x="50251" y="115927"/>
                </a:lnTo>
                <a:lnTo>
                  <a:pt x="50947" y="115200"/>
                </a:lnTo>
                <a:lnTo>
                  <a:pt x="51738" y="114395"/>
                </a:lnTo>
                <a:lnTo>
                  <a:pt x="52133" y="113524"/>
                </a:lnTo>
                <a:lnTo>
                  <a:pt x="52328" y="112581"/>
                </a:lnTo>
                <a:lnTo>
                  <a:pt x="52328" y="111488"/>
                </a:lnTo>
                <a:lnTo>
                  <a:pt x="51932" y="110472"/>
                </a:lnTo>
                <a:lnTo>
                  <a:pt x="51342" y="109523"/>
                </a:lnTo>
                <a:lnTo>
                  <a:pt x="50646" y="108508"/>
                </a:lnTo>
                <a:lnTo>
                  <a:pt x="49660" y="107559"/>
                </a:lnTo>
                <a:lnTo>
                  <a:pt x="48173" y="106327"/>
                </a:lnTo>
                <a:lnTo>
                  <a:pt x="46987" y="104873"/>
                </a:lnTo>
                <a:lnTo>
                  <a:pt x="46096" y="103342"/>
                </a:lnTo>
                <a:lnTo>
                  <a:pt x="45305" y="101816"/>
                </a:lnTo>
                <a:lnTo>
                  <a:pt x="44709" y="100146"/>
                </a:lnTo>
                <a:lnTo>
                  <a:pt x="44514" y="98470"/>
                </a:lnTo>
                <a:lnTo>
                  <a:pt x="44514" y="96944"/>
                </a:lnTo>
                <a:lnTo>
                  <a:pt x="44709" y="95268"/>
                </a:lnTo>
                <a:lnTo>
                  <a:pt x="45305" y="93886"/>
                </a:lnTo>
                <a:lnTo>
                  <a:pt x="46096" y="92505"/>
                </a:lnTo>
                <a:lnTo>
                  <a:pt x="46592" y="91778"/>
                </a:lnTo>
                <a:lnTo>
                  <a:pt x="47188" y="91051"/>
                </a:lnTo>
                <a:lnTo>
                  <a:pt x="47978" y="90541"/>
                </a:lnTo>
                <a:lnTo>
                  <a:pt x="48669" y="89963"/>
                </a:lnTo>
                <a:lnTo>
                  <a:pt x="49460" y="89525"/>
                </a:lnTo>
                <a:lnTo>
                  <a:pt x="50451" y="89087"/>
                </a:lnTo>
                <a:lnTo>
                  <a:pt x="51537" y="88726"/>
                </a:lnTo>
                <a:lnTo>
                  <a:pt x="52528" y="88288"/>
                </a:lnTo>
                <a:lnTo>
                  <a:pt x="53815" y="88143"/>
                </a:lnTo>
                <a:lnTo>
                  <a:pt x="55001" y="87855"/>
                </a:lnTo>
                <a:lnTo>
                  <a:pt x="56483" y="87705"/>
                </a:lnTo>
                <a:lnTo>
                  <a:pt x="57869" y="87705"/>
                </a:lnTo>
                <a:lnTo>
                  <a:pt x="59746" y="87705"/>
                </a:lnTo>
                <a:lnTo>
                  <a:pt x="61233" y="87705"/>
                </a:lnTo>
                <a:lnTo>
                  <a:pt x="62815" y="87855"/>
                </a:lnTo>
                <a:lnTo>
                  <a:pt x="64302" y="88143"/>
                </a:lnTo>
                <a:lnTo>
                  <a:pt x="65583" y="88432"/>
                </a:lnTo>
                <a:lnTo>
                  <a:pt x="66969" y="88726"/>
                </a:lnTo>
                <a:lnTo>
                  <a:pt x="68061" y="89087"/>
                </a:lnTo>
                <a:lnTo>
                  <a:pt x="69247" y="89525"/>
                </a:lnTo>
                <a:lnTo>
                  <a:pt x="70233" y="89963"/>
                </a:lnTo>
                <a:lnTo>
                  <a:pt x="71124" y="90541"/>
                </a:lnTo>
                <a:lnTo>
                  <a:pt x="71915" y="91051"/>
                </a:lnTo>
                <a:lnTo>
                  <a:pt x="72611" y="91634"/>
                </a:lnTo>
                <a:lnTo>
                  <a:pt x="73797" y="92871"/>
                </a:lnTo>
                <a:lnTo>
                  <a:pt x="74783" y="94253"/>
                </a:lnTo>
                <a:lnTo>
                  <a:pt x="75279" y="95707"/>
                </a:lnTo>
                <a:lnTo>
                  <a:pt x="75674" y="97232"/>
                </a:lnTo>
                <a:lnTo>
                  <a:pt x="75674" y="98764"/>
                </a:lnTo>
                <a:lnTo>
                  <a:pt x="75279" y="100290"/>
                </a:lnTo>
                <a:lnTo>
                  <a:pt x="74783" y="101672"/>
                </a:lnTo>
                <a:lnTo>
                  <a:pt x="73992" y="103053"/>
                </a:lnTo>
                <a:lnTo>
                  <a:pt x="73006" y="104363"/>
                </a:lnTo>
                <a:lnTo>
                  <a:pt x="71720" y="105600"/>
                </a:lnTo>
                <a:lnTo>
                  <a:pt x="69247" y="107709"/>
                </a:lnTo>
                <a:lnTo>
                  <a:pt x="67565" y="109523"/>
                </a:lnTo>
                <a:lnTo>
                  <a:pt x="66969" y="110178"/>
                </a:lnTo>
                <a:lnTo>
                  <a:pt x="66379" y="111055"/>
                </a:lnTo>
                <a:lnTo>
                  <a:pt x="66179" y="111709"/>
                </a:lnTo>
                <a:lnTo>
                  <a:pt x="66179" y="112436"/>
                </a:lnTo>
                <a:lnTo>
                  <a:pt x="66179" y="113163"/>
                </a:lnTo>
                <a:lnTo>
                  <a:pt x="66574" y="113668"/>
                </a:lnTo>
                <a:lnTo>
                  <a:pt x="67170" y="114251"/>
                </a:lnTo>
                <a:lnTo>
                  <a:pt x="67860" y="114833"/>
                </a:lnTo>
                <a:lnTo>
                  <a:pt x="68651" y="115344"/>
                </a:lnTo>
                <a:lnTo>
                  <a:pt x="69838" y="115927"/>
                </a:lnTo>
                <a:lnTo>
                  <a:pt x="71124" y="116509"/>
                </a:lnTo>
                <a:lnTo>
                  <a:pt x="72806" y="117014"/>
                </a:lnTo>
                <a:lnTo>
                  <a:pt x="74783" y="117597"/>
                </a:lnTo>
                <a:lnTo>
                  <a:pt x="77261" y="118179"/>
                </a:lnTo>
                <a:lnTo>
                  <a:pt x="79734" y="118690"/>
                </a:lnTo>
                <a:lnTo>
                  <a:pt x="82301" y="119123"/>
                </a:lnTo>
                <a:lnTo>
                  <a:pt x="85175" y="119561"/>
                </a:lnTo>
                <a:lnTo>
                  <a:pt x="88043" y="119855"/>
                </a:lnTo>
                <a:lnTo>
                  <a:pt x="91106" y="120144"/>
                </a:lnTo>
                <a:lnTo>
                  <a:pt x="93980" y="120288"/>
                </a:lnTo>
                <a:lnTo>
                  <a:pt x="96943" y="120288"/>
                </a:lnTo>
                <a:lnTo>
                  <a:pt x="100012" y="120288"/>
                </a:lnTo>
                <a:lnTo>
                  <a:pt x="102880" y="120144"/>
                </a:lnTo>
                <a:lnTo>
                  <a:pt x="105553" y="119705"/>
                </a:lnTo>
                <a:lnTo>
                  <a:pt x="108026" y="119273"/>
                </a:lnTo>
                <a:lnTo>
                  <a:pt x="110498" y="118690"/>
                </a:lnTo>
                <a:lnTo>
                  <a:pt x="112576" y="118035"/>
                </a:lnTo>
                <a:lnTo>
                  <a:pt x="114453" y="117014"/>
                </a:lnTo>
                <a:lnTo>
                  <a:pt x="114057" y="115344"/>
                </a:lnTo>
                <a:lnTo>
                  <a:pt x="113662" y="113668"/>
                </a:lnTo>
                <a:lnTo>
                  <a:pt x="113367" y="111854"/>
                </a:lnTo>
                <a:lnTo>
                  <a:pt x="113367" y="109889"/>
                </a:lnTo>
                <a:lnTo>
                  <a:pt x="113172" y="105889"/>
                </a:lnTo>
                <a:lnTo>
                  <a:pt x="113367" y="101816"/>
                </a:lnTo>
                <a:lnTo>
                  <a:pt x="113662" y="97887"/>
                </a:lnTo>
                <a:lnTo>
                  <a:pt x="114057" y="94397"/>
                </a:lnTo>
                <a:lnTo>
                  <a:pt x="114453" y="91489"/>
                </a:lnTo>
                <a:lnTo>
                  <a:pt x="114453" y="89087"/>
                </a:lnTo>
                <a:lnTo>
                  <a:pt x="114453" y="88288"/>
                </a:lnTo>
                <a:lnTo>
                  <a:pt x="113862" y="87416"/>
                </a:lnTo>
                <a:lnTo>
                  <a:pt x="113367" y="86617"/>
                </a:lnTo>
                <a:lnTo>
                  <a:pt x="112375" y="85741"/>
                </a:lnTo>
                <a:lnTo>
                  <a:pt x="111389" y="85086"/>
                </a:lnTo>
                <a:lnTo>
                  <a:pt x="110103" y="84509"/>
                </a:lnTo>
                <a:lnTo>
                  <a:pt x="108716" y="83926"/>
                </a:lnTo>
                <a:lnTo>
                  <a:pt x="107430" y="83560"/>
                </a:lnTo>
                <a:lnTo>
                  <a:pt x="105948" y="83271"/>
                </a:lnTo>
                <a:lnTo>
                  <a:pt x="104367" y="82977"/>
                </a:lnTo>
                <a:lnTo>
                  <a:pt x="103080" y="82977"/>
                </a:lnTo>
                <a:lnTo>
                  <a:pt x="101499" y="82977"/>
                </a:lnTo>
                <a:lnTo>
                  <a:pt x="100212" y="83271"/>
                </a:lnTo>
                <a:lnTo>
                  <a:pt x="98926" y="83704"/>
                </a:lnTo>
                <a:lnTo>
                  <a:pt x="97739" y="84215"/>
                </a:lnTo>
                <a:lnTo>
                  <a:pt x="96748" y="84942"/>
                </a:lnTo>
                <a:lnTo>
                  <a:pt x="95656" y="85596"/>
                </a:lnTo>
                <a:lnTo>
                  <a:pt x="94275" y="86323"/>
                </a:lnTo>
                <a:lnTo>
                  <a:pt x="92788" y="86762"/>
                </a:lnTo>
                <a:lnTo>
                  <a:pt x="91106" y="87050"/>
                </a:lnTo>
                <a:lnTo>
                  <a:pt x="89230" y="87200"/>
                </a:lnTo>
                <a:lnTo>
                  <a:pt x="87252" y="87050"/>
                </a:lnTo>
                <a:lnTo>
                  <a:pt x="85175" y="86906"/>
                </a:lnTo>
                <a:lnTo>
                  <a:pt x="83293" y="86468"/>
                </a:lnTo>
                <a:lnTo>
                  <a:pt x="81416" y="85891"/>
                </a:lnTo>
                <a:lnTo>
                  <a:pt x="79534" y="85086"/>
                </a:lnTo>
                <a:lnTo>
                  <a:pt x="77751" y="84215"/>
                </a:lnTo>
                <a:lnTo>
                  <a:pt x="76270" y="83127"/>
                </a:lnTo>
                <a:lnTo>
                  <a:pt x="75674" y="82400"/>
                </a:lnTo>
                <a:lnTo>
                  <a:pt x="75084" y="81746"/>
                </a:lnTo>
                <a:lnTo>
                  <a:pt x="74588" y="81013"/>
                </a:lnTo>
                <a:lnTo>
                  <a:pt x="74193" y="80214"/>
                </a:lnTo>
                <a:lnTo>
                  <a:pt x="73797" y="79343"/>
                </a:lnTo>
                <a:lnTo>
                  <a:pt x="73597" y="78544"/>
                </a:lnTo>
                <a:lnTo>
                  <a:pt x="73402" y="77523"/>
                </a:lnTo>
                <a:lnTo>
                  <a:pt x="73402" y="76580"/>
                </a:lnTo>
                <a:lnTo>
                  <a:pt x="73402" y="75414"/>
                </a:lnTo>
                <a:lnTo>
                  <a:pt x="73597" y="74327"/>
                </a:lnTo>
                <a:lnTo>
                  <a:pt x="73797" y="73234"/>
                </a:lnTo>
                <a:lnTo>
                  <a:pt x="74193" y="72218"/>
                </a:lnTo>
                <a:lnTo>
                  <a:pt x="74588" y="71414"/>
                </a:lnTo>
                <a:lnTo>
                  <a:pt x="75084" y="70542"/>
                </a:lnTo>
                <a:lnTo>
                  <a:pt x="75674" y="69743"/>
                </a:lnTo>
                <a:lnTo>
                  <a:pt x="76465" y="69016"/>
                </a:lnTo>
                <a:lnTo>
                  <a:pt x="77952" y="67779"/>
                </a:lnTo>
                <a:lnTo>
                  <a:pt x="79829" y="66614"/>
                </a:lnTo>
                <a:lnTo>
                  <a:pt x="81811" y="65815"/>
                </a:lnTo>
                <a:lnTo>
                  <a:pt x="83889" y="65232"/>
                </a:lnTo>
                <a:lnTo>
                  <a:pt x="85966" y="64799"/>
                </a:lnTo>
                <a:lnTo>
                  <a:pt x="88043" y="64577"/>
                </a:lnTo>
                <a:lnTo>
                  <a:pt x="90121" y="64577"/>
                </a:lnTo>
                <a:lnTo>
                  <a:pt x="92198" y="64799"/>
                </a:lnTo>
                <a:lnTo>
                  <a:pt x="94175" y="65088"/>
                </a:lnTo>
                <a:lnTo>
                  <a:pt x="96057" y="65670"/>
                </a:lnTo>
                <a:lnTo>
                  <a:pt x="97539" y="66397"/>
                </a:lnTo>
                <a:lnTo>
                  <a:pt x="98926" y="67196"/>
                </a:lnTo>
                <a:lnTo>
                  <a:pt x="99616" y="67779"/>
                </a:lnTo>
                <a:lnTo>
                  <a:pt x="100607" y="68290"/>
                </a:lnTo>
                <a:lnTo>
                  <a:pt x="101693" y="68872"/>
                </a:lnTo>
                <a:lnTo>
                  <a:pt x="102685" y="69161"/>
                </a:lnTo>
                <a:lnTo>
                  <a:pt x="103971" y="69599"/>
                </a:lnTo>
                <a:lnTo>
                  <a:pt x="105158" y="69743"/>
                </a:lnTo>
                <a:lnTo>
                  <a:pt x="106444" y="69888"/>
                </a:lnTo>
                <a:lnTo>
                  <a:pt x="107825" y="69960"/>
                </a:lnTo>
                <a:lnTo>
                  <a:pt x="109112" y="69960"/>
                </a:lnTo>
                <a:lnTo>
                  <a:pt x="110498" y="69888"/>
                </a:lnTo>
                <a:lnTo>
                  <a:pt x="111785" y="69599"/>
                </a:lnTo>
                <a:lnTo>
                  <a:pt x="113172" y="69305"/>
                </a:lnTo>
                <a:lnTo>
                  <a:pt x="114453" y="69016"/>
                </a:lnTo>
                <a:lnTo>
                  <a:pt x="115839" y="68434"/>
                </a:lnTo>
                <a:lnTo>
                  <a:pt x="116931" y="67923"/>
                </a:lnTo>
                <a:lnTo>
                  <a:pt x="118312" y="67196"/>
                </a:lnTo>
                <a:lnTo>
                  <a:pt x="118613" y="66764"/>
                </a:lnTo>
                <a:lnTo>
                  <a:pt x="119203" y="66397"/>
                </a:lnTo>
                <a:lnTo>
                  <a:pt x="119599" y="65815"/>
                </a:lnTo>
                <a:lnTo>
                  <a:pt x="119799" y="65088"/>
                </a:lnTo>
                <a:lnTo>
                  <a:pt x="120389" y="63706"/>
                </a:lnTo>
                <a:lnTo>
                  <a:pt x="120590" y="62036"/>
                </a:lnTo>
                <a:lnTo>
                  <a:pt x="120590" y="60072"/>
                </a:lnTo>
                <a:lnTo>
                  <a:pt x="120590" y="58107"/>
                </a:lnTo>
                <a:lnTo>
                  <a:pt x="120194" y="55999"/>
                </a:lnTo>
                <a:lnTo>
                  <a:pt x="119799" y="53962"/>
                </a:lnTo>
                <a:lnTo>
                  <a:pt x="118613" y="49451"/>
                </a:lnTo>
                <a:lnTo>
                  <a:pt x="117326" y="45450"/>
                </a:lnTo>
                <a:lnTo>
                  <a:pt x="115839" y="41816"/>
                </a:lnTo>
                <a:lnTo>
                  <a:pt x="114453" y="38980"/>
                </a:lnTo>
                <a:lnTo>
                  <a:pt x="111389" y="39413"/>
                </a:lnTo>
                <a:lnTo>
                  <a:pt x="108221" y="39707"/>
                </a:lnTo>
                <a:lnTo>
                  <a:pt x="104957" y="39996"/>
                </a:lnTo>
                <a:lnTo>
                  <a:pt x="101499" y="39996"/>
                </a:lnTo>
                <a:lnTo>
                  <a:pt x="98330" y="39996"/>
                </a:lnTo>
                <a:lnTo>
                  <a:pt x="95066" y="39852"/>
                </a:lnTo>
                <a:lnTo>
                  <a:pt x="91803" y="39707"/>
                </a:lnTo>
                <a:lnTo>
                  <a:pt x="89029" y="39413"/>
                </a:lnTo>
                <a:lnTo>
                  <a:pt x="83493" y="38836"/>
                </a:lnTo>
                <a:lnTo>
                  <a:pt x="79138" y="38326"/>
                </a:lnTo>
                <a:lnTo>
                  <a:pt x="76270" y="37887"/>
                </a:lnTo>
                <a:lnTo>
                  <a:pt x="75279" y="37743"/>
                </a:lnTo>
                <a:lnTo>
                  <a:pt x="72806" y="36872"/>
                </a:lnTo>
                <a:lnTo>
                  <a:pt x="70729" y="35923"/>
                </a:lnTo>
                <a:lnTo>
                  <a:pt x="68852" y="34980"/>
                </a:lnTo>
                <a:lnTo>
                  <a:pt x="67565" y="33814"/>
                </a:lnTo>
                <a:lnTo>
                  <a:pt x="66379" y="32577"/>
                </a:lnTo>
                <a:lnTo>
                  <a:pt x="65583" y="31345"/>
                </a:lnTo>
                <a:lnTo>
                  <a:pt x="65093" y="30036"/>
                </a:lnTo>
                <a:lnTo>
                  <a:pt x="64697" y="28798"/>
                </a:lnTo>
                <a:lnTo>
                  <a:pt x="64697" y="27416"/>
                </a:lnTo>
                <a:lnTo>
                  <a:pt x="64892" y="26179"/>
                </a:lnTo>
                <a:lnTo>
                  <a:pt x="65287" y="24870"/>
                </a:lnTo>
                <a:lnTo>
                  <a:pt x="65783" y="23776"/>
                </a:lnTo>
                <a:lnTo>
                  <a:pt x="66379" y="22689"/>
                </a:lnTo>
                <a:lnTo>
                  <a:pt x="67365" y="21668"/>
                </a:lnTo>
                <a:lnTo>
                  <a:pt x="68456" y="20725"/>
                </a:lnTo>
                <a:lnTo>
                  <a:pt x="69643" y="19998"/>
                </a:lnTo>
                <a:lnTo>
                  <a:pt x="70729" y="19199"/>
                </a:lnTo>
                <a:lnTo>
                  <a:pt x="71720" y="18033"/>
                </a:lnTo>
                <a:lnTo>
                  <a:pt x="72611" y="16796"/>
                </a:lnTo>
                <a:lnTo>
                  <a:pt x="73402" y="15270"/>
                </a:lnTo>
                <a:lnTo>
                  <a:pt x="73992" y="13744"/>
                </a:lnTo>
                <a:lnTo>
                  <a:pt x="74193" y="12068"/>
                </a:lnTo>
                <a:lnTo>
                  <a:pt x="74388" y="10398"/>
                </a:lnTo>
                <a:lnTo>
                  <a:pt x="73992" y="8722"/>
                </a:lnTo>
                <a:lnTo>
                  <a:pt x="73402" y="7052"/>
                </a:lnTo>
                <a:lnTo>
                  <a:pt x="72611" y="5454"/>
                </a:lnTo>
                <a:lnTo>
                  <a:pt x="72115" y="4799"/>
                </a:lnTo>
                <a:lnTo>
                  <a:pt x="71325" y="4067"/>
                </a:lnTo>
                <a:lnTo>
                  <a:pt x="70534" y="3418"/>
                </a:lnTo>
                <a:lnTo>
                  <a:pt x="69643" y="2835"/>
                </a:lnTo>
                <a:lnTo>
                  <a:pt x="68651" y="2252"/>
                </a:lnTo>
                <a:lnTo>
                  <a:pt x="67565" y="1742"/>
                </a:lnTo>
                <a:lnTo>
                  <a:pt x="66179" y="1303"/>
                </a:lnTo>
                <a:lnTo>
                  <a:pt x="64892" y="1015"/>
                </a:lnTo>
                <a:lnTo>
                  <a:pt x="63310" y="577"/>
                </a:lnTo>
                <a:lnTo>
                  <a:pt x="61823" y="432"/>
                </a:lnTo>
                <a:lnTo>
                  <a:pt x="60147" y="288"/>
                </a:lnTo>
                <a:lnTo>
                  <a:pt x="58164" y="288"/>
                </a:lnTo>
                <a:lnTo>
                  <a:pt x="56483" y="288"/>
                </a:lnTo>
                <a:lnTo>
                  <a:pt x="54801" y="432"/>
                </a:lnTo>
                <a:lnTo>
                  <a:pt x="53319" y="577"/>
                </a:lnTo>
                <a:lnTo>
                  <a:pt x="51932" y="871"/>
                </a:lnTo>
                <a:lnTo>
                  <a:pt x="50646" y="1159"/>
                </a:lnTo>
                <a:lnTo>
                  <a:pt x="49265" y="1453"/>
                </a:lnTo>
                <a:lnTo>
                  <a:pt x="48173" y="1886"/>
                </a:lnTo>
                <a:lnTo>
                  <a:pt x="46987" y="2397"/>
                </a:lnTo>
                <a:lnTo>
                  <a:pt x="46096" y="2835"/>
                </a:lnTo>
                <a:lnTo>
                  <a:pt x="45110" y="3418"/>
                </a:lnTo>
                <a:lnTo>
                  <a:pt x="44314" y="3923"/>
                </a:lnTo>
                <a:lnTo>
                  <a:pt x="43623" y="4649"/>
                </a:lnTo>
                <a:lnTo>
                  <a:pt x="42437" y="5887"/>
                </a:lnTo>
                <a:lnTo>
                  <a:pt x="41446" y="7413"/>
                </a:lnTo>
                <a:lnTo>
                  <a:pt x="40950" y="8872"/>
                </a:lnTo>
                <a:lnTo>
                  <a:pt x="40755" y="10542"/>
                </a:lnTo>
                <a:lnTo>
                  <a:pt x="40755" y="12068"/>
                </a:lnTo>
                <a:lnTo>
                  <a:pt x="40950" y="13594"/>
                </a:lnTo>
                <a:lnTo>
                  <a:pt x="41446" y="15126"/>
                </a:lnTo>
                <a:lnTo>
                  <a:pt x="42437" y="16507"/>
                </a:lnTo>
                <a:lnTo>
                  <a:pt x="43623" y="17745"/>
                </a:lnTo>
                <a:lnTo>
                  <a:pt x="44910" y="19049"/>
                </a:lnTo>
                <a:lnTo>
                  <a:pt x="46196" y="20142"/>
                </a:lnTo>
                <a:lnTo>
                  <a:pt x="47382" y="21379"/>
                </a:lnTo>
                <a:lnTo>
                  <a:pt x="48374" y="22689"/>
                </a:lnTo>
                <a:lnTo>
                  <a:pt x="48869" y="23926"/>
                </a:lnTo>
                <a:lnTo>
                  <a:pt x="49265" y="25308"/>
                </a:lnTo>
                <a:lnTo>
                  <a:pt x="49265" y="26690"/>
                </a:lnTo>
                <a:lnTo>
                  <a:pt x="49064" y="28071"/>
                </a:lnTo>
                <a:lnTo>
                  <a:pt x="48569" y="29381"/>
                </a:lnTo>
                <a:lnTo>
                  <a:pt x="47778" y="30762"/>
                </a:lnTo>
                <a:lnTo>
                  <a:pt x="46592" y="31994"/>
                </a:lnTo>
                <a:lnTo>
                  <a:pt x="45305" y="33160"/>
                </a:lnTo>
                <a:lnTo>
                  <a:pt x="43623" y="34397"/>
                </a:lnTo>
                <a:lnTo>
                  <a:pt x="41646" y="35340"/>
                </a:lnTo>
                <a:lnTo>
                  <a:pt x="39368" y="36217"/>
                </a:lnTo>
                <a:lnTo>
                  <a:pt x="36701" y="37016"/>
                </a:lnTo>
                <a:lnTo>
                  <a:pt x="33927" y="37743"/>
                </a:lnTo>
                <a:lnTo>
                  <a:pt x="31655" y="37743"/>
                </a:lnTo>
                <a:lnTo>
                  <a:pt x="28586" y="37743"/>
                </a:lnTo>
                <a:lnTo>
                  <a:pt x="25323" y="37743"/>
                </a:lnTo>
                <a:lnTo>
                  <a:pt x="21564" y="37743"/>
                </a:lnTo>
                <a:lnTo>
                  <a:pt x="17509" y="37743"/>
                </a:lnTo>
                <a:lnTo>
                  <a:pt x="13154" y="37743"/>
                </a:lnTo>
                <a:lnTo>
                  <a:pt x="8604" y="37743"/>
                </a:lnTo>
                <a:lnTo>
                  <a:pt x="3853" y="37743"/>
                </a:lnTo>
                <a:lnTo>
                  <a:pt x="3263" y="40140"/>
                </a:lnTo>
                <a:lnTo>
                  <a:pt x="2567" y="43486"/>
                </a:lnTo>
                <a:lnTo>
                  <a:pt x="1977" y="47126"/>
                </a:lnTo>
                <a:lnTo>
                  <a:pt x="1381" y="50977"/>
                </a:lnTo>
                <a:lnTo>
                  <a:pt x="790" y="54761"/>
                </a:lnTo>
                <a:lnTo>
                  <a:pt x="590" y="58252"/>
                </a:lnTo>
                <a:lnTo>
                  <a:pt x="590" y="60943"/>
                </a:lnTo>
                <a:lnTo>
                  <a:pt x="590" y="62763"/>
                </a:lnTo>
                <a:lnTo>
                  <a:pt x="1186" y="63706"/>
                </a:lnTo>
                <a:lnTo>
                  <a:pt x="1776" y="64649"/>
                </a:lnTo>
                <a:lnTo>
                  <a:pt x="2767" y="65382"/>
                </a:lnTo>
                <a:lnTo>
                  <a:pt x="3853" y="66109"/>
                </a:lnTo>
                <a:lnTo>
                  <a:pt x="5240" y="66764"/>
                </a:lnTo>
                <a:lnTo>
                  <a:pt x="6722" y="67196"/>
                </a:lnTo>
                <a:lnTo>
                  <a:pt x="8403" y="67635"/>
                </a:lnTo>
                <a:lnTo>
                  <a:pt x="9991" y="67923"/>
                </a:lnTo>
                <a:lnTo>
                  <a:pt x="11868" y="68068"/>
                </a:lnTo>
                <a:lnTo>
                  <a:pt x="13549" y="68145"/>
                </a:lnTo>
                <a:lnTo>
                  <a:pt x="15231" y="68068"/>
                </a:lnTo>
                <a:lnTo>
                  <a:pt x="17013" y="67923"/>
                </a:lnTo>
                <a:lnTo>
                  <a:pt x="18695" y="67635"/>
                </a:lnTo>
                <a:lnTo>
                  <a:pt x="20177" y="67052"/>
                </a:lnTo>
                <a:lnTo>
                  <a:pt x="21564" y="66469"/>
                </a:lnTo>
                <a:lnTo>
                  <a:pt x="22850" y="65815"/>
                </a:lnTo>
                <a:lnTo>
                  <a:pt x="24036" y="64944"/>
                </a:lnTo>
                <a:lnTo>
                  <a:pt x="25518" y="64433"/>
                </a:lnTo>
                <a:lnTo>
                  <a:pt x="27005" y="63995"/>
                </a:lnTo>
                <a:lnTo>
                  <a:pt x="28787" y="63850"/>
                </a:lnTo>
                <a:lnTo>
                  <a:pt x="30664" y="63706"/>
                </a:lnTo>
                <a:lnTo>
                  <a:pt x="32346" y="63850"/>
                </a:lnTo>
                <a:lnTo>
                  <a:pt x="34228" y="64145"/>
                </a:lnTo>
                <a:lnTo>
                  <a:pt x="36205" y="64649"/>
                </a:lnTo>
                <a:lnTo>
                  <a:pt x="37887" y="65382"/>
                </a:lnTo>
                <a:lnTo>
                  <a:pt x="39569" y="66253"/>
                </a:lnTo>
                <a:lnTo>
                  <a:pt x="40950" y="67196"/>
                </a:lnTo>
                <a:lnTo>
                  <a:pt x="42236" y="68434"/>
                </a:lnTo>
                <a:lnTo>
                  <a:pt x="43428" y="69888"/>
                </a:lnTo>
                <a:lnTo>
                  <a:pt x="44119" y="71414"/>
                </a:lnTo>
                <a:lnTo>
                  <a:pt x="44709" y="73234"/>
                </a:lnTo>
                <a:lnTo>
                  <a:pt x="44910" y="75054"/>
                </a:lnTo>
                <a:lnTo>
                  <a:pt x="44709" y="76435"/>
                </a:lnTo>
                <a:lnTo>
                  <a:pt x="44119" y="77673"/>
                </a:lnTo>
                <a:lnTo>
                  <a:pt x="43428" y="78905"/>
                </a:lnTo>
                <a:lnTo>
                  <a:pt x="42236" y="79926"/>
                </a:lnTo>
                <a:lnTo>
                  <a:pt x="40950" y="80869"/>
                </a:lnTo>
                <a:lnTo>
                  <a:pt x="39569" y="81746"/>
                </a:lnTo>
                <a:lnTo>
                  <a:pt x="37887" y="82400"/>
                </a:lnTo>
                <a:lnTo>
                  <a:pt x="36205" y="82977"/>
                </a:lnTo>
                <a:lnTo>
                  <a:pt x="34228" y="83416"/>
                </a:lnTo>
                <a:lnTo>
                  <a:pt x="32346" y="83704"/>
                </a:lnTo>
                <a:lnTo>
                  <a:pt x="30664" y="83704"/>
                </a:lnTo>
                <a:lnTo>
                  <a:pt x="28787" y="83560"/>
                </a:lnTo>
                <a:lnTo>
                  <a:pt x="27005" y="83271"/>
                </a:lnTo>
                <a:lnTo>
                  <a:pt x="25518" y="82689"/>
                </a:lnTo>
                <a:lnTo>
                  <a:pt x="24036" y="82034"/>
                </a:lnTo>
                <a:lnTo>
                  <a:pt x="22850" y="81013"/>
                </a:lnTo>
                <a:lnTo>
                  <a:pt x="21758" y="80070"/>
                </a:lnTo>
                <a:lnTo>
                  <a:pt x="20377" y="79343"/>
                </a:lnTo>
                <a:lnTo>
                  <a:pt x="19091" y="78760"/>
                </a:lnTo>
                <a:lnTo>
                  <a:pt x="17704" y="78400"/>
                </a:lnTo>
                <a:lnTo>
                  <a:pt x="16223" y="78250"/>
                </a:lnTo>
                <a:lnTo>
                  <a:pt x="14736" y="78250"/>
                </a:lnTo>
                <a:lnTo>
                  <a:pt x="13154" y="78400"/>
                </a:lnTo>
                <a:lnTo>
                  <a:pt x="11673" y="78616"/>
                </a:lnTo>
                <a:lnTo>
                  <a:pt x="10085" y="79199"/>
                </a:lnTo>
                <a:lnTo>
                  <a:pt x="8604" y="79781"/>
                </a:lnTo>
                <a:lnTo>
                  <a:pt x="7317" y="80436"/>
                </a:lnTo>
                <a:lnTo>
                  <a:pt x="5931" y="81307"/>
                </a:lnTo>
                <a:lnTo>
                  <a:pt x="4845" y="82106"/>
                </a:lnTo>
                <a:lnTo>
                  <a:pt x="3658" y="83127"/>
                </a:lnTo>
                <a:lnTo>
                  <a:pt x="2767" y="84215"/>
                </a:lnTo>
                <a:lnTo>
                  <a:pt x="2171" y="85524"/>
                </a:lnTo>
                <a:lnTo>
                  <a:pt x="1581" y="86762"/>
                </a:lnTo>
                <a:lnTo>
                  <a:pt x="1381" y="88288"/>
                </a:lnTo>
                <a:lnTo>
                  <a:pt x="1581" y="90108"/>
                </a:lnTo>
                <a:lnTo>
                  <a:pt x="1776" y="91922"/>
                </a:lnTo>
                <a:lnTo>
                  <a:pt x="2767" y="96217"/>
                </a:lnTo>
                <a:lnTo>
                  <a:pt x="3853" y="100723"/>
                </a:lnTo>
                <a:lnTo>
                  <a:pt x="4449" y="102981"/>
                </a:lnTo>
                <a:lnTo>
                  <a:pt x="5040" y="105306"/>
                </a:lnTo>
                <a:lnTo>
                  <a:pt x="5340" y="107559"/>
                </a:lnTo>
                <a:lnTo>
                  <a:pt x="5535" y="109817"/>
                </a:lnTo>
                <a:lnTo>
                  <a:pt x="5535" y="111709"/>
                </a:lnTo>
                <a:lnTo>
                  <a:pt x="5340" y="113668"/>
                </a:lnTo>
                <a:lnTo>
                  <a:pt x="5240" y="114689"/>
                </a:lnTo>
                <a:lnTo>
                  <a:pt x="4845" y="115488"/>
                </a:lnTo>
                <a:lnTo>
                  <a:pt x="4449" y="116359"/>
                </a:lnTo>
                <a:lnTo>
                  <a:pt x="3853" y="117014"/>
                </a:lnTo>
                <a:lnTo>
                  <a:pt x="8209" y="116509"/>
                </a:lnTo>
                <a:lnTo>
                  <a:pt x="12759" y="115782"/>
                </a:lnTo>
                <a:lnTo>
                  <a:pt x="17309" y="115344"/>
                </a:lnTo>
                <a:lnTo>
                  <a:pt x="21758" y="114978"/>
                </a:lnTo>
                <a:lnTo>
                  <a:pt x="25913" y="114833"/>
                </a:lnTo>
                <a:lnTo>
                  <a:pt x="29873" y="114833"/>
                </a:lnTo>
                <a:lnTo>
                  <a:pt x="31750" y="114978"/>
                </a:lnTo>
                <a:lnTo>
                  <a:pt x="33732" y="115200"/>
                </a:lnTo>
                <a:lnTo>
                  <a:pt x="35214" y="115488"/>
                </a:lnTo>
                <a:lnTo>
                  <a:pt x="36896" y="115927"/>
                </a:lnTo>
                <a:close/>
              </a:path>
            </a:pathLst>
          </a:custGeom>
          <a:solidFill>
            <a:schemeClr val="accent3">
              <a:lumMod val="20000"/>
              <a:lumOff val="80000"/>
              <a:alpha val="99606"/>
            </a:schemeClr>
          </a:solidFill>
          <a:ln w="28575" cap="flat" cmpd="sng">
            <a:solidFill>
              <a:srgbClr val="000000"/>
            </a:solidFill>
            <a:prstDash val="solid"/>
            <a:miter lim="8000"/>
            <a:headEnd type="none" w="med" len="med"/>
            <a:tailEnd type="none" w="med" len="med"/>
          </a:ln>
        </p:spPr>
        <p:txBody>
          <a:bodyPr/>
          <a:lstStyle/>
          <a:p>
            <a:pPr>
              <a:defRPr/>
            </a:pPr>
            <a:endParaRPr lang="en-GB">
              <a:latin typeface="Arial" panose="020B0604020202020204" pitchFamily="34" charset="0"/>
              <a:cs typeface="Arial" panose="020B0604020202020204" pitchFamily="34" charset="0"/>
              <a:sym typeface="Arial" panose="020B0604020202020204" pitchFamily="34" charset="0"/>
            </a:endParaRPr>
          </a:p>
        </p:txBody>
      </p:sp>
      <p:sp>
        <p:nvSpPr>
          <p:cNvPr id="4" name="Shape 401">
            <a:extLst>
              <a:ext uri="{FF2B5EF4-FFF2-40B4-BE49-F238E27FC236}">
                <a16:creationId xmlns:a16="http://schemas.microsoft.com/office/drawing/2014/main" id="{430DFC1B-B917-4E3C-8BD7-C04A8E8B8030}"/>
              </a:ext>
            </a:extLst>
          </p:cNvPr>
          <p:cNvSpPr>
            <a:spLocks/>
          </p:cNvSpPr>
          <p:nvPr/>
        </p:nvSpPr>
        <p:spPr bwMode="auto">
          <a:xfrm>
            <a:off x="2987675" y="3133725"/>
            <a:ext cx="1298575" cy="2166938"/>
          </a:xfrm>
          <a:custGeom>
            <a:avLst/>
            <a:gdLst>
              <a:gd name="T0" fmla="*/ 2147483646 w 120000"/>
              <a:gd name="T1" fmla="*/ 2147483646 h 120000"/>
              <a:gd name="T2" fmla="*/ 2147483646 w 120000"/>
              <a:gd name="T3" fmla="*/ 2147483646 h 120000"/>
              <a:gd name="T4" fmla="*/ 2147483646 w 120000"/>
              <a:gd name="T5" fmla="*/ 2147483646 h 120000"/>
              <a:gd name="T6" fmla="*/ 2147483646 w 120000"/>
              <a:gd name="T7" fmla="*/ 2147483646 h 120000"/>
              <a:gd name="T8" fmla="*/ 2147483646 w 120000"/>
              <a:gd name="T9" fmla="*/ 2147483646 h 120000"/>
              <a:gd name="T10" fmla="*/ 2147483646 w 120000"/>
              <a:gd name="T11" fmla="*/ 2147483646 h 120000"/>
              <a:gd name="T12" fmla="*/ 2147483646 w 120000"/>
              <a:gd name="T13" fmla="*/ 2147483646 h 120000"/>
              <a:gd name="T14" fmla="*/ 2147483646 w 120000"/>
              <a:gd name="T15" fmla="*/ 2147483646 h 120000"/>
              <a:gd name="T16" fmla="*/ 2147483646 w 120000"/>
              <a:gd name="T17" fmla="*/ 2147483646 h 120000"/>
              <a:gd name="T18" fmla="*/ 2147483646 w 120000"/>
              <a:gd name="T19" fmla="*/ 2147483646 h 120000"/>
              <a:gd name="T20" fmla="*/ 2147483646 w 120000"/>
              <a:gd name="T21" fmla="*/ 2147483646 h 120000"/>
              <a:gd name="T22" fmla="*/ 2147483646 w 120000"/>
              <a:gd name="T23" fmla="*/ 2147483646 h 120000"/>
              <a:gd name="T24" fmla="*/ 2147483646 w 120000"/>
              <a:gd name="T25" fmla="*/ 2147483646 h 120000"/>
              <a:gd name="T26" fmla="*/ 2147483646 w 120000"/>
              <a:gd name="T27" fmla="*/ 2147483646 h 120000"/>
              <a:gd name="T28" fmla="*/ 2147483646 w 120000"/>
              <a:gd name="T29" fmla="*/ 2147483646 h 120000"/>
              <a:gd name="T30" fmla="*/ 2147483646 w 120000"/>
              <a:gd name="T31" fmla="*/ 2147483646 h 120000"/>
              <a:gd name="T32" fmla="*/ 2147483646 w 120000"/>
              <a:gd name="T33" fmla="*/ 2147483646 h 120000"/>
              <a:gd name="T34" fmla="*/ 2147483646 w 120000"/>
              <a:gd name="T35" fmla="*/ 2147483646 h 120000"/>
              <a:gd name="T36" fmla="*/ 2147483646 w 120000"/>
              <a:gd name="T37" fmla="*/ 2147483646 h 120000"/>
              <a:gd name="T38" fmla="*/ 2147483646 w 120000"/>
              <a:gd name="T39" fmla="*/ 2147483646 h 120000"/>
              <a:gd name="T40" fmla="*/ 2147483646 w 120000"/>
              <a:gd name="T41" fmla="*/ 2147483646 h 120000"/>
              <a:gd name="T42" fmla="*/ 2147483646 w 120000"/>
              <a:gd name="T43" fmla="*/ 2147483646 h 120000"/>
              <a:gd name="T44" fmla="*/ 2147483646 w 120000"/>
              <a:gd name="T45" fmla="*/ 2147483646 h 120000"/>
              <a:gd name="T46" fmla="*/ 2147483646 w 120000"/>
              <a:gd name="T47" fmla="*/ 2147483646 h 120000"/>
              <a:gd name="T48" fmla="*/ 2147483646 w 120000"/>
              <a:gd name="T49" fmla="*/ 2147483646 h 120000"/>
              <a:gd name="T50" fmla="*/ 2147483646 w 120000"/>
              <a:gd name="T51" fmla="*/ 2147483646 h 120000"/>
              <a:gd name="T52" fmla="*/ 2147483646 w 120000"/>
              <a:gd name="T53" fmla="*/ 2147483646 h 120000"/>
              <a:gd name="T54" fmla="*/ 2147483646 w 120000"/>
              <a:gd name="T55" fmla="*/ 2147483646 h 120000"/>
              <a:gd name="T56" fmla="*/ 2147483646 w 120000"/>
              <a:gd name="T57" fmla="*/ 2147483646 h 120000"/>
              <a:gd name="T58" fmla="*/ 2147483646 w 120000"/>
              <a:gd name="T59" fmla="*/ 2147483646 h 120000"/>
              <a:gd name="T60" fmla="*/ 2147483646 w 120000"/>
              <a:gd name="T61" fmla="*/ 2147483646 h 120000"/>
              <a:gd name="T62" fmla="*/ 2147483646 w 120000"/>
              <a:gd name="T63" fmla="*/ 2147483646 h 120000"/>
              <a:gd name="T64" fmla="*/ 2147483646 w 120000"/>
              <a:gd name="T65" fmla="*/ 2147483646 h 120000"/>
              <a:gd name="T66" fmla="*/ 2147483646 w 120000"/>
              <a:gd name="T67" fmla="*/ 2147483646 h 120000"/>
              <a:gd name="T68" fmla="*/ 2147483646 w 120000"/>
              <a:gd name="T69" fmla="*/ 2147483646 h 120000"/>
              <a:gd name="T70" fmla="*/ 2147483646 w 120000"/>
              <a:gd name="T71" fmla="*/ 2147483646 h 120000"/>
              <a:gd name="T72" fmla="*/ 2147483646 w 120000"/>
              <a:gd name="T73" fmla="*/ 2147483646 h 120000"/>
              <a:gd name="T74" fmla="*/ 2147483646 w 120000"/>
              <a:gd name="T75" fmla="*/ 2147483646 h 120000"/>
              <a:gd name="T76" fmla="*/ 2147483646 w 120000"/>
              <a:gd name="T77" fmla="*/ 2147483646 h 120000"/>
              <a:gd name="T78" fmla="*/ 2147483646 w 120000"/>
              <a:gd name="T79" fmla="*/ 2147483646 h 120000"/>
              <a:gd name="T80" fmla="*/ 2147483646 w 120000"/>
              <a:gd name="T81" fmla="*/ 2147483646 h 120000"/>
              <a:gd name="T82" fmla="*/ 2147483646 w 120000"/>
              <a:gd name="T83" fmla="*/ 2147483646 h 120000"/>
              <a:gd name="T84" fmla="*/ 2147483646 w 120000"/>
              <a:gd name="T85" fmla="*/ 2147483646 h 120000"/>
              <a:gd name="T86" fmla="*/ 2147483646 w 120000"/>
              <a:gd name="T87" fmla="*/ 2147483646 h 120000"/>
              <a:gd name="T88" fmla="*/ 2147483646 w 120000"/>
              <a:gd name="T89" fmla="*/ 2147483646 h 120000"/>
              <a:gd name="T90" fmla="*/ 2147483646 w 120000"/>
              <a:gd name="T91" fmla="*/ 2147483646 h 120000"/>
              <a:gd name="T92" fmla="*/ 2147483646 w 120000"/>
              <a:gd name="T93" fmla="*/ 2147483646 h 120000"/>
              <a:gd name="T94" fmla="*/ 2147483646 w 120000"/>
              <a:gd name="T95" fmla="*/ 2147483646 h 120000"/>
              <a:gd name="T96" fmla="*/ 2147483646 w 120000"/>
              <a:gd name="T97" fmla="*/ 2147483646 h 120000"/>
              <a:gd name="T98" fmla="*/ 2147483646 w 120000"/>
              <a:gd name="T99" fmla="*/ 2147483646 h 120000"/>
              <a:gd name="T100" fmla="*/ 2147483646 w 120000"/>
              <a:gd name="T101" fmla="*/ 2147483646 h 120000"/>
              <a:gd name="T102" fmla="*/ 2147483646 w 120000"/>
              <a:gd name="T103" fmla="*/ 2147483646 h 120000"/>
              <a:gd name="T104" fmla="*/ 2147483646 w 120000"/>
              <a:gd name="T105" fmla="*/ 2147483646 h 120000"/>
              <a:gd name="T106" fmla="*/ 2147483646 w 120000"/>
              <a:gd name="T107" fmla="*/ 2147483646 h 120000"/>
              <a:gd name="T108" fmla="*/ 2147483646 w 120000"/>
              <a:gd name="T109" fmla="*/ 2147483646 h 120000"/>
              <a:gd name="T110" fmla="*/ 2147483646 w 120000"/>
              <a:gd name="T111" fmla="*/ 2147483646 h 120000"/>
              <a:gd name="T112" fmla="*/ 2147483646 w 120000"/>
              <a:gd name="T113" fmla="*/ 2147483646 h 120000"/>
              <a:gd name="T114" fmla="*/ 2147483646 w 120000"/>
              <a:gd name="T115" fmla="*/ 2147483646 h 120000"/>
              <a:gd name="T116" fmla="*/ 2147483646 w 120000"/>
              <a:gd name="T117" fmla="*/ 2147483646 h 1200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0000"/>
              <a:gd name="T178" fmla="*/ 0 h 120000"/>
              <a:gd name="T179" fmla="*/ 120000 w 120000"/>
              <a:gd name="T180" fmla="*/ 120000 h 1200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0000" h="120000" extrusionOk="0">
                <a:moveTo>
                  <a:pt x="21276" y="58683"/>
                </a:moveTo>
                <a:lnTo>
                  <a:pt x="21913" y="58257"/>
                </a:lnTo>
                <a:lnTo>
                  <a:pt x="22755" y="57769"/>
                </a:lnTo>
                <a:lnTo>
                  <a:pt x="23492" y="57403"/>
                </a:lnTo>
                <a:lnTo>
                  <a:pt x="24334" y="57160"/>
                </a:lnTo>
                <a:lnTo>
                  <a:pt x="26126" y="56727"/>
                </a:lnTo>
                <a:lnTo>
                  <a:pt x="28129" y="56483"/>
                </a:lnTo>
                <a:lnTo>
                  <a:pt x="30445" y="56362"/>
                </a:lnTo>
                <a:lnTo>
                  <a:pt x="32660" y="56483"/>
                </a:lnTo>
                <a:lnTo>
                  <a:pt x="34870" y="56855"/>
                </a:lnTo>
                <a:lnTo>
                  <a:pt x="37085" y="57281"/>
                </a:lnTo>
                <a:lnTo>
                  <a:pt x="39083" y="58013"/>
                </a:lnTo>
                <a:lnTo>
                  <a:pt x="41086" y="58805"/>
                </a:lnTo>
                <a:lnTo>
                  <a:pt x="42771" y="59781"/>
                </a:lnTo>
                <a:lnTo>
                  <a:pt x="44144" y="60944"/>
                </a:lnTo>
                <a:lnTo>
                  <a:pt x="44774" y="61493"/>
                </a:lnTo>
                <a:lnTo>
                  <a:pt x="45405" y="62102"/>
                </a:lnTo>
                <a:lnTo>
                  <a:pt x="45723" y="62839"/>
                </a:lnTo>
                <a:lnTo>
                  <a:pt x="46141" y="63510"/>
                </a:lnTo>
                <a:lnTo>
                  <a:pt x="46353" y="64241"/>
                </a:lnTo>
                <a:lnTo>
                  <a:pt x="46353" y="64912"/>
                </a:lnTo>
                <a:lnTo>
                  <a:pt x="46353" y="65765"/>
                </a:lnTo>
                <a:lnTo>
                  <a:pt x="46353" y="66563"/>
                </a:lnTo>
                <a:lnTo>
                  <a:pt x="45723" y="67965"/>
                </a:lnTo>
                <a:lnTo>
                  <a:pt x="44986" y="69373"/>
                </a:lnTo>
                <a:lnTo>
                  <a:pt x="43932" y="70409"/>
                </a:lnTo>
                <a:lnTo>
                  <a:pt x="42559" y="71506"/>
                </a:lnTo>
                <a:lnTo>
                  <a:pt x="41086" y="72304"/>
                </a:lnTo>
                <a:lnTo>
                  <a:pt x="39507" y="73036"/>
                </a:lnTo>
                <a:lnTo>
                  <a:pt x="37715" y="73462"/>
                </a:lnTo>
                <a:lnTo>
                  <a:pt x="35818" y="73950"/>
                </a:lnTo>
                <a:lnTo>
                  <a:pt x="34027" y="74194"/>
                </a:lnTo>
                <a:lnTo>
                  <a:pt x="32024" y="74194"/>
                </a:lnTo>
                <a:lnTo>
                  <a:pt x="30232" y="74194"/>
                </a:lnTo>
                <a:lnTo>
                  <a:pt x="28341" y="73950"/>
                </a:lnTo>
                <a:lnTo>
                  <a:pt x="26550" y="73706"/>
                </a:lnTo>
                <a:lnTo>
                  <a:pt x="24965" y="73219"/>
                </a:lnTo>
                <a:lnTo>
                  <a:pt x="23280" y="72670"/>
                </a:lnTo>
                <a:lnTo>
                  <a:pt x="22125" y="71939"/>
                </a:lnTo>
                <a:lnTo>
                  <a:pt x="20858" y="71141"/>
                </a:lnTo>
                <a:lnTo>
                  <a:pt x="19491" y="70409"/>
                </a:lnTo>
                <a:lnTo>
                  <a:pt x="18012" y="69861"/>
                </a:lnTo>
                <a:lnTo>
                  <a:pt x="16433" y="69373"/>
                </a:lnTo>
                <a:lnTo>
                  <a:pt x="15066" y="68885"/>
                </a:lnTo>
                <a:lnTo>
                  <a:pt x="13375" y="68575"/>
                </a:lnTo>
                <a:lnTo>
                  <a:pt x="12008" y="68331"/>
                </a:lnTo>
                <a:lnTo>
                  <a:pt x="10535" y="68209"/>
                </a:lnTo>
                <a:lnTo>
                  <a:pt x="9162" y="68209"/>
                </a:lnTo>
                <a:lnTo>
                  <a:pt x="7795" y="68331"/>
                </a:lnTo>
                <a:lnTo>
                  <a:pt x="6528" y="68697"/>
                </a:lnTo>
                <a:lnTo>
                  <a:pt x="5368" y="69007"/>
                </a:lnTo>
                <a:lnTo>
                  <a:pt x="4318" y="69617"/>
                </a:lnTo>
                <a:lnTo>
                  <a:pt x="3476" y="70287"/>
                </a:lnTo>
                <a:lnTo>
                  <a:pt x="2946" y="71141"/>
                </a:lnTo>
                <a:lnTo>
                  <a:pt x="2527" y="72182"/>
                </a:lnTo>
                <a:lnTo>
                  <a:pt x="1891" y="74682"/>
                </a:lnTo>
                <a:lnTo>
                  <a:pt x="1261" y="77491"/>
                </a:lnTo>
                <a:lnTo>
                  <a:pt x="842" y="80544"/>
                </a:lnTo>
                <a:lnTo>
                  <a:pt x="630" y="83537"/>
                </a:lnTo>
                <a:lnTo>
                  <a:pt x="630" y="86590"/>
                </a:lnTo>
                <a:lnTo>
                  <a:pt x="842" y="89400"/>
                </a:lnTo>
                <a:lnTo>
                  <a:pt x="1049" y="90746"/>
                </a:lnTo>
                <a:lnTo>
                  <a:pt x="1473" y="91904"/>
                </a:lnTo>
                <a:lnTo>
                  <a:pt x="1891" y="92946"/>
                </a:lnTo>
                <a:lnTo>
                  <a:pt x="2527" y="93861"/>
                </a:lnTo>
                <a:lnTo>
                  <a:pt x="6110" y="93556"/>
                </a:lnTo>
                <a:lnTo>
                  <a:pt x="10953" y="93068"/>
                </a:lnTo>
                <a:lnTo>
                  <a:pt x="16433" y="92824"/>
                </a:lnTo>
                <a:lnTo>
                  <a:pt x="22125" y="92575"/>
                </a:lnTo>
                <a:lnTo>
                  <a:pt x="28023" y="92453"/>
                </a:lnTo>
                <a:lnTo>
                  <a:pt x="33184" y="92453"/>
                </a:lnTo>
                <a:lnTo>
                  <a:pt x="37715" y="92575"/>
                </a:lnTo>
                <a:lnTo>
                  <a:pt x="41086" y="92824"/>
                </a:lnTo>
                <a:lnTo>
                  <a:pt x="44350" y="93312"/>
                </a:lnTo>
                <a:lnTo>
                  <a:pt x="47196" y="93739"/>
                </a:lnTo>
                <a:lnTo>
                  <a:pt x="49623" y="94348"/>
                </a:lnTo>
                <a:lnTo>
                  <a:pt x="51833" y="95080"/>
                </a:lnTo>
                <a:lnTo>
                  <a:pt x="53412" y="95756"/>
                </a:lnTo>
                <a:lnTo>
                  <a:pt x="54679" y="96487"/>
                </a:lnTo>
                <a:lnTo>
                  <a:pt x="55627" y="97280"/>
                </a:lnTo>
                <a:lnTo>
                  <a:pt x="56470" y="98011"/>
                </a:lnTo>
                <a:lnTo>
                  <a:pt x="56682" y="98809"/>
                </a:lnTo>
                <a:lnTo>
                  <a:pt x="56889" y="99601"/>
                </a:lnTo>
                <a:lnTo>
                  <a:pt x="56682" y="100455"/>
                </a:lnTo>
                <a:lnTo>
                  <a:pt x="56258" y="101247"/>
                </a:lnTo>
                <a:lnTo>
                  <a:pt x="55627" y="102106"/>
                </a:lnTo>
                <a:lnTo>
                  <a:pt x="54891" y="102899"/>
                </a:lnTo>
                <a:lnTo>
                  <a:pt x="53836" y="103630"/>
                </a:lnTo>
                <a:lnTo>
                  <a:pt x="52676" y="104301"/>
                </a:lnTo>
                <a:lnTo>
                  <a:pt x="51409" y="105281"/>
                </a:lnTo>
                <a:lnTo>
                  <a:pt x="50466" y="106318"/>
                </a:lnTo>
                <a:lnTo>
                  <a:pt x="49623" y="107476"/>
                </a:lnTo>
                <a:lnTo>
                  <a:pt x="49199" y="108761"/>
                </a:lnTo>
                <a:lnTo>
                  <a:pt x="48987" y="110042"/>
                </a:lnTo>
                <a:lnTo>
                  <a:pt x="48987" y="111449"/>
                </a:lnTo>
                <a:lnTo>
                  <a:pt x="49411" y="112790"/>
                </a:lnTo>
                <a:lnTo>
                  <a:pt x="50042" y="114076"/>
                </a:lnTo>
                <a:lnTo>
                  <a:pt x="50990" y="115356"/>
                </a:lnTo>
                <a:lnTo>
                  <a:pt x="52257" y="116514"/>
                </a:lnTo>
                <a:lnTo>
                  <a:pt x="53624" y="117434"/>
                </a:lnTo>
                <a:lnTo>
                  <a:pt x="55521" y="118409"/>
                </a:lnTo>
                <a:lnTo>
                  <a:pt x="56470" y="118836"/>
                </a:lnTo>
                <a:lnTo>
                  <a:pt x="57731" y="119202"/>
                </a:lnTo>
                <a:lnTo>
                  <a:pt x="58680" y="119445"/>
                </a:lnTo>
                <a:lnTo>
                  <a:pt x="59946" y="119695"/>
                </a:lnTo>
                <a:lnTo>
                  <a:pt x="61314" y="119939"/>
                </a:lnTo>
                <a:lnTo>
                  <a:pt x="62580" y="120060"/>
                </a:lnTo>
                <a:lnTo>
                  <a:pt x="64159" y="120060"/>
                </a:lnTo>
                <a:lnTo>
                  <a:pt x="65633" y="120060"/>
                </a:lnTo>
                <a:lnTo>
                  <a:pt x="68372" y="119939"/>
                </a:lnTo>
                <a:lnTo>
                  <a:pt x="71218" y="119567"/>
                </a:lnTo>
                <a:lnTo>
                  <a:pt x="73640" y="118958"/>
                </a:lnTo>
                <a:lnTo>
                  <a:pt x="75643" y="118287"/>
                </a:lnTo>
                <a:lnTo>
                  <a:pt x="77541" y="117434"/>
                </a:lnTo>
                <a:lnTo>
                  <a:pt x="79120" y="116514"/>
                </a:lnTo>
                <a:lnTo>
                  <a:pt x="80598" y="115478"/>
                </a:lnTo>
                <a:lnTo>
                  <a:pt x="81335" y="114380"/>
                </a:lnTo>
                <a:lnTo>
                  <a:pt x="82178" y="113217"/>
                </a:lnTo>
                <a:lnTo>
                  <a:pt x="82390" y="111937"/>
                </a:lnTo>
                <a:lnTo>
                  <a:pt x="82596" y="110779"/>
                </a:lnTo>
                <a:lnTo>
                  <a:pt x="82178" y="109493"/>
                </a:lnTo>
                <a:lnTo>
                  <a:pt x="81541" y="108335"/>
                </a:lnTo>
                <a:lnTo>
                  <a:pt x="80598" y="106988"/>
                </a:lnTo>
                <a:lnTo>
                  <a:pt x="79332" y="105830"/>
                </a:lnTo>
                <a:lnTo>
                  <a:pt x="77753" y="104794"/>
                </a:lnTo>
                <a:lnTo>
                  <a:pt x="76274" y="103874"/>
                </a:lnTo>
                <a:lnTo>
                  <a:pt x="75119" y="102777"/>
                </a:lnTo>
                <a:lnTo>
                  <a:pt x="74276" y="101613"/>
                </a:lnTo>
                <a:lnTo>
                  <a:pt x="73640" y="100577"/>
                </a:lnTo>
                <a:lnTo>
                  <a:pt x="73222" y="99419"/>
                </a:lnTo>
                <a:lnTo>
                  <a:pt x="73222" y="98194"/>
                </a:lnTo>
                <a:lnTo>
                  <a:pt x="73222" y="97158"/>
                </a:lnTo>
                <a:lnTo>
                  <a:pt x="73640" y="96121"/>
                </a:lnTo>
                <a:lnTo>
                  <a:pt x="74064" y="95080"/>
                </a:lnTo>
                <a:lnTo>
                  <a:pt x="74695" y="94104"/>
                </a:lnTo>
                <a:lnTo>
                  <a:pt x="75537" y="93312"/>
                </a:lnTo>
                <a:lnTo>
                  <a:pt x="76486" y="92575"/>
                </a:lnTo>
                <a:lnTo>
                  <a:pt x="77541" y="92026"/>
                </a:lnTo>
                <a:lnTo>
                  <a:pt x="78701" y="91539"/>
                </a:lnTo>
                <a:lnTo>
                  <a:pt x="79962" y="91173"/>
                </a:lnTo>
                <a:lnTo>
                  <a:pt x="81123" y="91051"/>
                </a:lnTo>
                <a:lnTo>
                  <a:pt x="83126" y="91173"/>
                </a:lnTo>
                <a:lnTo>
                  <a:pt x="85966" y="91417"/>
                </a:lnTo>
                <a:lnTo>
                  <a:pt x="89867" y="91661"/>
                </a:lnTo>
                <a:lnTo>
                  <a:pt x="94292" y="92026"/>
                </a:lnTo>
                <a:lnTo>
                  <a:pt x="99348" y="92270"/>
                </a:lnTo>
                <a:lnTo>
                  <a:pt x="104827" y="92453"/>
                </a:lnTo>
                <a:lnTo>
                  <a:pt x="110731" y="92697"/>
                </a:lnTo>
                <a:lnTo>
                  <a:pt x="116735" y="92824"/>
                </a:lnTo>
                <a:lnTo>
                  <a:pt x="117790" y="91417"/>
                </a:lnTo>
                <a:lnTo>
                  <a:pt x="118526" y="89893"/>
                </a:lnTo>
                <a:lnTo>
                  <a:pt x="119369" y="88363"/>
                </a:lnTo>
                <a:lnTo>
                  <a:pt x="119787" y="86712"/>
                </a:lnTo>
                <a:lnTo>
                  <a:pt x="120212" y="85066"/>
                </a:lnTo>
                <a:lnTo>
                  <a:pt x="120630" y="83354"/>
                </a:lnTo>
                <a:lnTo>
                  <a:pt x="120630" y="81708"/>
                </a:lnTo>
                <a:lnTo>
                  <a:pt x="120630" y="80057"/>
                </a:lnTo>
                <a:lnTo>
                  <a:pt x="120630" y="78411"/>
                </a:lnTo>
                <a:lnTo>
                  <a:pt x="120424" y="76760"/>
                </a:lnTo>
                <a:lnTo>
                  <a:pt x="120000" y="75236"/>
                </a:lnTo>
                <a:lnTo>
                  <a:pt x="119581" y="73706"/>
                </a:lnTo>
                <a:lnTo>
                  <a:pt x="119157" y="72304"/>
                </a:lnTo>
                <a:lnTo>
                  <a:pt x="118526" y="71019"/>
                </a:lnTo>
                <a:lnTo>
                  <a:pt x="117996" y="69861"/>
                </a:lnTo>
                <a:lnTo>
                  <a:pt x="117366" y="68885"/>
                </a:lnTo>
                <a:lnTo>
                  <a:pt x="116735" y="67965"/>
                </a:lnTo>
                <a:lnTo>
                  <a:pt x="115893" y="67295"/>
                </a:lnTo>
                <a:lnTo>
                  <a:pt x="115156" y="66685"/>
                </a:lnTo>
                <a:lnTo>
                  <a:pt x="114313" y="66198"/>
                </a:lnTo>
                <a:lnTo>
                  <a:pt x="113259" y="65893"/>
                </a:lnTo>
                <a:lnTo>
                  <a:pt x="112522" y="65643"/>
                </a:lnTo>
                <a:lnTo>
                  <a:pt x="111468" y="65522"/>
                </a:lnTo>
                <a:lnTo>
                  <a:pt x="110519" y="65400"/>
                </a:lnTo>
                <a:lnTo>
                  <a:pt x="108198" y="65522"/>
                </a:lnTo>
                <a:lnTo>
                  <a:pt x="105776" y="65893"/>
                </a:lnTo>
                <a:lnTo>
                  <a:pt x="103248" y="66320"/>
                </a:lnTo>
                <a:lnTo>
                  <a:pt x="100402" y="66929"/>
                </a:lnTo>
                <a:lnTo>
                  <a:pt x="98505" y="67295"/>
                </a:lnTo>
                <a:lnTo>
                  <a:pt x="96714" y="67600"/>
                </a:lnTo>
                <a:lnTo>
                  <a:pt x="95135" y="67722"/>
                </a:lnTo>
                <a:lnTo>
                  <a:pt x="93449" y="67843"/>
                </a:lnTo>
                <a:lnTo>
                  <a:pt x="91870" y="67843"/>
                </a:lnTo>
                <a:lnTo>
                  <a:pt x="90498" y="67843"/>
                </a:lnTo>
                <a:lnTo>
                  <a:pt x="89236" y="67722"/>
                </a:lnTo>
                <a:lnTo>
                  <a:pt x="87864" y="67600"/>
                </a:lnTo>
                <a:lnTo>
                  <a:pt x="86603" y="67356"/>
                </a:lnTo>
                <a:lnTo>
                  <a:pt x="85654" y="67173"/>
                </a:lnTo>
                <a:lnTo>
                  <a:pt x="84599" y="66807"/>
                </a:lnTo>
                <a:lnTo>
                  <a:pt x="83545" y="66441"/>
                </a:lnTo>
                <a:lnTo>
                  <a:pt x="81966" y="65643"/>
                </a:lnTo>
                <a:lnTo>
                  <a:pt x="80598" y="64668"/>
                </a:lnTo>
                <a:lnTo>
                  <a:pt x="79544" y="63632"/>
                </a:lnTo>
                <a:lnTo>
                  <a:pt x="78701" y="62590"/>
                </a:lnTo>
                <a:lnTo>
                  <a:pt x="78277" y="61432"/>
                </a:lnTo>
                <a:lnTo>
                  <a:pt x="77965" y="60335"/>
                </a:lnTo>
                <a:lnTo>
                  <a:pt x="77965" y="59293"/>
                </a:lnTo>
                <a:lnTo>
                  <a:pt x="78171" y="58257"/>
                </a:lnTo>
                <a:lnTo>
                  <a:pt x="78489" y="57403"/>
                </a:lnTo>
                <a:lnTo>
                  <a:pt x="79120" y="56605"/>
                </a:lnTo>
                <a:lnTo>
                  <a:pt x="80386" y="55447"/>
                </a:lnTo>
                <a:lnTo>
                  <a:pt x="81754" y="54472"/>
                </a:lnTo>
                <a:lnTo>
                  <a:pt x="83020" y="53674"/>
                </a:lnTo>
                <a:lnTo>
                  <a:pt x="84387" y="52942"/>
                </a:lnTo>
                <a:lnTo>
                  <a:pt x="85654" y="52516"/>
                </a:lnTo>
                <a:lnTo>
                  <a:pt x="86815" y="52150"/>
                </a:lnTo>
                <a:lnTo>
                  <a:pt x="88182" y="51784"/>
                </a:lnTo>
                <a:lnTo>
                  <a:pt x="89448" y="51662"/>
                </a:lnTo>
                <a:lnTo>
                  <a:pt x="90710" y="51540"/>
                </a:lnTo>
                <a:lnTo>
                  <a:pt x="91870" y="51662"/>
                </a:lnTo>
                <a:lnTo>
                  <a:pt x="93131" y="51784"/>
                </a:lnTo>
                <a:lnTo>
                  <a:pt x="94292" y="51906"/>
                </a:lnTo>
                <a:lnTo>
                  <a:pt x="96714" y="52516"/>
                </a:lnTo>
                <a:lnTo>
                  <a:pt x="99141" y="53186"/>
                </a:lnTo>
                <a:lnTo>
                  <a:pt x="101351" y="53923"/>
                </a:lnTo>
                <a:lnTo>
                  <a:pt x="103773" y="54716"/>
                </a:lnTo>
                <a:lnTo>
                  <a:pt x="105988" y="55447"/>
                </a:lnTo>
                <a:lnTo>
                  <a:pt x="108410" y="55874"/>
                </a:lnTo>
                <a:lnTo>
                  <a:pt x="109464" y="56118"/>
                </a:lnTo>
                <a:lnTo>
                  <a:pt x="110731" y="56240"/>
                </a:lnTo>
                <a:lnTo>
                  <a:pt x="111674" y="56240"/>
                </a:lnTo>
                <a:lnTo>
                  <a:pt x="112941" y="56118"/>
                </a:lnTo>
                <a:lnTo>
                  <a:pt x="113889" y="55996"/>
                </a:lnTo>
                <a:lnTo>
                  <a:pt x="115156" y="55752"/>
                </a:lnTo>
                <a:lnTo>
                  <a:pt x="116311" y="55325"/>
                </a:lnTo>
                <a:lnTo>
                  <a:pt x="117366" y="54838"/>
                </a:lnTo>
                <a:lnTo>
                  <a:pt x="117996" y="54472"/>
                </a:lnTo>
                <a:lnTo>
                  <a:pt x="118314" y="54045"/>
                </a:lnTo>
                <a:lnTo>
                  <a:pt x="118738" y="53430"/>
                </a:lnTo>
                <a:lnTo>
                  <a:pt x="119157" y="52760"/>
                </a:lnTo>
                <a:lnTo>
                  <a:pt x="119581" y="51236"/>
                </a:lnTo>
                <a:lnTo>
                  <a:pt x="119581" y="49341"/>
                </a:lnTo>
                <a:lnTo>
                  <a:pt x="119581" y="47323"/>
                </a:lnTo>
                <a:lnTo>
                  <a:pt x="119369" y="45129"/>
                </a:lnTo>
                <a:lnTo>
                  <a:pt x="119157" y="42746"/>
                </a:lnTo>
                <a:lnTo>
                  <a:pt x="118738" y="40424"/>
                </a:lnTo>
                <a:lnTo>
                  <a:pt x="117996" y="35720"/>
                </a:lnTo>
                <a:lnTo>
                  <a:pt x="117154" y="31508"/>
                </a:lnTo>
                <a:lnTo>
                  <a:pt x="116947" y="29735"/>
                </a:lnTo>
                <a:lnTo>
                  <a:pt x="116947" y="28211"/>
                </a:lnTo>
                <a:lnTo>
                  <a:pt x="116947" y="26931"/>
                </a:lnTo>
                <a:lnTo>
                  <a:pt x="117366" y="26133"/>
                </a:lnTo>
                <a:lnTo>
                  <a:pt x="115156" y="26931"/>
                </a:lnTo>
                <a:lnTo>
                  <a:pt x="112310" y="27662"/>
                </a:lnTo>
                <a:lnTo>
                  <a:pt x="109464" y="28089"/>
                </a:lnTo>
                <a:lnTo>
                  <a:pt x="106200" y="28577"/>
                </a:lnTo>
                <a:lnTo>
                  <a:pt x="103036" y="28821"/>
                </a:lnTo>
                <a:lnTo>
                  <a:pt x="99560" y="29064"/>
                </a:lnTo>
                <a:lnTo>
                  <a:pt x="96083" y="29186"/>
                </a:lnTo>
                <a:lnTo>
                  <a:pt x="92713" y="29186"/>
                </a:lnTo>
                <a:lnTo>
                  <a:pt x="89236" y="29064"/>
                </a:lnTo>
                <a:lnTo>
                  <a:pt x="85760" y="28821"/>
                </a:lnTo>
                <a:lnTo>
                  <a:pt x="82808" y="28577"/>
                </a:lnTo>
                <a:lnTo>
                  <a:pt x="79756" y="28211"/>
                </a:lnTo>
                <a:lnTo>
                  <a:pt x="76910" y="27784"/>
                </a:lnTo>
                <a:lnTo>
                  <a:pt x="74695" y="27297"/>
                </a:lnTo>
                <a:lnTo>
                  <a:pt x="72691" y="26682"/>
                </a:lnTo>
                <a:lnTo>
                  <a:pt x="71006" y="26133"/>
                </a:lnTo>
                <a:lnTo>
                  <a:pt x="69639" y="25523"/>
                </a:lnTo>
                <a:lnTo>
                  <a:pt x="68584" y="24914"/>
                </a:lnTo>
                <a:lnTo>
                  <a:pt x="68060" y="24365"/>
                </a:lnTo>
                <a:lnTo>
                  <a:pt x="67424" y="23750"/>
                </a:lnTo>
                <a:lnTo>
                  <a:pt x="67217" y="23202"/>
                </a:lnTo>
                <a:lnTo>
                  <a:pt x="67005" y="22592"/>
                </a:lnTo>
                <a:lnTo>
                  <a:pt x="67217" y="21982"/>
                </a:lnTo>
                <a:lnTo>
                  <a:pt x="67636" y="21434"/>
                </a:lnTo>
                <a:lnTo>
                  <a:pt x="68060" y="20697"/>
                </a:lnTo>
                <a:lnTo>
                  <a:pt x="68584" y="20026"/>
                </a:lnTo>
                <a:lnTo>
                  <a:pt x="69427" y="19295"/>
                </a:lnTo>
                <a:lnTo>
                  <a:pt x="70482" y="18624"/>
                </a:lnTo>
                <a:lnTo>
                  <a:pt x="72903" y="17095"/>
                </a:lnTo>
                <a:lnTo>
                  <a:pt x="75537" y="15327"/>
                </a:lnTo>
                <a:lnTo>
                  <a:pt x="76910" y="14285"/>
                </a:lnTo>
                <a:lnTo>
                  <a:pt x="77753" y="13188"/>
                </a:lnTo>
                <a:lnTo>
                  <a:pt x="78277" y="12030"/>
                </a:lnTo>
                <a:lnTo>
                  <a:pt x="78701" y="10866"/>
                </a:lnTo>
                <a:lnTo>
                  <a:pt x="78701" y="9586"/>
                </a:lnTo>
                <a:lnTo>
                  <a:pt x="78489" y="8301"/>
                </a:lnTo>
                <a:lnTo>
                  <a:pt x="77965" y="7021"/>
                </a:lnTo>
                <a:lnTo>
                  <a:pt x="77116" y="5857"/>
                </a:lnTo>
                <a:lnTo>
                  <a:pt x="75855" y="4638"/>
                </a:lnTo>
                <a:lnTo>
                  <a:pt x="74695" y="3480"/>
                </a:lnTo>
                <a:lnTo>
                  <a:pt x="73116" y="2560"/>
                </a:lnTo>
                <a:lnTo>
                  <a:pt x="71218" y="1706"/>
                </a:lnTo>
                <a:lnTo>
                  <a:pt x="69215" y="1036"/>
                </a:lnTo>
                <a:lnTo>
                  <a:pt x="67005" y="426"/>
                </a:lnTo>
                <a:lnTo>
                  <a:pt x="64584" y="182"/>
                </a:lnTo>
                <a:lnTo>
                  <a:pt x="61950" y="60"/>
                </a:lnTo>
                <a:lnTo>
                  <a:pt x="59522" y="60"/>
                </a:lnTo>
                <a:lnTo>
                  <a:pt x="57101" y="426"/>
                </a:lnTo>
                <a:lnTo>
                  <a:pt x="54891" y="1036"/>
                </a:lnTo>
                <a:lnTo>
                  <a:pt x="52676" y="1584"/>
                </a:lnTo>
                <a:lnTo>
                  <a:pt x="50566" y="2560"/>
                </a:lnTo>
                <a:lnTo>
                  <a:pt x="48775" y="3480"/>
                </a:lnTo>
                <a:lnTo>
                  <a:pt x="47196" y="4516"/>
                </a:lnTo>
                <a:lnTo>
                  <a:pt x="45935" y="5735"/>
                </a:lnTo>
                <a:lnTo>
                  <a:pt x="44986" y="6899"/>
                </a:lnTo>
                <a:lnTo>
                  <a:pt x="44144" y="8179"/>
                </a:lnTo>
                <a:lnTo>
                  <a:pt x="43720" y="9464"/>
                </a:lnTo>
                <a:lnTo>
                  <a:pt x="43508" y="10866"/>
                </a:lnTo>
                <a:lnTo>
                  <a:pt x="43720" y="12152"/>
                </a:lnTo>
                <a:lnTo>
                  <a:pt x="44350" y="13310"/>
                </a:lnTo>
                <a:lnTo>
                  <a:pt x="44986" y="14042"/>
                </a:lnTo>
                <a:lnTo>
                  <a:pt x="45617" y="14651"/>
                </a:lnTo>
                <a:lnTo>
                  <a:pt x="46141" y="15205"/>
                </a:lnTo>
                <a:lnTo>
                  <a:pt x="46984" y="15693"/>
                </a:lnTo>
                <a:lnTo>
                  <a:pt x="48569" y="16729"/>
                </a:lnTo>
                <a:lnTo>
                  <a:pt x="50042" y="17765"/>
                </a:lnTo>
                <a:lnTo>
                  <a:pt x="50990" y="18868"/>
                </a:lnTo>
                <a:lnTo>
                  <a:pt x="52045" y="19782"/>
                </a:lnTo>
                <a:lnTo>
                  <a:pt x="52676" y="20697"/>
                </a:lnTo>
                <a:lnTo>
                  <a:pt x="53100" y="21556"/>
                </a:lnTo>
                <a:lnTo>
                  <a:pt x="53200" y="22348"/>
                </a:lnTo>
                <a:lnTo>
                  <a:pt x="53200" y="23080"/>
                </a:lnTo>
                <a:lnTo>
                  <a:pt x="53100" y="23750"/>
                </a:lnTo>
                <a:lnTo>
                  <a:pt x="52676" y="24365"/>
                </a:lnTo>
                <a:lnTo>
                  <a:pt x="52045" y="24914"/>
                </a:lnTo>
                <a:lnTo>
                  <a:pt x="51202" y="25280"/>
                </a:lnTo>
                <a:lnTo>
                  <a:pt x="50254" y="25645"/>
                </a:lnTo>
                <a:lnTo>
                  <a:pt x="48987" y="26011"/>
                </a:lnTo>
                <a:lnTo>
                  <a:pt x="47620" y="26133"/>
                </a:lnTo>
                <a:lnTo>
                  <a:pt x="45935" y="26133"/>
                </a:lnTo>
                <a:lnTo>
                  <a:pt x="39719" y="26255"/>
                </a:lnTo>
                <a:lnTo>
                  <a:pt x="33184" y="26438"/>
                </a:lnTo>
                <a:lnTo>
                  <a:pt x="26756" y="26682"/>
                </a:lnTo>
                <a:lnTo>
                  <a:pt x="20540" y="26931"/>
                </a:lnTo>
                <a:lnTo>
                  <a:pt x="14854" y="27053"/>
                </a:lnTo>
                <a:lnTo>
                  <a:pt x="9793" y="27053"/>
                </a:lnTo>
                <a:lnTo>
                  <a:pt x="7583" y="26931"/>
                </a:lnTo>
                <a:lnTo>
                  <a:pt x="5474" y="26803"/>
                </a:lnTo>
                <a:lnTo>
                  <a:pt x="3894" y="26438"/>
                </a:lnTo>
                <a:lnTo>
                  <a:pt x="2527" y="26133"/>
                </a:lnTo>
                <a:lnTo>
                  <a:pt x="2527" y="29491"/>
                </a:lnTo>
                <a:lnTo>
                  <a:pt x="2527" y="33708"/>
                </a:lnTo>
                <a:lnTo>
                  <a:pt x="2527" y="38285"/>
                </a:lnTo>
                <a:lnTo>
                  <a:pt x="2527" y="43112"/>
                </a:lnTo>
                <a:lnTo>
                  <a:pt x="2527" y="47689"/>
                </a:lnTo>
                <a:lnTo>
                  <a:pt x="2527" y="51784"/>
                </a:lnTo>
                <a:lnTo>
                  <a:pt x="2527" y="54960"/>
                </a:lnTo>
                <a:lnTo>
                  <a:pt x="2527" y="56977"/>
                </a:lnTo>
                <a:lnTo>
                  <a:pt x="2734" y="57525"/>
                </a:lnTo>
                <a:lnTo>
                  <a:pt x="3052" y="58135"/>
                </a:lnTo>
                <a:lnTo>
                  <a:pt x="3682" y="58683"/>
                </a:lnTo>
                <a:lnTo>
                  <a:pt x="4525" y="59293"/>
                </a:lnTo>
                <a:lnTo>
                  <a:pt x="5474" y="59908"/>
                </a:lnTo>
                <a:lnTo>
                  <a:pt x="6740" y="60335"/>
                </a:lnTo>
                <a:lnTo>
                  <a:pt x="8107" y="60700"/>
                </a:lnTo>
                <a:lnTo>
                  <a:pt x="9586" y="61066"/>
                </a:lnTo>
                <a:lnTo>
                  <a:pt x="10953" y="61310"/>
                </a:lnTo>
                <a:lnTo>
                  <a:pt x="12638" y="61432"/>
                </a:lnTo>
                <a:lnTo>
                  <a:pt x="14218" y="61310"/>
                </a:lnTo>
                <a:lnTo>
                  <a:pt x="15590" y="61188"/>
                </a:lnTo>
                <a:lnTo>
                  <a:pt x="17275" y="60822"/>
                </a:lnTo>
                <a:lnTo>
                  <a:pt x="18643" y="60335"/>
                </a:lnTo>
                <a:lnTo>
                  <a:pt x="20121" y="59659"/>
                </a:lnTo>
                <a:lnTo>
                  <a:pt x="21276" y="58683"/>
                </a:lnTo>
                <a:close/>
              </a:path>
            </a:pathLst>
          </a:custGeom>
          <a:solidFill>
            <a:schemeClr val="bg2">
              <a:lumMod val="20000"/>
              <a:lumOff val="80000"/>
              <a:alpha val="99606"/>
            </a:schemeClr>
          </a:solidFill>
          <a:ln w="28575" cap="flat" cmpd="sng">
            <a:solidFill>
              <a:srgbClr val="000000"/>
            </a:solidFill>
            <a:prstDash val="solid"/>
            <a:miter lim="8000"/>
            <a:headEnd type="none" w="med" len="med"/>
            <a:tailEnd type="none" w="med" len="med"/>
          </a:ln>
        </p:spPr>
        <p:txBody>
          <a:bodyPr/>
          <a:lstStyle/>
          <a:p>
            <a:pPr>
              <a:defRPr/>
            </a:pPr>
            <a:endParaRPr lang="en-GB">
              <a:latin typeface="Arial" panose="020B0604020202020204" pitchFamily="34" charset="0"/>
              <a:cs typeface="Arial" panose="020B0604020202020204" pitchFamily="34" charset="0"/>
              <a:sym typeface="Arial" panose="020B0604020202020204" pitchFamily="34" charset="0"/>
            </a:endParaRPr>
          </a:p>
        </p:txBody>
      </p:sp>
      <p:sp>
        <p:nvSpPr>
          <p:cNvPr id="5" name="Shape 402">
            <a:extLst>
              <a:ext uri="{FF2B5EF4-FFF2-40B4-BE49-F238E27FC236}">
                <a16:creationId xmlns:a16="http://schemas.microsoft.com/office/drawing/2014/main" id="{52B432D2-25EE-4145-9FA4-BBC561ADFB4D}"/>
              </a:ext>
            </a:extLst>
          </p:cNvPr>
          <p:cNvSpPr>
            <a:spLocks/>
          </p:cNvSpPr>
          <p:nvPr/>
        </p:nvSpPr>
        <p:spPr bwMode="auto">
          <a:xfrm>
            <a:off x="3803650" y="3133725"/>
            <a:ext cx="2381250" cy="1727200"/>
          </a:xfrm>
          <a:custGeom>
            <a:avLst/>
            <a:gdLst>
              <a:gd name="T0" fmla="*/ 2147483646 w 120000"/>
              <a:gd name="T1" fmla="*/ 2147483646 h 120000"/>
              <a:gd name="T2" fmla="*/ 2147483646 w 120000"/>
              <a:gd name="T3" fmla="*/ 2147483646 h 120000"/>
              <a:gd name="T4" fmla="*/ 2147483646 w 120000"/>
              <a:gd name="T5" fmla="*/ 2147483646 h 120000"/>
              <a:gd name="T6" fmla="*/ 2147483646 w 120000"/>
              <a:gd name="T7" fmla="*/ 2147483646 h 120000"/>
              <a:gd name="T8" fmla="*/ 2147483646 w 120000"/>
              <a:gd name="T9" fmla="*/ 2147483646 h 120000"/>
              <a:gd name="T10" fmla="*/ 2147483646 w 120000"/>
              <a:gd name="T11" fmla="*/ 2147483646 h 120000"/>
              <a:gd name="T12" fmla="*/ 2147483646 w 120000"/>
              <a:gd name="T13" fmla="*/ 2147483646 h 120000"/>
              <a:gd name="T14" fmla="*/ 2147483646 w 120000"/>
              <a:gd name="T15" fmla="*/ 2147483646 h 120000"/>
              <a:gd name="T16" fmla="*/ 2147483646 w 120000"/>
              <a:gd name="T17" fmla="*/ 2147483646 h 120000"/>
              <a:gd name="T18" fmla="*/ 2147483646 w 120000"/>
              <a:gd name="T19" fmla="*/ 2147483646 h 120000"/>
              <a:gd name="T20" fmla="*/ 2147483646 w 120000"/>
              <a:gd name="T21" fmla="*/ 2147483646 h 120000"/>
              <a:gd name="T22" fmla="*/ 2147483646 w 120000"/>
              <a:gd name="T23" fmla="*/ 2147483646 h 120000"/>
              <a:gd name="T24" fmla="*/ 2147483646 w 120000"/>
              <a:gd name="T25" fmla="*/ 2147483646 h 120000"/>
              <a:gd name="T26" fmla="*/ 2147483646 w 120000"/>
              <a:gd name="T27" fmla="*/ 2147483646 h 120000"/>
              <a:gd name="T28" fmla="*/ 2147483646 w 120000"/>
              <a:gd name="T29" fmla="*/ 2147483646 h 120000"/>
              <a:gd name="T30" fmla="*/ 2147483646 w 120000"/>
              <a:gd name="T31" fmla="*/ 2147483646 h 120000"/>
              <a:gd name="T32" fmla="*/ 2147483646 w 120000"/>
              <a:gd name="T33" fmla="*/ 2147483646 h 120000"/>
              <a:gd name="T34" fmla="*/ 2147483646 w 120000"/>
              <a:gd name="T35" fmla="*/ 2147483646 h 120000"/>
              <a:gd name="T36" fmla="*/ 2147483646 w 120000"/>
              <a:gd name="T37" fmla="*/ 2147483646 h 120000"/>
              <a:gd name="T38" fmla="*/ 2147483646 w 120000"/>
              <a:gd name="T39" fmla="*/ 2147483646 h 120000"/>
              <a:gd name="T40" fmla="*/ 2147483646 w 120000"/>
              <a:gd name="T41" fmla="*/ 2147483646 h 120000"/>
              <a:gd name="T42" fmla="*/ 2147483646 w 120000"/>
              <a:gd name="T43" fmla="*/ 2147483646 h 120000"/>
              <a:gd name="T44" fmla="*/ 2147483646 w 120000"/>
              <a:gd name="T45" fmla="*/ 2147483646 h 120000"/>
              <a:gd name="T46" fmla="*/ 2147483646 w 120000"/>
              <a:gd name="T47" fmla="*/ 2147483646 h 120000"/>
              <a:gd name="T48" fmla="*/ 2147483646 w 120000"/>
              <a:gd name="T49" fmla="*/ 2147483646 h 120000"/>
              <a:gd name="T50" fmla="*/ 2147483646 w 120000"/>
              <a:gd name="T51" fmla="*/ 2147483646 h 120000"/>
              <a:gd name="T52" fmla="*/ 2147483646 w 120000"/>
              <a:gd name="T53" fmla="*/ 2147483646 h 120000"/>
              <a:gd name="T54" fmla="*/ 2147483646 w 120000"/>
              <a:gd name="T55" fmla="*/ 2147483646 h 120000"/>
              <a:gd name="T56" fmla="*/ 2147483646 w 120000"/>
              <a:gd name="T57" fmla="*/ 2147483646 h 120000"/>
              <a:gd name="T58" fmla="*/ 2147483646 w 120000"/>
              <a:gd name="T59" fmla="*/ 2147483646 h 120000"/>
              <a:gd name="T60" fmla="*/ 2147483646 w 120000"/>
              <a:gd name="T61" fmla="*/ 2147483646 h 120000"/>
              <a:gd name="T62" fmla="*/ 2147483646 w 120000"/>
              <a:gd name="T63" fmla="*/ 2147483646 h 120000"/>
              <a:gd name="T64" fmla="*/ 2147483646 w 120000"/>
              <a:gd name="T65" fmla="*/ 2147483646 h 120000"/>
              <a:gd name="T66" fmla="*/ 2147483646 w 120000"/>
              <a:gd name="T67" fmla="*/ 2147483646 h 120000"/>
              <a:gd name="T68" fmla="*/ 2147483646 w 120000"/>
              <a:gd name="T69" fmla="*/ 2147483646 h 120000"/>
              <a:gd name="T70" fmla="*/ 2147483646 w 120000"/>
              <a:gd name="T71" fmla="*/ 2147483646 h 120000"/>
              <a:gd name="T72" fmla="*/ 2147483646 w 120000"/>
              <a:gd name="T73" fmla="*/ 2147483646 h 120000"/>
              <a:gd name="T74" fmla="*/ 2147483646 w 120000"/>
              <a:gd name="T75" fmla="*/ 2147483646 h 120000"/>
              <a:gd name="T76" fmla="*/ 2147483646 w 120000"/>
              <a:gd name="T77" fmla="*/ 2147483646 h 120000"/>
              <a:gd name="T78" fmla="*/ 2147483646 w 120000"/>
              <a:gd name="T79" fmla="*/ 2147483646 h 120000"/>
              <a:gd name="T80" fmla="*/ 2147483646 w 120000"/>
              <a:gd name="T81" fmla="*/ 2147483646 h 120000"/>
              <a:gd name="T82" fmla="*/ 2147483646 w 120000"/>
              <a:gd name="T83" fmla="*/ 2147483646 h 120000"/>
              <a:gd name="T84" fmla="*/ 2147483646 w 120000"/>
              <a:gd name="T85" fmla="*/ 2147483646 h 120000"/>
              <a:gd name="T86" fmla="*/ 2147483646 w 120000"/>
              <a:gd name="T87" fmla="*/ 2147483646 h 120000"/>
              <a:gd name="T88" fmla="*/ 2147483646 w 120000"/>
              <a:gd name="T89" fmla="*/ 2147483646 h 120000"/>
              <a:gd name="T90" fmla="*/ 2147483646 w 120000"/>
              <a:gd name="T91" fmla="*/ 2147483646 h 120000"/>
              <a:gd name="T92" fmla="*/ 2147483646 w 120000"/>
              <a:gd name="T93" fmla="*/ 2147483646 h 120000"/>
              <a:gd name="T94" fmla="*/ 2147483646 w 120000"/>
              <a:gd name="T95" fmla="*/ 2147483646 h 120000"/>
              <a:gd name="T96" fmla="*/ 2147483646 w 120000"/>
              <a:gd name="T97" fmla="*/ 2147483646 h 120000"/>
              <a:gd name="T98" fmla="*/ 2147483646 w 120000"/>
              <a:gd name="T99" fmla="*/ 2147483646 h 120000"/>
              <a:gd name="T100" fmla="*/ 2147483646 w 120000"/>
              <a:gd name="T101" fmla="*/ 2147483646 h 120000"/>
              <a:gd name="T102" fmla="*/ 2147483646 w 120000"/>
              <a:gd name="T103" fmla="*/ 2147483646 h 120000"/>
              <a:gd name="T104" fmla="*/ 2147483646 w 120000"/>
              <a:gd name="T105" fmla="*/ 2147483646 h 120000"/>
              <a:gd name="T106" fmla="*/ 2147483646 w 120000"/>
              <a:gd name="T107" fmla="*/ 2147483646 h 120000"/>
              <a:gd name="T108" fmla="*/ 2147483646 w 120000"/>
              <a:gd name="T109" fmla="*/ 2147483646 h 120000"/>
              <a:gd name="T110" fmla="*/ 2147483646 w 120000"/>
              <a:gd name="T111" fmla="*/ 2147483646 h 120000"/>
              <a:gd name="T112" fmla="*/ 2147483646 w 120000"/>
              <a:gd name="T113" fmla="*/ 2147483646 h 120000"/>
              <a:gd name="T114" fmla="*/ 2147483646 w 120000"/>
              <a:gd name="T115" fmla="*/ 2147483646 h 120000"/>
              <a:gd name="T116" fmla="*/ 2147483646 w 120000"/>
              <a:gd name="T117" fmla="*/ 2147483646 h 120000"/>
              <a:gd name="T118" fmla="*/ 2147483646 w 120000"/>
              <a:gd name="T119" fmla="*/ 2147483646 h 120000"/>
              <a:gd name="T120" fmla="*/ 2147483646 w 120000"/>
              <a:gd name="T121" fmla="*/ 2147483646 h 120000"/>
              <a:gd name="T122" fmla="*/ 2147483646 w 120000"/>
              <a:gd name="T123" fmla="*/ 2147483646 h 1200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000"/>
              <a:gd name="T187" fmla="*/ 0 h 120000"/>
              <a:gd name="T188" fmla="*/ 120000 w 120000"/>
              <a:gd name="T189" fmla="*/ 120000 h 1200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000" h="120000" extrusionOk="0">
                <a:moveTo>
                  <a:pt x="23606" y="68722"/>
                </a:moveTo>
                <a:lnTo>
                  <a:pt x="22978" y="69356"/>
                </a:lnTo>
                <a:lnTo>
                  <a:pt x="22289" y="69985"/>
                </a:lnTo>
                <a:lnTo>
                  <a:pt x="21661" y="70296"/>
                </a:lnTo>
                <a:lnTo>
                  <a:pt x="20971" y="70613"/>
                </a:lnTo>
                <a:lnTo>
                  <a:pt x="20215" y="70613"/>
                </a:lnTo>
                <a:lnTo>
                  <a:pt x="19587" y="70613"/>
                </a:lnTo>
                <a:lnTo>
                  <a:pt x="18898" y="70452"/>
                </a:lnTo>
                <a:lnTo>
                  <a:pt x="18270" y="70140"/>
                </a:lnTo>
                <a:lnTo>
                  <a:pt x="16825" y="69512"/>
                </a:lnTo>
                <a:lnTo>
                  <a:pt x="15507" y="68644"/>
                </a:lnTo>
                <a:lnTo>
                  <a:pt x="14062" y="67543"/>
                </a:lnTo>
                <a:lnTo>
                  <a:pt x="12745" y="66680"/>
                </a:lnTo>
                <a:lnTo>
                  <a:pt x="11300" y="65735"/>
                </a:lnTo>
                <a:lnTo>
                  <a:pt x="9855" y="64950"/>
                </a:lnTo>
                <a:lnTo>
                  <a:pt x="9104" y="64872"/>
                </a:lnTo>
                <a:lnTo>
                  <a:pt x="8409" y="64717"/>
                </a:lnTo>
                <a:lnTo>
                  <a:pt x="7659" y="64717"/>
                </a:lnTo>
                <a:lnTo>
                  <a:pt x="6964" y="64717"/>
                </a:lnTo>
                <a:lnTo>
                  <a:pt x="6214" y="64872"/>
                </a:lnTo>
                <a:lnTo>
                  <a:pt x="5397" y="65262"/>
                </a:lnTo>
                <a:lnTo>
                  <a:pt x="4641" y="65735"/>
                </a:lnTo>
                <a:lnTo>
                  <a:pt x="3952" y="66525"/>
                </a:lnTo>
                <a:lnTo>
                  <a:pt x="3073" y="67231"/>
                </a:lnTo>
                <a:lnTo>
                  <a:pt x="2384" y="68333"/>
                </a:lnTo>
                <a:lnTo>
                  <a:pt x="1506" y="69668"/>
                </a:lnTo>
                <a:lnTo>
                  <a:pt x="811" y="71164"/>
                </a:lnTo>
                <a:lnTo>
                  <a:pt x="439" y="72104"/>
                </a:lnTo>
                <a:lnTo>
                  <a:pt x="183" y="73128"/>
                </a:lnTo>
                <a:lnTo>
                  <a:pt x="61" y="74463"/>
                </a:lnTo>
                <a:lnTo>
                  <a:pt x="61" y="75881"/>
                </a:lnTo>
                <a:lnTo>
                  <a:pt x="183" y="77216"/>
                </a:lnTo>
                <a:lnTo>
                  <a:pt x="561" y="78713"/>
                </a:lnTo>
                <a:lnTo>
                  <a:pt x="1067" y="80126"/>
                </a:lnTo>
                <a:lnTo>
                  <a:pt x="1628" y="81466"/>
                </a:lnTo>
                <a:lnTo>
                  <a:pt x="2506" y="82646"/>
                </a:lnTo>
                <a:lnTo>
                  <a:pt x="3451" y="83741"/>
                </a:lnTo>
                <a:lnTo>
                  <a:pt x="4079" y="84136"/>
                </a:lnTo>
                <a:lnTo>
                  <a:pt x="4641" y="84609"/>
                </a:lnTo>
                <a:lnTo>
                  <a:pt x="5269" y="84926"/>
                </a:lnTo>
                <a:lnTo>
                  <a:pt x="6025" y="85238"/>
                </a:lnTo>
                <a:lnTo>
                  <a:pt x="6714" y="85394"/>
                </a:lnTo>
                <a:lnTo>
                  <a:pt x="7531" y="85555"/>
                </a:lnTo>
                <a:lnTo>
                  <a:pt x="8409" y="85555"/>
                </a:lnTo>
                <a:lnTo>
                  <a:pt x="9354" y="85555"/>
                </a:lnTo>
                <a:lnTo>
                  <a:pt x="10360" y="85394"/>
                </a:lnTo>
                <a:lnTo>
                  <a:pt x="11300" y="85238"/>
                </a:lnTo>
                <a:lnTo>
                  <a:pt x="12367" y="84765"/>
                </a:lnTo>
                <a:lnTo>
                  <a:pt x="13495" y="84292"/>
                </a:lnTo>
                <a:lnTo>
                  <a:pt x="15257" y="83586"/>
                </a:lnTo>
                <a:lnTo>
                  <a:pt x="16702" y="82957"/>
                </a:lnTo>
                <a:lnTo>
                  <a:pt x="18142" y="82484"/>
                </a:lnTo>
                <a:lnTo>
                  <a:pt x="19526" y="82328"/>
                </a:lnTo>
                <a:lnTo>
                  <a:pt x="20093" y="82484"/>
                </a:lnTo>
                <a:lnTo>
                  <a:pt x="20721" y="82646"/>
                </a:lnTo>
                <a:lnTo>
                  <a:pt x="21160" y="82957"/>
                </a:lnTo>
                <a:lnTo>
                  <a:pt x="21788" y="83430"/>
                </a:lnTo>
                <a:lnTo>
                  <a:pt x="22289" y="83981"/>
                </a:lnTo>
                <a:lnTo>
                  <a:pt x="22728" y="84765"/>
                </a:lnTo>
                <a:lnTo>
                  <a:pt x="23228" y="85711"/>
                </a:lnTo>
                <a:lnTo>
                  <a:pt x="23606" y="86890"/>
                </a:lnTo>
                <a:lnTo>
                  <a:pt x="24045" y="88225"/>
                </a:lnTo>
                <a:lnTo>
                  <a:pt x="24423" y="89721"/>
                </a:lnTo>
                <a:lnTo>
                  <a:pt x="24673" y="91451"/>
                </a:lnTo>
                <a:lnTo>
                  <a:pt x="25051" y="93104"/>
                </a:lnTo>
                <a:lnTo>
                  <a:pt x="25301" y="95067"/>
                </a:lnTo>
                <a:lnTo>
                  <a:pt x="25429" y="97031"/>
                </a:lnTo>
                <a:lnTo>
                  <a:pt x="25490" y="99156"/>
                </a:lnTo>
                <a:lnTo>
                  <a:pt x="25490" y="101203"/>
                </a:lnTo>
                <a:lnTo>
                  <a:pt x="25490" y="103322"/>
                </a:lnTo>
                <a:lnTo>
                  <a:pt x="25490" y="105603"/>
                </a:lnTo>
                <a:lnTo>
                  <a:pt x="25301" y="107728"/>
                </a:lnTo>
                <a:lnTo>
                  <a:pt x="25051" y="109853"/>
                </a:lnTo>
                <a:lnTo>
                  <a:pt x="24801" y="111972"/>
                </a:lnTo>
                <a:lnTo>
                  <a:pt x="24295" y="113942"/>
                </a:lnTo>
                <a:lnTo>
                  <a:pt x="23856" y="115905"/>
                </a:lnTo>
                <a:lnTo>
                  <a:pt x="23356" y="117713"/>
                </a:lnTo>
                <a:lnTo>
                  <a:pt x="26368" y="117713"/>
                </a:lnTo>
                <a:lnTo>
                  <a:pt x="29259" y="117713"/>
                </a:lnTo>
                <a:lnTo>
                  <a:pt x="32149" y="117713"/>
                </a:lnTo>
                <a:lnTo>
                  <a:pt x="34656" y="117713"/>
                </a:lnTo>
                <a:lnTo>
                  <a:pt x="37107" y="117713"/>
                </a:lnTo>
                <a:lnTo>
                  <a:pt x="39242" y="117713"/>
                </a:lnTo>
                <a:lnTo>
                  <a:pt x="41187" y="117713"/>
                </a:lnTo>
                <a:lnTo>
                  <a:pt x="42632" y="117713"/>
                </a:lnTo>
                <a:lnTo>
                  <a:pt x="44578" y="116929"/>
                </a:lnTo>
                <a:lnTo>
                  <a:pt x="46151" y="116222"/>
                </a:lnTo>
                <a:lnTo>
                  <a:pt x="47596" y="115121"/>
                </a:lnTo>
                <a:lnTo>
                  <a:pt x="48913" y="114097"/>
                </a:lnTo>
                <a:lnTo>
                  <a:pt x="49853" y="112840"/>
                </a:lnTo>
                <a:lnTo>
                  <a:pt x="50859" y="111505"/>
                </a:lnTo>
                <a:lnTo>
                  <a:pt x="51426" y="110165"/>
                </a:lnTo>
                <a:lnTo>
                  <a:pt x="51926" y="108752"/>
                </a:lnTo>
                <a:lnTo>
                  <a:pt x="52304" y="107255"/>
                </a:lnTo>
                <a:lnTo>
                  <a:pt x="52432" y="105764"/>
                </a:lnTo>
                <a:lnTo>
                  <a:pt x="52432" y="104268"/>
                </a:lnTo>
                <a:lnTo>
                  <a:pt x="52176" y="102933"/>
                </a:lnTo>
                <a:lnTo>
                  <a:pt x="51804" y="101359"/>
                </a:lnTo>
                <a:lnTo>
                  <a:pt x="51176" y="100024"/>
                </a:lnTo>
                <a:lnTo>
                  <a:pt x="50609" y="98683"/>
                </a:lnTo>
                <a:lnTo>
                  <a:pt x="49603" y="97426"/>
                </a:lnTo>
                <a:lnTo>
                  <a:pt x="48785" y="96091"/>
                </a:lnTo>
                <a:lnTo>
                  <a:pt x="48035" y="94756"/>
                </a:lnTo>
                <a:lnTo>
                  <a:pt x="47596" y="93259"/>
                </a:lnTo>
                <a:lnTo>
                  <a:pt x="47090" y="91607"/>
                </a:lnTo>
                <a:lnTo>
                  <a:pt x="46968" y="89877"/>
                </a:lnTo>
                <a:lnTo>
                  <a:pt x="46968" y="88225"/>
                </a:lnTo>
                <a:lnTo>
                  <a:pt x="47090" y="86573"/>
                </a:lnTo>
                <a:lnTo>
                  <a:pt x="47468" y="84926"/>
                </a:lnTo>
                <a:lnTo>
                  <a:pt x="48035" y="83430"/>
                </a:lnTo>
                <a:lnTo>
                  <a:pt x="48785" y="81933"/>
                </a:lnTo>
                <a:lnTo>
                  <a:pt x="49291" y="81305"/>
                </a:lnTo>
                <a:lnTo>
                  <a:pt x="49853" y="80521"/>
                </a:lnTo>
                <a:lnTo>
                  <a:pt x="50358" y="79970"/>
                </a:lnTo>
                <a:lnTo>
                  <a:pt x="51048" y="79497"/>
                </a:lnTo>
                <a:lnTo>
                  <a:pt x="51676" y="79024"/>
                </a:lnTo>
                <a:lnTo>
                  <a:pt x="52432" y="78551"/>
                </a:lnTo>
                <a:lnTo>
                  <a:pt x="53243" y="78162"/>
                </a:lnTo>
                <a:lnTo>
                  <a:pt x="54060" y="77845"/>
                </a:lnTo>
                <a:lnTo>
                  <a:pt x="54939" y="77533"/>
                </a:lnTo>
                <a:lnTo>
                  <a:pt x="55884" y="77372"/>
                </a:lnTo>
                <a:lnTo>
                  <a:pt x="57012" y="77216"/>
                </a:lnTo>
                <a:lnTo>
                  <a:pt x="58079" y="77216"/>
                </a:lnTo>
                <a:lnTo>
                  <a:pt x="59274" y="77216"/>
                </a:lnTo>
                <a:lnTo>
                  <a:pt x="60341" y="77372"/>
                </a:lnTo>
                <a:lnTo>
                  <a:pt x="61347" y="77689"/>
                </a:lnTo>
                <a:lnTo>
                  <a:pt x="62287" y="78006"/>
                </a:lnTo>
                <a:lnTo>
                  <a:pt x="63104" y="78396"/>
                </a:lnTo>
                <a:lnTo>
                  <a:pt x="63982" y="78868"/>
                </a:lnTo>
                <a:lnTo>
                  <a:pt x="64671" y="79341"/>
                </a:lnTo>
                <a:lnTo>
                  <a:pt x="65299" y="79970"/>
                </a:lnTo>
                <a:lnTo>
                  <a:pt x="65928" y="80521"/>
                </a:lnTo>
                <a:lnTo>
                  <a:pt x="66372" y="81305"/>
                </a:lnTo>
                <a:lnTo>
                  <a:pt x="66872" y="82095"/>
                </a:lnTo>
                <a:lnTo>
                  <a:pt x="67250" y="82801"/>
                </a:lnTo>
                <a:lnTo>
                  <a:pt x="67812" y="84609"/>
                </a:lnTo>
                <a:lnTo>
                  <a:pt x="68190" y="86261"/>
                </a:lnTo>
                <a:lnTo>
                  <a:pt x="68318" y="88069"/>
                </a:lnTo>
                <a:lnTo>
                  <a:pt x="68318" y="89877"/>
                </a:lnTo>
                <a:lnTo>
                  <a:pt x="68067" y="91685"/>
                </a:lnTo>
                <a:lnTo>
                  <a:pt x="67690" y="93493"/>
                </a:lnTo>
                <a:lnTo>
                  <a:pt x="67250" y="95067"/>
                </a:lnTo>
                <a:lnTo>
                  <a:pt x="66745" y="96402"/>
                </a:lnTo>
                <a:lnTo>
                  <a:pt x="66055" y="97582"/>
                </a:lnTo>
                <a:lnTo>
                  <a:pt x="65299" y="98527"/>
                </a:lnTo>
                <a:lnTo>
                  <a:pt x="64549" y="99234"/>
                </a:lnTo>
                <a:lnTo>
                  <a:pt x="63860" y="100335"/>
                </a:lnTo>
                <a:lnTo>
                  <a:pt x="63354" y="101359"/>
                </a:lnTo>
                <a:lnTo>
                  <a:pt x="62915" y="102616"/>
                </a:lnTo>
                <a:lnTo>
                  <a:pt x="62537" y="103795"/>
                </a:lnTo>
                <a:lnTo>
                  <a:pt x="62287" y="105136"/>
                </a:lnTo>
                <a:lnTo>
                  <a:pt x="62164" y="106549"/>
                </a:lnTo>
                <a:lnTo>
                  <a:pt x="62164" y="108045"/>
                </a:lnTo>
                <a:lnTo>
                  <a:pt x="62415" y="109380"/>
                </a:lnTo>
                <a:lnTo>
                  <a:pt x="62793" y="110715"/>
                </a:lnTo>
                <a:lnTo>
                  <a:pt x="63232" y="112134"/>
                </a:lnTo>
                <a:lnTo>
                  <a:pt x="63982" y="113469"/>
                </a:lnTo>
                <a:lnTo>
                  <a:pt x="64927" y="114648"/>
                </a:lnTo>
                <a:lnTo>
                  <a:pt x="66055" y="115750"/>
                </a:lnTo>
                <a:lnTo>
                  <a:pt x="67373" y="116773"/>
                </a:lnTo>
                <a:lnTo>
                  <a:pt x="68946" y="117713"/>
                </a:lnTo>
                <a:lnTo>
                  <a:pt x="69635" y="117875"/>
                </a:lnTo>
                <a:lnTo>
                  <a:pt x="71458" y="118342"/>
                </a:lnTo>
                <a:lnTo>
                  <a:pt x="74093" y="118893"/>
                </a:lnTo>
                <a:lnTo>
                  <a:pt x="77611" y="119521"/>
                </a:lnTo>
                <a:lnTo>
                  <a:pt x="79557" y="119838"/>
                </a:lnTo>
                <a:lnTo>
                  <a:pt x="81441" y="119994"/>
                </a:lnTo>
                <a:lnTo>
                  <a:pt x="83514" y="120155"/>
                </a:lnTo>
                <a:lnTo>
                  <a:pt x="85649" y="120155"/>
                </a:lnTo>
                <a:lnTo>
                  <a:pt x="87722" y="120155"/>
                </a:lnTo>
                <a:lnTo>
                  <a:pt x="89918" y="119994"/>
                </a:lnTo>
                <a:lnTo>
                  <a:pt x="91802" y="119521"/>
                </a:lnTo>
                <a:lnTo>
                  <a:pt x="93875" y="119054"/>
                </a:lnTo>
                <a:lnTo>
                  <a:pt x="93497" y="117875"/>
                </a:lnTo>
                <a:lnTo>
                  <a:pt x="93247" y="116456"/>
                </a:lnTo>
                <a:lnTo>
                  <a:pt x="93058" y="114965"/>
                </a:lnTo>
                <a:lnTo>
                  <a:pt x="92930" y="113313"/>
                </a:lnTo>
                <a:lnTo>
                  <a:pt x="92808" y="109692"/>
                </a:lnTo>
                <a:lnTo>
                  <a:pt x="92808" y="105764"/>
                </a:lnTo>
                <a:lnTo>
                  <a:pt x="92930" y="101832"/>
                </a:lnTo>
                <a:lnTo>
                  <a:pt x="93119" y="97899"/>
                </a:lnTo>
                <a:lnTo>
                  <a:pt x="93497" y="94283"/>
                </a:lnTo>
                <a:lnTo>
                  <a:pt x="93875" y="91134"/>
                </a:lnTo>
                <a:lnTo>
                  <a:pt x="94125" y="89721"/>
                </a:lnTo>
                <a:lnTo>
                  <a:pt x="94503" y="88698"/>
                </a:lnTo>
                <a:lnTo>
                  <a:pt x="94942" y="87836"/>
                </a:lnTo>
                <a:lnTo>
                  <a:pt x="95570" y="87046"/>
                </a:lnTo>
                <a:lnTo>
                  <a:pt x="96260" y="86573"/>
                </a:lnTo>
                <a:lnTo>
                  <a:pt x="97010" y="86261"/>
                </a:lnTo>
                <a:lnTo>
                  <a:pt x="97827" y="85944"/>
                </a:lnTo>
                <a:lnTo>
                  <a:pt x="98705" y="85944"/>
                </a:lnTo>
                <a:lnTo>
                  <a:pt x="99522" y="86106"/>
                </a:lnTo>
                <a:lnTo>
                  <a:pt x="100406" y="86417"/>
                </a:lnTo>
                <a:lnTo>
                  <a:pt x="101346" y="86890"/>
                </a:lnTo>
                <a:lnTo>
                  <a:pt x="102163" y="87519"/>
                </a:lnTo>
                <a:lnTo>
                  <a:pt x="103169" y="88069"/>
                </a:lnTo>
                <a:lnTo>
                  <a:pt x="103980" y="88854"/>
                </a:lnTo>
                <a:lnTo>
                  <a:pt x="104864" y="89721"/>
                </a:lnTo>
                <a:lnTo>
                  <a:pt x="105553" y="90823"/>
                </a:lnTo>
                <a:lnTo>
                  <a:pt x="106304" y="91685"/>
                </a:lnTo>
                <a:lnTo>
                  <a:pt x="107249" y="92475"/>
                </a:lnTo>
                <a:lnTo>
                  <a:pt x="108188" y="93104"/>
                </a:lnTo>
                <a:lnTo>
                  <a:pt x="109322" y="93493"/>
                </a:lnTo>
                <a:lnTo>
                  <a:pt x="110389" y="93654"/>
                </a:lnTo>
                <a:lnTo>
                  <a:pt x="111456" y="93810"/>
                </a:lnTo>
                <a:lnTo>
                  <a:pt x="112646" y="93654"/>
                </a:lnTo>
                <a:lnTo>
                  <a:pt x="113780" y="93415"/>
                </a:lnTo>
                <a:lnTo>
                  <a:pt x="114847" y="92942"/>
                </a:lnTo>
                <a:lnTo>
                  <a:pt x="115914" y="92158"/>
                </a:lnTo>
                <a:lnTo>
                  <a:pt x="116920" y="91296"/>
                </a:lnTo>
                <a:lnTo>
                  <a:pt x="117737" y="90194"/>
                </a:lnTo>
                <a:lnTo>
                  <a:pt x="118615" y="89015"/>
                </a:lnTo>
                <a:lnTo>
                  <a:pt x="119177" y="87519"/>
                </a:lnTo>
                <a:lnTo>
                  <a:pt x="119683" y="85866"/>
                </a:lnTo>
                <a:lnTo>
                  <a:pt x="120061" y="83903"/>
                </a:lnTo>
                <a:lnTo>
                  <a:pt x="120061" y="82801"/>
                </a:lnTo>
                <a:lnTo>
                  <a:pt x="120061" y="81933"/>
                </a:lnTo>
                <a:lnTo>
                  <a:pt x="120061" y="80832"/>
                </a:lnTo>
                <a:lnTo>
                  <a:pt x="119933" y="79970"/>
                </a:lnTo>
                <a:lnTo>
                  <a:pt x="119683" y="79024"/>
                </a:lnTo>
                <a:lnTo>
                  <a:pt x="119433" y="78162"/>
                </a:lnTo>
                <a:lnTo>
                  <a:pt x="119055" y="77372"/>
                </a:lnTo>
                <a:lnTo>
                  <a:pt x="118677" y="76588"/>
                </a:lnTo>
                <a:lnTo>
                  <a:pt x="117860" y="75097"/>
                </a:lnTo>
                <a:lnTo>
                  <a:pt x="116920" y="73912"/>
                </a:lnTo>
                <a:lnTo>
                  <a:pt x="115664" y="72816"/>
                </a:lnTo>
                <a:lnTo>
                  <a:pt x="114469" y="72104"/>
                </a:lnTo>
                <a:lnTo>
                  <a:pt x="113152" y="71320"/>
                </a:lnTo>
                <a:lnTo>
                  <a:pt x="111834" y="71003"/>
                </a:lnTo>
                <a:lnTo>
                  <a:pt x="110511" y="70691"/>
                </a:lnTo>
                <a:lnTo>
                  <a:pt x="109194" y="70847"/>
                </a:lnTo>
                <a:lnTo>
                  <a:pt x="107999" y="71164"/>
                </a:lnTo>
                <a:lnTo>
                  <a:pt x="106871" y="71793"/>
                </a:lnTo>
                <a:lnTo>
                  <a:pt x="106431" y="72104"/>
                </a:lnTo>
                <a:lnTo>
                  <a:pt x="105931" y="72577"/>
                </a:lnTo>
                <a:lnTo>
                  <a:pt x="105553" y="73128"/>
                </a:lnTo>
                <a:lnTo>
                  <a:pt x="105114" y="73756"/>
                </a:lnTo>
                <a:lnTo>
                  <a:pt x="104358" y="74936"/>
                </a:lnTo>
                <a:lnTo>
                  <a:pt x="103541" y="75881"/>
                </a:lnTo>
                <a:lnTo>
                  <a:pt x="102663" y="76432"/>
                </a:lnTo>
                <a:lnTo>
                  <a:pt x="101724" y="76905"/>
                </a:lnTo>
                <a:lnTo>
                  <a:pt x="100845" y="77061"/>
                </a:lnTo>
                <a:lnTo>
                  <a:pt x="99900" y="77216"/>
                </a:lnTo>
                <a:lnTo>
                  <a:pt x="98961" y="77061"/>
                </a:lnTo>
                <a:lnTo>
                  <a:pt x="98083" y="76743"/>
                </a:lnTo>
                <a:lnTo>
                  <a:pt x="97266" y="76354"/>
                </a:lnTo>
                <a:lnTo>
                  <a:pt x="96387" y="75881"/>
                </a:lnTo>
                <a:lnTo>
                  <a:pt x="95693" y="75253"/>
                </a:lnTo>
                <a:lnTo>
                  <a:pt x="95065" y="74463"/>
                </a:lnTo>
                <a:lnTo>
                  <a:pt x="94625" y="73756"/>
                </a:lnTo>
                <a:lnTo>
                  <a:pt x="94125" y="72972"/>
                </a:lnTo>
                <a:lnTo>
                  <a:pt x="93875" y="72265"/>
                </a:lnTo>
                <a:lnTo>
                  <a:pt x="93875" y="71475"/>
                </a:lnTo>
                <a:lnTo>
                  <a:pt x="93875" y="68883"/>
                </a:lnTo>
                <a:lnTo>
                  <a:pt x="93875" y="64872"/>
                </a:lnTo>
                <a:lnTo>
                  <a:pt x="93875" y="59527"/>
                </a:lnTo>
                <a:lnTo>
                  <a:pt x="93875" y="53625"/>
                </a:lnTo>
                <a:lnTo>
                  <a:pt x="93875" y="47650"/>
                </a:lnTo>
                <a:lnTo>
                  <a:pt x="93875" y="41598"/>
                </a:lnTo>
                <a:lnTo>
                  <a:pt x="93875" y="36169"/>
                </a:lnTo>
                <a:lnTo>
                  <a:pt x="93875" y="31924"/>
                </a:lnTo>
                <a:lnTo>
                  <a:pt x="92680" y="32786"/>
                </a:lnTo>
                <a:lnTo>
                  <a:pt x="91235" y="33576"/>
                </a:lnTo>
                <a:lnTo>
                  <a:pt x="89790" y="34361"/>
                </a:lnTo>
                <a:lnTo>
                  <a:pt x="88094" y="34756"/>
                </a:lnTo>
                <a:lnTo>
                  <a:pt x="86399" y="35067"/>
                </a:lnTo>
                <a:lnTo>
                  <a:pt x="84581" y="35223"/>
                </a:lnTo>
                <a:lnTo>
                  <a:pt x="82630" y="35384"/>
                </a:lnTo>
                <a:lnTo>
                  <a:pt x="80874" y="35384"/>
                </a:lnTo>
                <a:lnTo>
                  <a:pt x="78929" y="35223"/>
                </a:lnTo>
                <a:lnTo>
                  <a:pt x="76983" y="34911"/>
                </a:lnTo>
                <a:lnTo>
                  <a:pt x="75160" y="34594"/>
                </a:lnTo>
                <a:lnTo>
                  <a:pt x="73404" y="34205"/>
                </a:lnTo>
                <a:lnTo>
                  <a:pt x="71708" y="33732"/>
                </a:lnTo>
                <a:lnTo>
                  <a:pt x="70135" y="33104"/>
                </a:lnTo>
                <a:lnTo>
                  <a:pt x="68690" y="32475"/>
                </a:lnTo>
                <a:lnTo>
                  <a:pt x="67373" y="31924"/>
                </a:lnTo>
                <a:lnTo>
                  <a:pt x="66372" y="31296"/>
                </a:lnTo>
                <a:lnTo>
                  <a:pt x="65555" y="30667"/>
                </a:lnTo>
                <a:lnTo>
                  <a:pt x="64799" y="30116"/>
                </a:lnTo>
                <a:lnTo>
                  <a:pt x="64232" y="29488"/>
                </a:lnTo>
                <a:lnTo>
                  <a:pt x="63732" y="28854"/>
                </a:lnTo>
                <a:lnTo>
                  <a:pt x="63354" y="28308"/>
                </a:lnTo>
                <a:lnTo>
                  <a:pt x="63232" y="27519"/>
                </a:lnTo>
                <a:lnTo>
                  <a:pt x="63104" y="26890"/>
                </a:lnTo>
                <a:lnTo>
                  <a:pt x="63104" y="26183"/>
                </a:lnTo>
                <a:lnTo>
                  <a:pt x="63232" y="25394"/>
                </a:lnTo>
                <a:lnTo>
                  <a:pt x="63604" y="24531"/>
                </a:lnTo>
                <a:lnTo>
                  <a:pt x="63982" y="23586"/>
                </a:lnTo>
                <a:lnTo>
                  <a:pt x="65049" y="21622"/>
                </a:lnTo>
                <a:lnTo>
                  <a:pt x="66622" y="19497"/>
                </a:lnTo>
                <a:lnTo>
                  <a:pt x="67501" y="18162"/>
                </a:lnTo>
                <a:lnTo>
                  <a:pt x="68067" y="16827"/>
                </a:lnTo>
                <a:lnTo>
                  <a:pt x="68568" y="15330"/>
                </a:lnTo>
                <a:lnTo>
                  <a:pt x="68946" y="13600"/>
                </a:lnTo>
                <a:lnTo>
                  <a:pt x="69135" y="12104"/>
                </a:lnTo>
                <a:lnTo>
                  <a:pt x="69135" y="10458"/>
                </a:lnTo>
                <a:lnTo>
                  <a:pt x="68946" y="8805"/>
                </a:lnTo>
                <a:lnTo>
                  <a:pt x="68568" y="7309"/>
                </a:lnTo>
                <a:lnTo>
                  <a:pt x="68067" y="5818"/>
                </a:lnTo>
                <a:lnTo>
                  <a:pt x="67250" y="4400"/>
                </a:lnTo>
                <a:lnTo>
                  <a:pt x="66745" y="3849"/>
                </a:lnTo>
                <a:lnTo>
                  <a:pt x="66244" y="3220"/>
                </a:lnTo>
                <a:lnTo>
                  <a:pt x="65677" y="2592"/>
                </a:lnTo>
                <a:lnTo>
                  <a:pt x="65049" y="2119"/>
                </a:lnTo>
                <a:lnTo>
                  <a:pt x="64360" y="1724"/>
                </a:lnTo>
                <a:lnTo>
                  <a:pt x="63604" y="1257"/>
                </a:lnTo>
                <a:lnTo>
                  <a:pt x="62793" y="940"/>
                </a:lnTo>
                <a:lnTo>
                  <a:pt x="61909" y="628"/>
                </a:lnTo>
                <a:lnTo>
                  <a:pt x="60969" y="311"/>
                </a:lnTo>
                <a:lnTo>
                  <a:pt x="60030" y="155"/>
                </a:lnTo>
                <a:lnTo>
                  <a:pt x="59024" y="155"/>
                </a:lnTo>
                <a:lnTo>
                  <a:pt x="57829" y="155"/>
                </a:lnTo>
                <a:lnTo>
                  <a:pt x="57012" y="155"/>
                </a:lnTo>
                <a:lnTo>
                  <a:pt x="56006" y="311"/>
                </a:lnTo>
                <a:lnTo>
                  <a:pt x="55317" y="467"/>
                </a:lnTo>
                <a:lnTo>
                  <a:pt x="54438" y="784"/>
                </a:lnTo>
                <a:lnTo>
                  <a:pt x="53871" y="1257"/>
                </a:lnTo>
                <a:lnTo>
                  <a:pt x="53121" y="1568"/>
                </a:lnTo>
                <a:lnTo>
                  <a:pt x="52554" y="2119"/>
                </a:lnTo>
                <a:lnTo>
                  <a:pt x="52054" y="2592"/>
                </a:lnTo>
                <a:lnTo>
                  <a:pt x="51548" y="3220"/>
                </a:lnTo>
                <a:lnTo>
                  <a:pt x="51048" y="3849"/>
                </a:lnTo>
                <a:lnTo>
                  <a:pt x="50736" y="4400"/>
                </a:lnTo>
                <a:lnTo>
                  <a:pt x="50358" y="5184"/>
                </a:lnTo>
                <a:lnTo>
                  <a:pt x="49853" y="6680"/>
                </a:lnTo>
                <a:lnTo>
                  <a:pt x="49541" y="8333"/>
                </a:lnTo>
                <a:lnTo>
                  <a:pt x="49414" y="9985"/>
                </a:lnTo>
                <a:lnTo>
                  <a:pt x="49414" y="11793"/>
                </a:lnTo>
                <a:lnTo>
                  <a:pt x="49541" y="13600"/>
                </a:lnTo>
                <a:lnTo>
                  <a:pt x="49853" y="15330"/>
                </a:lnTo>
                <a:lnTo>
                  <a:pt x="50358" y="17138"/>
                </a:lnTo>
                <a:lnTo>
                  <a:pt x="50987" y="18791"/>
                </a:lnTo>
                <a:lnTo>
                  <a:pt x="51676" y="20287"/>
                </a:lnTo>
                <a:lnTo>
                  <a:pt x="52615" y="21622"/>
                </a:lnTo>
                <a:lnTo>
                  <a:pt x="53243" y="22723"/>
                </a:lnTo>
                <a:lnTo>
                  <a:pt x="53749" y="23747"/>
                </a:lnTo>
                <a:lnTo>
                  <a:pt x="54060" y="24848"/>
                </a:lnTo>
                <a:lnTo>
                  <a:pt x="54310" y="25866"/>
                </a:lnTo>
                <a:lnTo>
                  <a:pt x="54310" y="26890"/>
                </a:lnTo>
                <a:lnTo>
                  <a:pt x="54188" y="27991"/>
                </a:lnTo>
                <a:lnTo>
                  <a:pt x="53999" y="29015"/>
                </a:lnTo>
                <a:lnTo>
                  <a:pt x="53499" y="29955"/>
                </a:lnTo>
                <a:lnTo>
                  <a:pt x="52993" y="30667"/>
                </a:lnTo>
                <a:lnTo>
                  <a:pt x="52304" y="31296"/>
                </a:lnTo>
                <a:lnTo>
                  <a:pt x="51298" y="31763"/>
                </a:lnTo>
                <a:lnTo>
                  <a:pt x="50358" y="32080"/>
                </a:lnTo>
                <a:lnTo>
                  <a:pt x="49163" y="32080"/>
                </a:lnTo>
                <a:lnTo>
                  <a:pt x="47718" y="31924"/>
                </a:lnTo>
                <a:lnTo>
                  <a:pt x="46273" y="31451"/>
                </a:lnTo>
                <a:lnTo>
                  <a:pt x="44578" y="30667"/>
                </a:lnTo>
                <a:lnTo>
                  <a:pt x="43577" y="30272"/>
                </a:lnTo>
                <a:lnTo>
                  <a:pt x="42510" y="29955"/>
                </a:lnTo>
                <a:lnTo>
                  <a:pt x="41315" y="29643"/>
                </a:lnTo>
                <a:lnTo>
                  <a:pt x="40248" y="29488"/>
                </a:lnTo>
                <a:lnTo>
                  <a:pt x="37546" y="29488"/>
                </a:lnTo>
                <a:lnTo>
                  <a:pt x="34912" y="29643"/>
                </a:lnTo>
                <a:lnTo>
                  <a:pt x="32149" y="29955"/>
                </a:lnTo>
                <a:lnTo>
                  <a:pt x="29259" y="30584"/>
                </a:lnTo>
                <a:lnTo>
                  <a:pt x="26368" y="31134"/>
                </a:lnTo>
                <a:lnTo>
                  <a:pt x="23606" y="31924"/>
                </a:lnTo>
                <a:lnTo>
                  <a:pt x="23356" y="32786"/>
                </a:lnTo>
                <a:lnTo>
                  <a:pt x="23356" y="34439"/>
                </a:lnTo>
                <a:lnTo>
                  <a:pt x="23356" y="36408"/>
                </a:lnTo>
                <a:lnTo>
                  <a:pt x="23484" y="38683"/>
                </a:lnTo>
                <a:lnTo>
                  <a:pt x="23984" y="44112"/>
                </a:lnTo>
                <a:lnTo>
                  <a:pt x="24423" y="50165"/>
                </a:lnTo>
                <a:lnTo>
                  <a:pt x="24673" y="53235"/>
                </a:lnTo>
                <a:lnTo>
                  <a:pt x="24801" y="56222"/>
                </a:lnTo>
                <a:lnTo>
                  <a:pt x="24923" y="59132"/>
                </a:lnTo>
                <a:lnTo>
                  <a:pt x="25051" y="61646"/>
                </a:lnTo>
                <a:lnTo>
                  <a:pt x="24923" y="64083"/>
                </a:lnTo>
                <a:lnTo>
                  <a:pt x="24673" y="66052"/>
                </a:lnTo>
                <a:lnTo>
                  <a:pt x="24423" y="66914"/>
                </a:lnTo>
                <a:lnTo>
                  <a:pt x="24173" y="67704"/>
                </a:lnTo>
                <a:lnTo>
                  <a:pt x="23984" y="68333"/>
                </a:lnTo>
                <a:lnTo>
                  <a:pt x="23606" y="68722"/>
                </a:lnTo>
                <a:close/>
              </a:path>
            </a:pathLst>
          </a:custGeom>
          <a:solidFill>
            <a:schemeClr val="accent6">
              <a:lumMod val="20000"/>
              <a:lumOff val="80000"/>
              <a:alpha val="99606"/>
            </a:schemeClr>
          </a:solidFill>
          <a:ln w="28575" cap="flat" cmpd="sng">
            <a:solidFill>
              <a:schemeClr val="tx1"/>
            </a:solidFill>
            <a:prstDash val="solid"/>
            <a:miter lim="8000"/>
            <a:headEnd type="none" w="med" len="med"/>
            <a:tailEnd type="none" w="med" len="med"/>
          </a:ln>
        </p:spPr>
        <p:txBody>
          <a:bodyPr/>
          <a:lstStyle/>
          <a:p>
            <a:pPr>
              <a:defRPr/>
            </a:pPr>
            <a:endParaRPr lang="en-GB">
              <a:latin typeface="Arial" panose="020B0604020202020204" pitchFamily="34" charset="0"/>
              <a:cs typeface="Arial" panose="020B0604020202020204" pitchFamily="34" charset="0"/>
              <a:sym typeface="Arial" panose="020B0604020202020204" pitchFamily="34" charset="0"/>
            </a:endParaRPr>
          </a:p>
        </p:txBody>
      </p:sp>
      <p:sp>
        <p:nvSpPr>
          <p:cNvPr id="6" name="Rectangle 5">
            <a:extLst>
              <a:ext uri="{FF2B5EF4-FFF2-40B4-BE49-F238E27FC236}">
                <a16:creationId xmlns:a16="http://schemas.microsoft.com/office/drawing/2014/main" id="{FA6712B0-76C0-4AE6-B896-62F6B26539FE}"/>
              </a:ext>
            </a:extLst>
          </p:cNvPr>
          <p:cNvSpPr/>
          <p:nvPr/>
        </p:nvSpPr>
        <p:spPr>
          <a:xfrm>
            <a:off x="3636962" y="2835811"/>
            <a:ext cx="1240033" cy="1323439"/>
          </a:xfrm>
          <a:prstGeom prst="rect">
            <a:avLst/>
          </a:prstGeom>
          <a:noFill/>
        </p:spPr>
        <p:txBody>
          <a:bodyPr>
            <a:spAutoFit/>
          </a:bodyPr>
          <a:lstStyle/>
          <a:p>
            <a:pPr algn="ctr">
              <a:defRPr/>
            </a:pPr>
            <a:r>
              <a:rPr lang="en-US" sz="80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sym typeface="Arial" panose="020B0604020202020204" pitchFamily="34" charset="0"/>
              </a:rPr>
              <a:t>?</a:t>
            </a:r>
          </a:p>
        </p:txBody>
      </p:sp>
      <p:sp>
        <p:nvSpPr>
          <p:cNvPr id="7" name="Title 3">
            <a:extLst>
              <a:ext uri="{FF2B5EF4-FFF2-40B4-BE49-F238E27FC236}">
                <a16:creationId xmlns:a16="http://schemas.microsoft.com/office/drawing/2014/main" id="{376225B8-AA5A-458A-A6D2-8860FF324427}"/>
              </a:ext>
            </a:extLst>
          </p:cNvPr>
          <p:cNvSpPr txBox="1">
            <a:spLocks/>
          </p:cNvSpPr>
          <p:nvPr/>
        </p:nvSpPr>
        <p:spPr>
          <a:xfrm>
            <a:off x="762195" y="358980"/>
            <a:ext cx="8229600" cy="7064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Font typeface="Trebuchet MS" pitchFamily="34" charset="0"/>
              <a:buNone/>
            </a:pPr>
            <a:r>
              <a:rPr lang="en-GB" altLang="en-US">
                <a:latin typeface="Trebuchet MS" pitchFamily="34" charset="0"/>
                <a:cs typeface="Arial" charset="0"/>
                <a:sym typeface="Trebuchet MS" pitchFamily="34" charset="0"/>
              </a:rPr>
              <a:t>Sharing Information</a:t>
            </a:r>
          </a:p>
        </p:txBody>
      </p:sp>
      <p:sp>
        <p:nvSpPr>
          <p:cNvPr id="8" name="Rectangle 7">
            <a:extLst>
              <a:ext uri="{FF2B5EF4-FFF2-40B4-BE49-F238E27FC236}">
                <a16:creationId xmlns:a16="http://schemas.microsoft.com/office/drawing/2014/main" id="{1F72895D-9F26-4870-AE66-2B4BAFCF7E4F}"/>
              </a:ext>
            </a:extLst>
          </p:cNvPr>
          <p:cNvSpPr/>
          <p:nvPr/>
        </p:nvSpPr>
        <p:spPr>
          <a:xfrm>
            <a:off x="299164" y="1624835"/>
            <a:ext cx="2241550" cy="646331"/>
          </a:xfrm>
          <a:prstGeom prst="rect">
            <a:avLst/>
          </a:prstGeom>
        </p:spPr>
        <p:txBody>
          <a:bodyPr wrap="square">
            <a:spAutoFit/>
          </a:bodyPr>
          <a:lstStyle/>
          <a:p>
            <a:r>
              <a:rPr lang="en-GB" altLang="en-US">
                <a:latin typeface="Trebuchet MS" pitchFamily="34" charset="0"/>
              </a:rPr>
              <a:t>Child tells teacher they feel sad</a:t>
            </a:r>
          </a:p>
        </p:txBody>
      </p:sp>
      <p:sp>
        <p:nvSpPr>
          <p:cNvPr id="9" name="Rectangle 14">
            <a:extLst>
              <a:ext uri="{FF2B5EF4-FFF2-40B4-BE49-F238E27FC236}">
                <a16:creationId xmlns:a16="http://schemas.microsoft.com/office/drawing/2014/main" id="{93A86D2F-9ED6-4B8A-8688-A29FB1C9F78D}"/>
              </a:ext>
            </a:extLst>
          </p:cNvPr>
          <p:cNvSpPr>
            <a:spLocks noChangeArrowheads="1"/>
          </p:cNvSpPr>
          <p:nvPr/>
        </p:nvSpPr>
        <p:spPr bwMode="auto">
          <a:xfrm>
            <a:off x="5913104" y="1834357"/>
            <a:ext cx="2782887" cy="338137"/>
          </a:xfrm>
          <a:prstGeom prst="rect">
            <a:avLst/>
          </a:prstGeom>
          <a:noFill/>
          <a:ln w="9525">
            <a:noFill/>
            <a:miter lim="800000"/>
            <a:headEnd/>
            <a:tailEnd/>
          </a:ln>
        </p:spPr>
        <p:txBody>
          <a:bodyPr>
            <a:spAutoFit/>
          </a:bodyPr>
          <a:lstStyle/>
          <a:p>
            <a:pPr algn="ctr" eaLnBrk="1" hangingPunct="1"/>
            <a:r>
              <a:rPr lang="en-US" altLang="en-US" sz="1600">
                <a:latin typeface="Trebuchet MS" pitchFamily="34" charset="0"/>
              </a:rPr>
              <a:t>TA sees child appears tired</a:t>
            </a:r>
          </a:p>
        </p:txBody>
      </p:sp>
      <p:sp>
        <p:nvSpPr>
          <p:cNvPr id="10" name="Rectangle 9">
            <a:extLst>
              <a:ext uri="{FF2B5EF4-FFF2-40B4-BE49-F238E27FC236}">
                <a16:creationId xmlns:a16="http://schemas.microsoft.com/office/drawing/2014/main" id="{9B6C0CAD-F802-416D-A192-9293694BB4F0}"/>
              </a:ext>
            </a:extLst>
          </p:cNvPr>
          <p:cNvSpPr/>
          <p:nvPr/>
        </p:nvSpPr>
        <p:spPr>
          <a:xfrm>
            <a:off x="283579" y="4493161"/>
            <a:ext cx="2232608" cy="1200329"/>
          </a:xfrm>
          <a:prstGeom prst="rect">
            <a:avLst/>
          </a:prstGeom>
        </p:spPr>
        <p:txBody>
          <a:bodyPr wrap="square">
            <a:spAutoFit/>
          </a:bodyPr>
          <a:lstStyle/>
          <a:p>
            <a:pPr>
              <a:buClr>
                <a:srgbClr val="000000"/>
              </a:buClr>
              <a:buSzPct val="25000"/>
            </a:pPr>
            <a:r>
              <a:rPr lang="en-US" altLang="en-US">
                <a:latin typeface="Trebuchet MS" pitchFamily="34" charset="0"/>
              </a:rPr>
              <a:t>Lunch Supervisor overhears the child talking to friends about being hungry</a:t>
            </a:r>
          </a:p>
        </p:txBody>
      </p:sp>
      <p:sp>
        <p:nvSpPr>
          <p:cNvPr id="11" name="Shape 398">
            <a:extLst>
              <a:ext uri="{FF2B5EF4-FFF2-40B4-BE49-F238E27FC236}">
                <a16:creationId xmlns:a16="http://schemas.microsoft.com/office/drawing/2014/main" id="{A1F27456-5B9B-4C03-9FF7-93CEEEC0B248}"/>
              </a:ext>
            </a:extLst>
          </p:cNvPr>
          <p:cNvSpPr>
            <a:spLocks noChangeArrowheads="1"/>
          </p:cNvSpPr>
          <p:nvPr/>
        </p:nvSpPr>
        <p:spPr bwMode="auto">
          <a:xfrm>
            <a:off x="6157913" y="4486274"/>
            <a:ext cx="1939340" cy="1517483"/>
          </a:xfrm>
          <a:prstGeom prst="rect">
            <a:avLst/>
          </a:prstGeom>
          <a:noFill/>
          <a:ln w="9525">
            <a:noFill/>
            <a:miter lim="800000"/>
            <a:headEnd/>
            <a:tailEnd/>
          </a:ln>
        </p:spPr>
        <p:txBody>
          <a:bodyPr lIns="91425" tIns="45700" rIns="91425" bIns="45700"/>
          <a:lstStyle/>
          <a:p>
            <a:pPr eaLnBrk="1" hangingPunct="1">
              <a:buClr>
                <a:srgbClr val="000000"/>
              </a:buClr>
            </a:pPr>
            <a:r>
              <a:rPr lang="en-US" altLang="en-US" sz="1600">
                <a:latin typeface="Trebuchet MS" pitchFamily="34" charset="0"/>
              </a:rPr>
              <a:t>Attendance officer notes a sudden increase in lateness to school</a:t>
            </a:r>
          </a:p>
        </p:txBody>
      </p:sp>
    </p:spTree>
    <p:extLst>
      <p:ext uri="{BB962C8B-B14F-4D97-AF65-F5344CB8AC3E}">
        <p14:creationId xmlns:p14="http://schemas.microsoft.com/office/powerpoint/2010/main" val="2230168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4" name="Rectangle 75">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121" y="457200"/>
            <a:ext cx="10563758"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540561" y="1082026"/>
            <a:ext cx="9113520" cy="4693948"/>
          </a:xfrm>
          <a:custGeom>
            <a:avLst/>
            <a:gdLst>
              <a:gd name="csX0" fmla="*/ 0 w 9113520"/>
              <a:gd name="csY0" fmla="*/ 0 h 4693948"/>
              <a:gd name="csX1" fmla="*/ 559831 w 9113520"/>
              <a:gd name="csY1" fmla="*/ 0 h 4693948"/>
              <a:gd name="csX2" fmla="*/ 937391 w 9113520"/>
              <a:gd name="csY2" fmla="*/ 0 h 4693948"/>
              <a:gd name="csX3" fmla="*/ 1770627 w 9113520"/>
              <a:gd name="csY3" fmla="*/ 0 h 4693948"/>
              <a:gd name="csX4" fmla="*/ 2330457 w 9113520"/>
              <a:gd name="csY4" fmla="*/ 0 h 4693948"/>
              <a:gd name="csX5" fmla="*/ 2890288 w 9113520"/>
              <a:gd name="csY5" fmla="*/ 0 h 4693948"/>
              <a:gd name="csX6" fmla="*/ 3723524 w 9113520"/>
              <a:gd name="csY6" fmla="*/ 0 h 4693948"/>
              <a:gd name="csX7" fmla="*/ 4192219 w 9113520"/>
              <a:gd name="csY7" fmla="*/ 0 h 4693948"/>
              <a:gd name="csX8" fmla="*/ 5025455 w 9113520"/>
              <a:gd name="csY8" fmla="*/ 0 h 4693948"/>
              <a:gd name="csX9" fmla="*/ 5858691 w 9113520"/>
              <a:gd name="csY9" fmla="*/ 0 h 4693948"/>
              <a:gd name="csX10" fmla="*/ 6509657 w 9113520"/>
              <a:gd name="csY10" fmla="*/ 0 h 4693948"/>
              <a:gd name="csX11" fmla="*/ 7342893 w 9113520"/>
              <a:gd name="csY11" fmla="*/ 0 h 4693948"/>
              <a:gd name="csX12" fmla="*/ 7902724 w 9113520"/>
              <a:gd name="csY12" fmla="*/ 0 h 4693948"/>
              <a:gd name="csX13" fmla="*/ 8462554 w 9113520"/>
              <a:gd name="csY13" fmla="*/ 0 h 4693948"/>
              <a:gd name="csX14" fmla="*/ 9113520 w 9113520"/>
              <a:gd name="csY14" fmla="*/ 0 h 4693948"/>
              <a:gd name="csX15" fmla="*/ 9113520 w 9113520"/>
              <a:gd name="csY15" fmla="*/ 623625 h 4693948"/>
              <a:gd name="csX16" fmla="*/ 9113520 w 9113520"/>
              <a:gd name="csY16" fmla="*/ 1294189 h 4693948"/>
              <a:gd name="csX17" fmla="*/ 9113520 w 9113520"/>
              <a:gd name="csY17" fmla="*/ 2011692 h 4693948"/>
              <a:gd name="csX18" fmla="*/ 9113520 w 9113520"/>
              <a:gd name="csY18" fmla="*/ 2729195 h 4693948"/>
              <a:gd name="csX19" fmla="*/ 9113520 w 9113520"/>
              <a:gd name="csY19" fmla="*/ 3446699 h 4693948"/>
              <a:gd name="csX20" fmla="*/ 9113520 w 9113520"/>
              <a:gd name="csY20" fmla="*/ 3976445 h 4693948"/>
              <a:gd name="csX21" fmla="*/ 9113520 w 9113520"/>
              <a:gd name="csY21" fmla="*/ 4693948 h 4693948"/>
              <a:gd name="csX22" fmla="*/ 8371419 w 9113520"/>
              <a:gd name="csY22" fmla="*/ 4693948 h 4693948"/>
              <a:gd name="csX23" fmla="*/ 7902724 w 9113520"/>
              <a:gd name="csY23" fmla="*/ 4693948 h 4693948"/>
              <a:gd name="csX24" fmla="*/ 7251758 w 9113520"/>
              <a:gd name="csY24" fmla="*/ 4693948 h 4693948"/>
              <a:gd name="csX25" fmla="*/ 6874198 w 9113520"/>
              <a:gd name="csY25" fmla="*/ 4693948 h 4693948"/>
              <a:gd name="csX26" fmla="*/ 6496638 w 9113520"/>
              <a:gd name="csY26" fmla="*/ 4693948 h 4693948"/>
              <a:gd name="csX27" fmla="*/ 5845672 w 9113520"/>
              <a:gd name="csY27" fmla="*/ 4693948 h 4693948"/>
              <a:gd name="csX28" fmla="*/ 5376977 w 9113520"/>
              <a:gd name="csY28" fmla="*/ 4693948 h 4693948"/>
              <a:gd name="csX29" fmla="*/ 4634876 w 9113520"/>
              <a:gd name="csY29" fmla="*/ 4693948 h 4693948"/>
              <a:gd name="csX30" fmla="*/ 4166181 w 9113520"/>
              <a:gd name="csY30" fmla="*/ 4693948 h 4693948"/>
              <a:gd name="csX31" fmla="*/ 3424080 w 9113520"/>
              <a:gd name="csY31" fmla="*/ 4693948 h 4693948"/>
              <a:gd name="csX32" fmla="*/ 3046520 w 9113520"/>
              <a:gd name="csY32" fmla="*/ 4693948 h 4693948"/>
              <a:gd name="csX33" fmla="*/ 2304419 w 9113520"/>
              <a:gd name="csY33" fmla="*/ 4693948 h 4693948"/>
              <a:gd name="csX34" fmla="*/ 1835723 w 9113520"/>
              <a:gd name="csY34" fmla="*/ 4693948 h 4693948"/>
              <a:gd name="csX35" fmla="*/ 1458163 w 9113520"/>
              <a:gd name="csY35" fmla="*/ 4693948 h 4693948"/>
              <a:gd name="csX36" fmla="*/ 989468 w 9113520"/>
              <a:gd name="csY36" fmla="*/ 4693948 h 4693948"/>
              <a:gd name="csX37" fmla="*/ 0 w 9113520"/>
              <a:gd name="csY37" fmla="*/ 4693948 h 4693948"/>
              <a:gd name="csX38" fmla="*/ 0 w 9113520"/>
              <a:gd name="csY38" fmla="*/ 4117263 h 4693948"/>
              <a:gd name="csX39" fmla="*/ 0 w 9113520"/>
              <a:gd name="csY39" fmla="*/ 3587517 h 4693948"/>
              <a:gd name="csX40" fmla="*/ 0 w 9113520"/>
              <a:gd name="csY40" fmla="*/ 3057772 h 4693948"/>
              <a:gd name="csX41" fmla="*/ 0 w 9113520"/>
              <a:gd name="csY41" fmla="*/ 2340268 h 4693948"/>
              <a:gd name="csX42" fmla="*/ 0 w 9113520"/>
              <a:gd name="csY42" fmla="*/ 1810523 h 4693948"/>
              <a:gd name="csX43" fmla="*/ 0 w 9113520"/>
              <a:gd name="csY43" fmla="*/ 1139959 h 4693948"/>
              <a:gd name="csX44" fmla="*/ 0 w 9113520"/>
              <a:gd name="csY44" fmla="*/ 0 h 4693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113520" h="4693948" extrusionOk="0">
                <a:moveTo>
                  <a:pt x="0" y="0"/>
                </a:moveTo>
                <a:cubicBezTo>
                  <a:pt x="157833" y="-8374"/>
                  <a:pt x="424787" y="-21419"/>
                  <a:pt x="559831" y="0"/>
                </a:cubicBezTo>
                <a:cubicBezTo>
                  <a:pt x="694875" y="21419"/>
                  <a:pt x="856752" y="4607"/>
                  <a:pt x="937391" y="0"/>
                </a:cubicBezTo>
                <a:cubicBezTo>
                  <a:pt x="1018030" y="-4607"/>
                  <a:pt x="1492078" y="-17999"/>
                  <a:pt x="1770627" y="0"/>
                </a:cubicBezTo>
                <a:cubicBezTo>
                  <a:pt x="2049176" y="17999"/>
                  <a:pt x="2096943" y="25052"/>
                  <a:pt x="2330457" y="0"/>
                </a:cubicBezTo>
                <a:cubicBezTo>
                  <a:pt x="2563971" y="-25052"/>
                  <a:pt x="2682118" y="5031"/>
                  <a:pt x="2890288" y="0"/>
                </a:cubicBezTo>
                <a:cubicBezTo>
                  <a:pt x="3098458" y="-5031"/>
                  <a:pt x="3520475" y="22167"/>
                  <a:pt x="3723524" y="0"/>
                </a:cubicBezTo>
                <a:cubicBezTo>
                  <a:pt x="3926573" y="-22167"/>
                  <a:pt x="4031664" y="-1648"/>
                  <a:pt x="4192219" y="0"/>
                </a:cubicBezTo>
                <a:cubicBezTo>
                  <a:pt x="4352775" y="1648"/>
                  <a:pt x="4804138" y="-9080"/>
                  <a:pt x="5025455" y="0"/>
                </a:cubicBezTo>
                <a:cubicBezTo>
                  <a:pt x="5246772" y="9080"/>
                  <a:pt x="5636006" y="39383"/>
                  <a:pt x="5858691" y="0"/>
                </a:cubicBezTo>
                <a:cubicBezTo>
                  <a:pt x="6081376" y="-39383"/>
                  <a:pt x="6295056" y="16654"/>
                  <a:pt x="6509657" y="0"/>
                </a:cubicBezTo>
                <a:cubicBezTo>
                  <a:pt x="6724258" y="-16654"/>
                  <a:pt x="7083805" y="921"/>
                  <a:pt x="7342893" y="0"/>
                </a:cubicBezTo>
                <a:cubicBezTo>
                  <a:pt x="7601981" y="-921"/>
                  <a:pt x="7759465" y="15112"/>
                  <a:pt x="7902724" y="0"/>
                </a:cubicBezTo>
                <a:cubicBezTo>
                  <a:pt x="8045983" y="-15112"/>
                  <a:pt x="8193213" y="9776"/>
                  <a:pt x="8462554" y="0"/>
                </a:cubicBezTo>
                <a:cubicBezTo>
                  <a:pt x="8731895" y="-9776"/>
                  <a:pt x="8939648" y="-30518"/>
                  <a:pt x="9113520" y="0"/>
                </a:cubicBezTo>
                <a:cubicBezTo>
                  <a:pt x="9128327" y="307858"/>
                  <a:pt x="9136677" y="495761"/>
                  <a:pt x="9113520" y="623625"/>
                </a:cubicBezTo>
                <a:cubicBezTo>
                  <a:pt x="9090363" y="751490"/>
                  <a:pt x="9119286" y="1057291"/>
                  <a:pt x="9113520" y="1294189"/>
                </a:cubicBezTo>
                <a:cubicBezTo>
                  <a:pt x="9107754" y="1531087"/>
                  <a:pt x="9111470" y="1724613"/>
                  <a:pt x="9113520" y="2011692"/>
                </a:cubicBezTo>
                <a:cubicBezTo>
                  <a:pt x="9115570" y="2298771"/>
                  <a:pt x="9079300" y="2422325"/>
                  <a:pt x="9113520" y="2729195"/>
                </a:cubicBezTo>
                <a:cubicBezTo>
                  <a:pt x="9147740" y="3036065"/>
                  <a:pt x="9116378" y="3259611"/>
                  <a:pt x="9113520" y="3446699"/>
                </a:cubicBezTo>
                <a:cubicBezTo>
                  <a:pt x="9110662" y="3633787"/>
                  <a:pt x="9093247" y="3738058"/>
                  <a:pt x="9113520" y="3976445"/>
                </a:cubicBezTo>
                <a:cubicBezTo>
                  <a:pt x="9133793" y="4214832"/>
                  <a:pt x="9120199" y="4505209"/>
                  <a:pt x="9113520" y="4693948"/>
                </a:cubicBezTo>
                <a:cubicBezTo>
                  <a:pt x="8771238" y="4675169"/>
                  <a:pt x="8707513" y="4690405"/>
                  <a:pt x="8371419" y="4693948"/>
                </a:cubicBezTo>
                <a:cubicBezTo>
                  <a:pt x="8035325" y="4697491"/>
                  <a:pt x="8127938" y="4686032"/>
                  <a:pt x="7902724" y="4693948"/>
                </a:cubicBezTo>
                <a:cubicBezTo>
                  <a:pt x="7677510" y="4701864"/>
                  <a:pt x="7422011" y="4719097"/>
                  <a:pt x="7251758" y="4693948"/>
                </a:cubicBezTo>
                <a:cubicBezTo>
                  <a:pt x="7081505" y="4668799"/>
                  <a:pt x="6999644" y="4686126"/>
                  <a:pt x="6874198" y="4693948"/>
                </a:cubicBezTo>
                <a:cubicBezTo>
                  <a:pt x="6748752" y="4701770"/>
                  <a:pt x="6621827" y="4677516"/>
                  <a:pt x="6496638" y="4693948"/>
                </a:cubicBezTo>
                <a:cubicBezTo>
                  <a:pt x="6371449" y="4710380"/>
                  <a:pt x="5993992" y="4672045"/>
                  <a:pt x="5845672" y="4693948"/>
                </a:cubicBezTo>
                <a:cubicBezTo>
                  <a:pt x="5697352" y="4715851"/>
                  <a:pt x="5530572" y="4678159"/>
                  <a:pt x="5376977" y="4693948"/>
                </a:cubicBezTo>
                <a:cubicBezTo>
                  <a:pt x="5223382" y="4709737"/>
                  <a:pt x="4806247" y="4730055"/>
                  <a:pt x="4634876" y="4693948"/>
                </a:cubicBezTo>
                <a:cubicBezTo>
                  <a:pt x="4463505" y="4657841"/>
                  <a:pt x="4397517" y="4714965"/>
                  <a:pt x="4166181" y="4693948"/>
                </a:cubicBezTo>
                <a:cubicBezTo>
                  <a:pt x="3934846" y="4672931"/>
                  <a:pt x="3648466" y="4697761"/>
                  <a:pt x="3424080" y="4693948"/>
                </a:cubicBezTo>
                <a:cubicBezTo>
                  <a:pt x="3199694" y="4690135"/>
                  <a:pt x="3165866" y="4689864"/>
                  <a:pt x="3046520" y="4693948"/>
                </a:cubicBezTo>
                <a:cubicBezTo>
                  <a:pt x="2927174" y="4698032"/>
                  <a:pt x="2562895" y="4683642"/>
                  <a:pt x="2304419" y="4693948"/>
                </a:cubicBezTo>
                <a:cubicBezTo>
                  <a:pt x="2045943" y="4704254"/>
                  <a:pt x="2022548" y="4706753"/>
                  <a:pt x="1835723" y="4693948"/>
                </a:cubicBezTo>
                <a:cubicBezTo>
                  <a:pt x="1648898" y="4681143"/>
                  <a:pt x="1580210" y="4690317"/>
                  <a:pt x="1458163" y="4693948"/>
                </a:cubicBezTo>
                <a:cubicBezTo>
                  <a:pt x="1336116" y="4697579"/>
                  <a:pt x="1162230" y="4690904"/>
                  <a:pt x="989468" y="4693948"/>
                </a:cubicBezTo>
                <a:cubicBezTo>
                  <a:pt x="816706" y="4696992"/>
                  <a:pt x="487325" y="4697384"/>
                  <a:pt x="0" y="4693948"/>
                </a:cubicBezTo>
                <a:cubicBezTo>
                  <a:pt x="-9910" y="4516767"/>
                  <a:pt x="27490" y="4311204"/>
                  <a:pt x="0" y="4117263"/>
                </a:cubicBezTo>
                <a:cubicBezTo>
                  <a:pt x="-27490" y="3923322"/>
                  <a:pt x="24925" y="3823953"/>
                  <a:pt x="0" y="3587517"/>
                </a:cubicBezTo>
                <a:cubicBezTo>
                  <a:pt x="-24925" y="3351081"/>
                  <a:pt x="-8936" y="3318189"/>
                  <a:pt x="0" y="3057772"/>
                </a:cubicBezTo>
                <a:cubicBezTo>
                  <a:pt x="8936" y="2797355"/>
                  <a:pt x="33713" y="2657339"/>
                  <a:pt x="0" y="2340268"/>
                </a:cubicBezTo>
                <a:cubicBezTo>
                  <a:pt x="-33713" y="2023197"/>
                  <a:pt x="2624" y="2026263"/>
                  <a:pt x="0" y="1810523"/>
                </a:cubicBezTo>
                <a:cubicBezTo>
                  <a:pt x="-2624" y="1594783"/>
                  <a:pt x="-28224" y="1328444"/>
                  <a:pt x="0" y="1139959"/>
                </a:cubicBezTo>
                <a:cubicBezTo>
                  <a:pt x="28224" y="951474"/>
                  <a:pt x="18198" y="358949"/>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1" name="Rectangle 70">
            <a:extLst>
              <a:ext uri="{FF2B5EF4-FFF2-40B4-BE49-F238E27FC236}">
                <a16:creationId xmlns:a16="http://schemas.microsoft.com/office/drawing/2014/main" id="{6680F1D3-7650-4307-A001-0163AD371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37427" y="1249680"/>
            <a:ext cx="7653748" cy="4306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0B67B06-1AFA-46F6-8348-E629D8455C6A}"/>
              </a:ext>
            </a:extLst>
          </p:cNvPr>
          <p:cNvSpPr/>
          <p:nvPr/>
        </p:nvSpPr>
        <p:spPr>
          <a:xfrm>
            <a:off x="2462368" y="1982390"/>
            <a:ext cx="3827831" cy="944148"/>
          </a:xfrm>
          <a:prstGeom prst="rect">
            <a:avLst/>
          </a:prstGeom>
        </p:spPr>
        <p:txBody>
          <a:bodyPr>
            <a:spAutoFit/>
          </a:bodyPr>
          <a:lstStyle/>
          <a:p>
            <a:pPr defTabSz="566196">
              <a:spcBef>
                <a:spcPct val="0"/>
              </a:spcBef>
              <a:spcAft>
                <a:spcPts val="516"/>
              </a:spcAft>
            </a:pPr>
            <a:r>
              <a:rPr lang="en-GB" altLang="en-US" sz="1115" kern="1200">
                <a:solidFill>
                  <a:schemeClr val="tx1"/>
                </a:solidFill>
                <a:latin typeface="Trebuchet MS" pitchFamily="34" charset="0"/>
                <a:ea typeface="+mn-ea"/>
                <a:cs typeface="Arial" charset="0"/>
                <a:sym typeface="Trebuchet MS" pitchFamily="34" charset="0"/>
              </a:rPr>
              <a:t>Domestic abuse is defined as: any incident, or pattern of incidents, of: controlling, coercive, threatening behaviour, violence or abuse between those aged 16 or over who are, or have been, intimate partners or family members regardless of gender or sexuality.</a:t>
            </a:r>
            <a:endParaRPr lang="en-GB" altLang="en-US">
              <a:latin typeface="Trebuchet MS" pitchFamily="34" charset="0"/>
              <a:cs typeface="Arial" charset="0"/>
              <a:sym typeface="Trebuchet MS" pitchFamily="34" charset="0"/>
            </a:endParaRPr>
          </a:p>
        </p:txBody>
      </p:sp>
      <p:sp>
        <p:nvSpPr>
          <p:cNvPr id="3" name="Rectangle 2">
            <a:extLst>
              <a:ext uri="{FF2B5EF4-FFF2-40B4-BE49-F238E27FC236}">
                <a16:creationId xmlns:a16="http://schemas.microsoft.com/office/drawing/2014/main" id="{513557ED-93D8-4F1D-803D-6C4CBF0949F1}"/>
              </a:ext>
            </a:extLst>
          </p:cNvPr>
          <p:cNvSpPr/>
          <p:nvPr/>
        </p:nvSpPr>
        <p:spPr>
          <a:xfrm>
            <a:off x="2651426" y="3518339"/>
            <a:ext cx="3827831" cy="1383712"/>
          </a:xfrm>
          <a:prstGeom prst="rect">
            <a:avLst/>
          </a:prstGeom>
        </p:spPr>
        <p:txBody>
          <a:bodyPr>
            <a:spAutoFit/>
          </a:bodyPr>
          <a:lstStyle/>
          <a:p>
            <a:pPr marL="176936" indent="-176936" defTabSz="566196">
              <a:spcBef>
                <a:spcPct val="0"/>
              </a:spcBef>
              <a:spcAft>
                <a:spcPts val="516"/>
              </a:spcAft>
              <a:buFontTx/>
              <a:buChar char="•"/>
              <a:defRPr/>
            </a:pPr>
            <a:r>
              <a:rPr lang="en-GB" altLang="en-US" sz="1115" kern="1200">
                <a:solidFill>
                  <a:schemeClr val="tx1"/>
                </a:solidFill>
                <a:latin typeface="Trebuchet MS" panose="020B0603020202020204" pitchFamily="34" charset="0"/>
                <a:ea typeface="+mn-ea"/>
                <a:cs typeface="Arial" panose="020B0604020202020204" pitchFamily="34" charset="0"/>
                <a:sym typeface="Trebuchet MS" panose="020B0603020202020204" pitchFamily="34" charset="0"/>
              </a:rPr>
              <a:t>1:4 Women experience domestic abuse</a:t>
            </a:r>
          </a:p>
          <a:p>
            <a:pPr defTabSz="566196">
              <a:spcBef>
                <a:spcPct val="0"/>
              </a:spcBef>
              <a:spcAft>
                <a:spcPts val="516"/>
              </a:spcAft>
              <a:defRPr/>
            </a:pPr>
            <a:endParaRPr lang="en-GB" altLang="en-US" sz="1115" kern="1200">
              <a:solidFill>
                <a:schemeClr val="tx1"/>
              </a:solidFill>
              <a:latin typeface="Trebuchet MS" panose="020B0603020202020204" pitchFamily="34" charset="0"/>
              <a:ea typeface="+mn-ea"/>
              <a:cs typeface="Arial" panose="020B0604020202020204" pitchFamily="34" charset="0"/>
              <a:sym typeface="Trebuchet MS" panose="020B0603020202020204" pitchFamily="34" charset="0"/>
            </a:endParaRPr>
          </a:p>
          <a:p>
            <a:pPr marL="176936" indent="-176936" defTabSz="566196">
              <a:spcBef>
                <a:spcPct val="0"/>
              </a:spcBef>
              <a:spcAft>
                <a:spcPts val="516"/>
              </a:spcAft>
              <a:buFontTx/>
              <a:buChar char="•"/>
              <a:defRPr/>
            </a:pPr>
            <a:r>
              <a:rPr lang="en-GB" altLang="en-US" sz="1115" kern="1200">
                <a:solidFill>
                  <a:schemeClr val="tx1"/>
                </a:solidFill>
                <a:latin typeface="Trebuchet MS" panose="020B0603020202020204" pitchFamily="34" charset="0"/>
                <a:ea typeface="+mn-ea"/>
                <a:cs typeface="Arial" panose="020B0604020202020204" pitchFamily="34" charset="0"/>
                <a:sym typeface="Trebuchet MS" panose="020B0603020202020204" pitchFamily="34" charset="0"/>
              </a:rPr>
              <a:t>1:6 Men experience domestic abuse</a:t>
            </a:r>
          </a:p>
          <a:p>
            <a:pPr defTabSz="566196">
              <a:spcBef>
                <a:spcPct val="0"/>
              </a:spcBef>
              <a:spcAft>
                <a:spcPts val="516"/>
              </a:spcAft>
              <a:defRPr/>
            </a:pPr>
            <a:endParaRPr lang="en-GB" altLang="en-US" sz="1115" kern="1200">
              <a:solidFill>
                <a:schemeClr val="tx1"/>
              </a:solidFill>
              <a:latin typeface="Trebuchet MS" panose="020B0603020202020204" pitchFamily="34" charset="0"/>
              <a:ea typeface="+mn-ea"/>
              <a:cs typeface="Arial" panose="020B0604020202020204" pitchFamily="34" charset="0"/>
              <a:sym typeface="Trebuchet MS" panose="020B0603020202020204" pitchFamily="34" charset="0"/>
            </a:endParaRPr>
          </a:p>
          <a:p>
            <a:pPr marL="176936" indent="-176936" defTabSz="566196">
              <a:spcBef>
                <a:spcPct val="0"/>
              </a:spcBef>
              <a:spcAft>
                <a:spcPts val="516"/>
              </a:spcAft>
              <a:buFontTx/>
              <a:buChar char="•"/>
              <a:defRPr/>
            </a:pPr>
            <a:r>
              <a:rPr lang="en-GB" altLang="en-US" sz="1115" kern="1200">
                <a:solidFill>
                  <a:schemeClr val="tx1"/>
                </a:solidFill>
                <a:latin typeface="Trebuchet MS" panose="020B0603020202020204" pitchFamily="34" charset="0"/>
                <a:ea typeface="+mn-ea"/>
                <a:cs typeface="Arial" panose="020B0604020202020204" pitchFamily="34" charset="0"/>
                <a:sym typeface="Trebuchet MS" panose="020B0603020202020204" pitchFamily="34" charset="0"/>
              </a:rPr>
              <a:t>In the UK 2 women are killed every week due to domestic abuse</a:t>
            </a:r>
            <a:endParaRPr lang="en-GB" altLang="en-US">
              <a:latin typeface="Trebuchet MS" panose="020B0603020202020204" pitchFamily="34" charset="0"/>
              <a:cs typeface="Arial" panose="020B0604020202020204" pitchFamily="34" charset="0"/>
              <a:sym typeface="Trebuchet MS" panose="020B0603020202020204" pitchFamily="34" charset="0"/>
            </a:endParaRPr>
          </a:p>
        </p:txBody>
      </p:sp>
      <p:sp>
        <p:nvSpPr>
          <p:cNvPr id="4" name="Rectangle 3">
            <a:extLst>
              <a:ext uri="{FF2B5EF4-FFF2-40B4-BE49-F238E27FC236}">
                <a16:creationId xmlns:a16="http://schemas.microsoft.com/office/drawing/2014/main" id="{96F0EBD7-9828-4A55-9281-2E3FD5F1E847}"/>
              </a:ext>
            </a:extLst>
          </p:cNvPr>
          <p:cNvSpPr/>
          <p:nvPr/>
        </p:nvSpPr>
        <p:spPr>
          <a:xfrm>
            <a:off x="4912275" y="1498958"/>
            <a:ext cx="2047740" cy="397160"/>
          </a:xfrm>
          <a:prstGeom prst="rect">
            <a:avLst/>
          </a:prstGeom>
        </p:spPr>
        <p:txBody>
          <a:bodyPr wrap="none">
            <a:spAutoFit/>
          </a:bodyPr>
          <a:lstStyle/>
          <a:p>
            <a:pPr defTabSz="566196">
              <a:spcAft>
                <a:spcPts val="516"/>
              </a:spcAft>
            </a:pPr>
            <a:r>
              <a:rPr lang="en-GB" altLang="en-US" sz="1981" b="1" kern="1200">
                <a:solidFill>
                  <a:schemeClr val="tx1"/>
                </a:solidFill>
                <a:latin typeface="Trebuchet MS" pitchFamily="34" charset="0"/>
                <a:ea typeface="+mn-ea"/>
                <a:cs typeface="Arial" charset="0"/>
                <a:sym typeface="Trebuchet MS" pitchFamily="34" charset="0"/>
              </a:rPr>
              <a:t>Domestic Abuse</a:t>
            </a:r>
            <a:endParaRPr lang="en-GB" sz="3200" b="1"/>
          </a:p>
        </p:txBody>
      </p:sp>
    </p:spTree>
    <p:extLst>
      <p:ext uri="{BB962C8B-B14F-4D97-AF65-F5344CB8AC3E}">
        <p14:creationId xmlns:p14="http://schemas.microsoft.com/office/powerpoint/2010/main" val="1229808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CA88A30-A9DF-48B4-8DEA-754667B99ACE}"/>
              </a:ext>
            </a:extLst>
          </p:cNvPr>
          <p:cNvGraphicFramePr/>
          <p:nvPr/>
        </p:nvGraphicFramePr>
        <p:xfrm>
          <a:off x="-588537"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240AFD6A-1E42-43DD-83DD-3308D1BDA75C}"/>
              </a:ext>
            </a:extLst>
          </p:cNvPr>
          <p:cNvSpPr/>
          <p:nvPr/>
        </p:nvSpPr>
        <p:spPr>
          <a:xfrm>
            <a:off x="6538332" y="1020557"/>
            <a:ext cx="6096000" cy="646331"/>
          </a:xfrm>
          <a:prstGeom prst="rect">
            <a:avLst/>
          </a:prstGeom>
        </p:spPr>
        <p:txBody>
          <a:bodyP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Trebuchet MS" pitchFamily="34" charset="0"/>
                <a:ea typeface="+mn-ea"/>
                <a:cs typeface="Arial" charset="0"/>
                <a:sym typeface="Trebuchet MS" pitchFamily="34" charset="0"/>
              </a:rPr>
              <a:t>anxiety, hyper-vigilance, depression, flashbacks, nightmares, self injury and trouble sleeping</a:t>
            </a:r>
          </a:p>
        </p:txBody>
      </p:sp>
      <p:sp>
        <p:nvSpPr>
          <p:cNvPr id="5" name="Rectangle 4">
            <a:extLst>
              <a:ext uri="{FF2B5EF4-FFF2-40B4-BE49-F238E27FC236}">
                <a16:creationId xmlns:a16="http://schemas.microsoft.com/office/drawing/2014/main" id="{68F9E7BC-A13B-499A-A083-56E5840509F8}"/>
              </a:ext>
            </a:extLst>
          </p:cNvPr>
          <p:cNvSpPr/>
          <p:nvPr/>
        </p:nvSpPr>
        <p:spPr>
          <a:xfrm>
            <a:off x="6888599" y="2452598"/>
            <a:ext cx="4504759" cy="369332"/>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Trebuchet MS" pitchFamily="34" charset="0"/>
                <a:ea typeface="+mn-ea"/>
                <a:cs typeface="Arial" charset="0"/>
                <a:sym typeface="Trebuchet MS" pitchFamily="34" charset="0"/>
              </a:rPr>
              <a:t>tummy/head aches, bed wetting, injuries</a:t>
            </a:r>
          </a:p>
        </p:txBody>
      </p:sp>
      <p:sp>
        <p:nvSpPr>
          <p:cNvPr id="6" name="Rectangle 5">
            <a:extLst>
              <a:ext uri="{FF2B5EF4-FFF2-40B4-BE49-F238E27FC236}">
                <a16:creationId xmlns:a16="http://schemas.microsoft.com/office/drawing/2014/main" id="{68A018FA-B0F0-4423-981A-ACBB12BD0B16}"/>
              </a:ext>
            </a:extLst>
          </p:cNvPr>
          <p:cNvSpPr/>
          <p:nvPr/>
        </p:nvSpPr>
        <p:spPr>
          <a:xfrm>
            <a:off x="7036949" y="3712905"/>
            <a:ext cx="4356409" cy="923330"/>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Trebuchet MS" pitchFamily="34" charset="0"/>
                <a:ea typeface="+mn-ea"/>
                <a:cs typeface="Arial" charset="0"/>
                <a:sym typeface="Trebuchet MS" pitchFamily="34" charset="0"/>
              </a:rPr>
              <a:t>emotional response, aggression, withdrawal, low self- esteem and self worth, </a:t>
            </a:r>
          </a:p>
        </p:txBody>
      </p:sp>
      <p:sp>
        <p:nvSpPr>
          <p:cNvPr id="7" name="Rectangle 6">
            <a:extLst>
              <a:ext uri="{FF2B5EF4-FFF2-40B4-BE49-F238E27FC236}">
                <a16:creationId xmlns:a16="http://schemas.microsoft.com/office/drawing/2014/main" id="{704460EF-CF05-4200-944C-1281CA61BB6A}"/>
              </a:ext>
            </a:extLst>
          </p:cNvPr>
          <p:cNvSpPr/>
          <p:nvPr/>
        </p:nvSpPr>
        <p:spPr>
          <a:xfrm>
            <a:off x="6888599" y="5468111"/>
            <a:ext cx="4629922" cy="369332"/>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prstClr val="black"/>
                </a:solidFill>
                <a:effectLst/>
                <a:uLnTx/>
                <a:uFillTx/>
                <a:latin typeface="Trebuchet MS" pitchFamily="34" charset="0"/>
                <a:ea typeface="+mn-ea"/>
                <a:cs typeface="Arial" charset="0"/>
                <a:sym typeface="Trebuchet MS" pitchFamily="34" charset="0"/>
              </a:rPr>
              <a:t>‘Acting out,’ truancy, </a:t>
            </a:r>
            <a:r>
              <a:rPr lang="en-GB" altLang="en-US">
                <a:solidFill>
                  <a:prstClr val="black"/>
                </a:solidFill>
                <a:latin typeface="Trebuchet MS" pitchFamily="34" charset="0"/>
                <a:cs typeface="Arial" charset="0"/>
                <a:sym typeface="Trebuchet MS" pitchFamily="34" charset="0"/>
              </a:rPr>
              <a:t>isolated from friends</a:t>
            </a:r>
          </a:p>
        </p:txBody>
      </p:sp>
    </p:spTree>
    <p:extLst>
      <p:ext uri="{BB962C8B-B14F-4D97-AF65-F5344CB8AC3E}">
        <p14:creationId xmlns:p14="http://schemas.microsoft.com/office/powerpoint/2010/main" val="185171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68" name="Rectangle 73">
            <a:extLst>
              <a:ext uri="{FF2B5EF4-FFF2-40B4-BE49-F238E27FC236}">
                <a16:creationId xmlns:a16="http://schemas.microsoft.com/office/drawing/2014/main" id="{38CB19FB-7C96-4FEC-9331-E826E4E36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69" name="Group 75">
            <a:extLst>
              <a:ext uri="{FF2B5EF4-FFF2-40B4-BE49-F238E27FC236}">
                <a16:creationId xmlns:a16="http://schemas.microsoft.com/office/drawing/2014/main" id="{DF071BB7-867E-46A9-A7C2-3FCB28CB8F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810"/>
            <a:ext cx="12192000" cy="6858000"/>
            <a:chOff x="0" y="-3810"/>
            <a:chExt cx="12192000" cy="6858000"/>
          </a:xfrm>
        </p:grpSpPr>
        <p:sp>
          <p:nvSpPr>
            <p:cNvPr id="11270" name="Freeform: Shape 76">
              <a:extLst>
                <a:ext uri="{FF2B5EF4-FFF2-40B4-BE49-F238E27FC236}">
                  <a16:creationId xmlns:a16="http://schemas.microsoft.com/office/drawing/2014/main" id="{6FF0FCAE-6984-42EA-83CB-9F69F24A3E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0219" y="-3810"/>
              <a:ext cx="8273365" cy="6858000"/>
            </a:xfrm>
            <a:custGeom>
              <a:avLst/>
              <a:gdLst>
                <a:gd name="connsiteX0" fmla="*/ 4102025 w 8273365"/>
                <a:gd name="connsiteY0" fmla="*/ 169161 h 6858000"/>
                <a:gd name="connsiteX1" fmla="*/ 1827641 w 8273365"/>
                <a:gd name="connsiteY1" fmla="*/ 1129498 h 6858000"/>
                <a:gd name="connsiteX2" fmla="*/ 1132950 w 8273365"/>
                <a:gd name="connsiteY2" fmla="*/ 2178191 h 6858000"/>
                <a:gd name="connsiteX3" fmla="*/ 877835 w 8273365"/>
                <a:gd name="connsiteY3" fmla="*/ 3466345 h 6858000"/>
                <a:gd name="connsiteX4" fmla="*/ 1089650 w 8273365"/>
                <a:gd name="connsiteY4" fmla="*/ 4644934 h 6858000"/>
                <a:gd name="connsiteX5" fmla="*/ 1672144 w 8273365"/>
                <a:gd name="connsiteY5" fmla="*/ 5633505 h 6858000"/>
                <a:gd name="connsiteX6" fmla="*/ 2747751 w 8273365"/>
                <a:gd name="connsiteY6" fmla="*/ 6459556 h 6858000"/>
                <a:gd name="connsiteX7" fmla="*/ 4102171 w 8273365"/>
                <a:gd name="connsiteY7" fmla="*/ 6763529 h 6858000"/>
                <a:gd name="connsiteX8" fmla="*/ 5506765 w 8273365"/>
                <a:gd name="connsiteY8" fmla="*/ 5818405 h 6858000"/>
                <a:gd name="connsiteX9" fmla="*/ 5914160 w 8273365"/>
                <a:gd name="connsiteY9" fmla="*/ 5382925 h 6858000"/>
                <a:gd name="connsiteX10" fmla="*/ 6891758 w 8273365"/>
                <a:gd name="connsiteY10" fmla="*/ 4677848 h 6858000"/>
                <a:gd name="connsiteX11" fmla="*/ 7158868 w 8273365"/>
                <a:gd name="connsiteY11" fmla="*/ 4511965 h 6858000"/>
                <a:gd name="connsiteX12" fmla="*/ 7306320 w 8273365"/>
                <a:gd name="connsiteY12" fmla="*/ 4179467 h 6858000"/>
                <a:gd name="connsiteX13" fmla="*/ 7315828 w 8273365"/>
                <a:gd name="connsiteY13" fmla="*/ 2884730 h 6858000"/>
                <a:gd name="connsiteX14" fmla="*/ 6704519 w 8273365"/>
                <a:gd name="connsiteY14" fmla="*/ 1640752 h 6858000"/>
                <a:gd name="connsiteX15" fmla="*/ 5471805 w 8273365"/>
                <a:gd name="connsiteY15" fmla="*/ 563096 h 6858000"/>
                <a:gd name="connsiteX16" fmla="*/ 4102025 w 8273365"/>
                <a:gd name="connsiteY16" fmla="*/ 169161 h 6858000"/>
                <a:gd name="connsiteX17" fmla="*/ 1815426 w 8273365"/>
                <a:gd name="connsiteY17" fmla="*/ 0 h 6858000"/>
                <a:gd name="connsiteX18" fmla="*/ 6228114 w 8273365"/>
                <a:gd name="connsiteY18" fmla="*/ 0 h 6858000"/>
                <a:gd name="connsiteX19" fmla="*/ 6378838 w 8273365"/>
                <a:gd name="connsiteY19" fmla="*/ 104569 h 6858000"/>
                <a:gd name="connsiteX20" fmla="*/ 8151535 w 8273365"/>
                <a:gd name="connsiteY20" fmla="*/ 4415712 h 6858000"/>
                <a:gd name="connsiteX21" fmla="*/ 6540097 w 8273365"/>
                <a:gd name="connsiteY21" fmla="*/ 5998038 h 6858000"/>
                <a:gd name="connsiteX22" fmla="*/ 5741125 w 8273365"/>
                <a:gd name="connsiteY22" fmla="*/ 6849976 h 6858000"/>
                <a:gd name="connsiteX23" fmla="*/ 5732797 w 8273365"/>
                <a:gd name="connsiteY23" fmla="*/ 6858000 h 6858000"/>
                <a:gd name="connsiteX24" fmla="*/ 1711956 w 8273365"/>
                <a:gd name="connsiteY24" fmla="*/ 6858000 h 6858000"/>
                <a:gd name="connsiteX25" fmla="*/ 1631859 w 8273365"/>
                <a:gd name="connsiteY25" fmla="*/ 6799706 h 6858000"/>
                <a:gd name="connsiteX26" fmla="*/ 1004515 w 8273365"/>
                <a:gd name="connsiteY26" fmla="*/ 6203417 h 6858000"/>
                <a:gd name="connsiteX27" fmla="*/ 0 w 8273365"/>
                <a:gd name="connsiteY27" fmla="*/ 3466345 h 6858000"/>
                <a:gd name="connsiteX28" fmla="*/ 1808555 w 8273365"/>
                <a:gd name="connsiteY28" fmla="*/ 44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273365" h="6858000">
                  <a:moveTo>
                    <a:pt x="4102025" y="169161"/>
                  </a:moveTo>
                  <a:cubicBezTo>
                    <a:pt x="3243792" y="169161"/>
                    <a:pt x="2435879" y="510143"/>
                    <a:pt x="1827641" y="1129498"/>
                  </a:cubicBezTo>
                  <a:cubicBezTo>
                    <a:pt x="1529958" y="1432447"/>
                    <a:pt x="1296200" y="1785278"/>
                    <a:pt x="1132950" y="2178191"/>
                  </a:cubicBezTo>
                  <a:cubicBezTo>
                    <a:pt x="963703" y="2585585"/>
                    <a:pt x="877835" y="3019017"/>
                    <a:pt x="877835" y="3466345"/>
                  </a:cubicBezTo>
                  <a:cubicBezTo>
                    <a:pt x="877835" y="3873007"/>
                    <a:pt x="949074" y="4269431"/>
                    <a:pt x="1089650" y="4644934"/>
                  </a:cubicBezTo>
                  <a:cubicBezTo>
                    <a:pt x="1225254" y="5007127"/>
                    <a:pt x="1421271" y="5339626"/>
                    <a:pt x="1672144" y="5633505"/>
                  </a:cubicBezTo>
                  <a:cubicBezTo>
                    <a:pt x="1968657" y="5980924"/>
                    <a:pt x="2340649" y="6266465"/>
                    <a:pt x="2747751" y="6459556"/>
                  </a:cubicBezTo>
                  <a:cubicBezTo>
                    <a:pt x="3172991" y="6661277"/>
                    <a:pt x="3628659" y="6763529"/>
                    <a:pt x="4102171" y="6763529"/>
                  </a:cubicBezTo>
                  <a:cubicBezTo>
                    <a:pt x="4621030" y="6763529"/>
                    <a:pt x="4940657" y="6439515"/>
                    <a:pt x="5506765" y="5818405"/>
                  </a:cubicBezTo>
                  <a:cubicBezTo>
                    <a:pt x="5636225" y="5676365"/>
                    <a:pt x="5770072" y="5529498"/>
                    <a:pt x="5914160" y="5382925"/>
                  </a:cubicBezTo>
                  <a:cubicBezTo>
                    <a:pt x="6290981" y="4999374"/>
                    <a:pt x="6638252" y="4813450"/>
                    <a:pt x="6891758" y="4677848"/>
                  </a:cubicBezTo>
                  <a:cubicBezTo>
                    <a:pt x="7016098" y="4611144"/>
                    <a:pt x="7114398" y="4558629"/>
                    <a:pt x="7158868" y="4511965"/>
                  </a:cubicBezTo>
                  <a:cubicBezTo>
                    <a:pt x="7208604" y="4459742"/>
                    <a:pt x="7260974" y="4341693"/>
                    <a:pt x="7306320" y="4179467"/>
                  </a:cubicBezTo>
                  <a:cubicBezTo>
                    <a:pt x="7422466" y="3764174"/>
                    <a:pt x="7425540" y="3328547"/>
                    <a:pt x="7315828" y="2884730"/>
                  </a:cubicBezTo>
                  <a:cubicBezTo>
                    <a:pt x="7210506" y="2459197"/>
                    <a:pt x="6999129" y="2028984"/>
                    <a:pt x="6704519" y="1640752"/>
                  </a:cubicBezTo>
                  <a:cubicBezTo>
                    <a:pt x="6369826" y="1199861"/>
                    <a:pt x="5943562" y="827136"/>
                    <a:pt x="5471805" y="563096"/>
                  </a:cubicBezTo>
                  <a:cubicBezTo>
                    <a:pt x="5011311" y="305349"/>
                    <a:pt x="4537651" y="169161"/>
                    <a:pt x="4102025" y="169161"/>
                  </a:cubicBezTo>
                  <a:close/>
                  <a:moveTo>
                    <a:pt x="1815426" y="0"/>
                  </a:moveTo>
                  <a:lnTo>
                    <a:pt x="6228114" y="0"/>
                  </a:lnTo>
                  <a:lnTo>
                    <a:pt x="6378838" y="104569"/>
                  </a:lnTo>
                  <a:cubicBezTo>
                    <a:pt x="7701449" y="1070221"/>
                    <a:pt x="8614337" y="2759472"/>
                    <a:pt x="8151535" y="4415712"/>
                  </a:cubicBezTo>
                  <a:cubicBezTo>
                    <a:pt x="7841710" y="5524525"/>
                    <a:pt x="7282330" y="5242495"/>
                    <a:pt x="6540097" y="5998038"/>
                  </a:cubicBezTo>
                  <a:cubicBezTo>
                    <a:pt x="6261706" y="6281367"/>
                    <a:pt x="6008555" y="6583271"/>
                    <a:pt x="5741125" y="6849976"/>
                  </a:cubicBezTo>
                  <a:lnTo>
                    <a:pt x="5732797" y="6858000"/>
                  </a:lnTo>
                  <a:lnTo>
                    <a:pt x="1711956" y="6858000"/>
                  </a:lnTo>
                  <a:lnTo>
                    <a:pt x="1631859" y="6799706"/>
                  </a:lnTo>
                  <a:cubicBezTo>
                    <a:pt x="1402830" y="6623620"/>
                    <a:pt x="1192523" y="6423644"/>
                    <a:pt x="1004515" y="6203417"/>
                  </a:cubicBezTo>
                  <a:cubicBezTo>
                    <a:pt x="378870" y="5470546"/>
                    <a:pt x="0" y="4513427"/>
                    <a:pt x="0" y="3466345"/>
                  </a:cubicBezTo>
                  <a:cubicBezTo>
                    <a:pt x="0" y="2025290"/>
                    <a:pt x="717408" y="754744"/>
                    <a:pt x="1808555" y="448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271" name="Freeform: Shape 77">
              <a:extLst>
                <a:ext uri="{FF2B5EF4-FFF2-40B4-BE49-F238E27FC236}">
                  <a16:creationId xmlns:a16="http://schemas.microsoft.com/office/drawing/2014/main" id="{FEEDAA96-38BD-4AC0-8E5F-CF74F5C71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0219" y="-3810"/>
              <a:ext cx="8273365" cy="6858000"/>
            </a:xfrm>
            <a:custGeom>
              <a:avLst/>
              <a:gdLst>
                <a:gd name="connsiteX0" fmla="*/ 1616062 w 8273365"/>
                <a:gd name="connsiteY0" fmla="*/ 0 h 6858000"/>
                <a:gd name="connsiteX1" fmla="*/ 3206514 w 8273365"/>
                <a:gd name="connsiteY1" fmla="*/ 0 h 6858000"/>
                <a:gd name="connsiteX2" fmla="*/ 3122517 w 8273365"/>
                <a:gd name="connsiteY2" fmla="*/ 23655 h 6858000"/>
                <a:gd name="connsiteX3" fmla="*/ 1723196 w 8273365"/>
                <a:gd name="connsiteY3" fmla="*/ 880747 h 6858000"/>
                <a:gd name="connsiteX4" fmla="*/ 997786 w 8273365"/>
                <a:gd name="connsiteY4" fmla="*/ 1975811 h 6858000"/>
                <a:gd name="connsiteX5" fmla="*/ 731408 w 8273365"/>
                <a:gd name="connsiteY5" fmla="*/ 3320136 h 6858000"/>
                <a:gd name="connsiteX6" fmla="*/ 952731 w 8273365"/>
                <a:gd name="connsiteY6" fmla="*/ 4550071 h 6858000"/>
                <a:gd name="connsiteX7" fmla="*/ 1560970 w 8273365"/>
                <a:gd name="connsiteY7" fmla="*/ 5582379 h 6858000"/>
                <a:gd name="connsiteX8" fmla="*/ 2685142 w 8273365"/>
                <a:gd name="connsiteY8" fmla="*/ 6445587 h 6858000"/>
                <a:gd name="connsiteX9" fmla="*/ 4102171 w 8273365"/>
                <a:gd name="connsiteY9" fmla="*/ 6763602 h 6858000"/>
                <a:gd name="connsiteX10" fmla="*/ 4840307 w 8273365"/>
                <a:gd name="connsiteY10" fmla="*/ 6518434 h 6858000"/>
                <a:gd name="connsiteX11" fmla="*/ 5614867 w 8273365"/>
                <a:gd name="connsiteY11" fmla="*/ 5770643 h 6858000"/>
                <a:gd name="connsiteX12" fmla="*/ 6018458 w 8273365"/>
                <a:gd name="connsiteY12" fmla="*/ 5339114 h 6858000"/>
                <a:gd name="connsiteX13" fmla="*/ 6960802 w 8273365"/>
                <a:gd name="connsiteY13" fmla="*/ 4660514 h 6858000"/>
                <a:gd name="connsiteX14" fmla="*/ 7264776 w 8273365"/>
                <a:gd name="connsiteY14" fmla="*/ 4466544 h 6858000"/>
                <a:gd name="connsiteX15" fmla="*/ 7447190 w 8273365"/>
                <a:gd name="connsiteY15" fmla="*/ 4072462 h 6858000"/>
                <a:gd name="connsiteX16" fmla="*/ 7457722 w 8273365"/>
                <a:gd name="connsiteY16" fmla="*/ 2703268 h 6858000"/>
                <a:gd name="connsiteX17" fmla="*/ 6820959 w 8273365"/>
                <a:gd name="connsiteY17" fmla="*/ 1406044 h 6858000"/>
                <a:gd name="connsiteX18" fmla="*/ 5543190 w 8273365"/>
                <a:gd name="connsiteY18" fmla="*/ 289185 h 6858000"/>
                <a:gd name="connsiteX19" fmla="*/ 4996775 w 8273365"/>
                <a:gd name="connsiteY19" fmla="*/ 40060 h 6858000"/>
                <a:gd name="connsiteX20" fmla="*/ 4871645 w 8273365"/>
                <a:gd name="connsiteY20" fmla="*/ 0 h 6858000"/>
                <a:gd name="connsiteX21" fmla="*/ 6433093 w 8273365"/>
                <a:gd name="connsiteY21" fmla="*/ 0 h 6858000"/>
                <a:gd name="connsiteX22" fmla="*/ 6564891 w 8273365"/>
                <a:gd name="connsiteY22" fmla="*/ 101152 h 6858000"/>
                <a:gd name="connsiteX23" fmla="*/ 8151535 w 8273365"/>
                <a:gd name="connsiteY23" fmla="*/ 4269504 h 6858000"/>
                <a:gd name="connsiteX24" fmla="*/ 6540097 w 8273365"/>
                <a:gd name="connsiteY24" fmla="*/ 5851830 h 6858000"/>
                <a:gd name="connsiteX25" fmla="*/ 5606037 w 8273365"/>
                <a:gd name="connsiteY25" fmla="*/ 6833938 h 6858000"/>
                <a:gd name="connsiteX26" fmla="*/ 5578888 w 8273365"/>
                <a:gd name="connsiteY26" fmla="*/ 6858000 h 6858000"/>
                <a:gd name="connsiteX27" fmla="*/ 1925521 w 8273365"/>
                <a:gd name="connsiteY27" fmla="*/ 6858000 h 6858000"/>
                <a:gd name="connsiteX28" fmla="*/ 1807085 w 8273365"/>
                <a:gd name="connsiteY28" fmla="*/ 6781026 h 6858000"/>
                <a:gd name="connsiteX29" fmla="*/ 1004515 w 8273365"/>
                <a:gd name="connsiteY29" fmla="*/ 6057209 h 6858000"/>
                <a:gd name="connsiteX30" fmla="*/ 0 w 8273365"/>
                <a:gd name="connsiteY30" fmla="*/ 3320136 h 6858000"/>
                <a:gd name="connsiteX31" fmla="*/ 1492767 w 8273365"/>
                <a:gd name="connsiteY31" fmla="*/ 986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273365" h="6858000">
                  <a:moveTo>
                    <a:pt x="1616062" y="0"/>
                  </a:moveTo>
                  <a:lnTo>
                    <a:pt x="3206514" y="0"/>
                  </a:lnTo>
                  <a:lnTo>
                    <a:pt x="3122517" y="23655"/>
                  </a:lnTo>
                  <a:cubicBezTo>
                    <a:pt x="2599902" y="185042"/>
                    <a:pt x="2120807" y="476097"/>
                    <a:pt x="1723196" y="880747"/>
                  </a:cubicBezTo>
                  <a:cubicBezTo>
                    <a:pt x="1412348" y="1197008"/>
                    <a:pt x="1168351" y="1565490"/>
                    <a:pt x="997786" y="1975811"/>
                  </a:cubicBezTo>
                  <a:cubicBezTo>
                    <a:pt x="821078" y="2401050"/>
                    <a:pt x="731408" y="2853352"/>
                    <a:pt x="731408" y="3320136"/>
                  </a:cubicBezTo>
                  <a:cubicBezTo>
                    <a:pt x="731408" y="3744353"/>
                    <a:pt x="805864" y="4158182"/>
                    <a:pt x="952731" y="4550071"/>
                  </a:cubicBezTo>
                  <a:cubicBezTo>
                    <a:pt x="1094331" y="4928208"/>
                    <a:pt x="1298980" y="5275627"/>
                    <a:pt x="1560970" y="5582379"/>
                  </a:cubicBezTo>
                  <a:cubicBezTo>
                    <a:pt x="1870793" y="5945304"/>
                    <a:pt x="2259610" y="6243718"/>
                    <a:pt x="2685142" y="6445587"/>
                  </a:cubicBezTo>
                  <a:cubicBezTo>
                    <a:pt x="3130131" y="6656669"/>
                    <a:pt x="3606861" y="6763602"/>
                    <a:pt x="4102171" y="6763602"/>
                  </a:cubicBezTo>
                  <a:cubicBezTo>
                    <a:pt x="4371914" y="6763602"/>
                    <a:pt x="4599528" y="6687974"/>
                    <a:pt x="4840307" y="6518434"/>
                  </a:cubicBezTo>
                  <a:cubicBezTo>
                    <a:pt x="5099811" y="6335729"/>
                    <a:pt x="5349951" y="6061159"/>
                    <a:pt x="5614867" y="5770643"/>
                  </a:cubicBezTo>
                  <a:cubicBezTo>
                    <a:pt x="5743449" y="5629628"/>
                    <a:pt x="5876273" y="5483786"/>
                    <a:pt x="6018458" y="5339114"/>
                  </a:cubicBezTo>
                  <a:cubicBezTo>
                    <a:pt x="6379773" y="4971361"/>
                    <a:pt x="6715635" y="4791728"/>
                    <a:pt x="6960802" y="4660514"/>
                  </a:cubicBezTo>
                  <a:cubicBezTo>
                    <a:pt x="7116154" y="4577280"/>
                    <a:pt x="7206994" y="4527251"/>
                    <a:pt x="7264776" y="4466544"/>
                  </a:cubicBezTo>
                  <a:cubicBezTo>
                    <a:pt x="7332650" y="4395306"/>
                    <a:pt x="7394089" y="4262628"/>
                    <a:pt x="7447190" y="4072462"/>
                  </a:cubicBezTo>
                  <a:cubicBezTo>
                    <a:pt x="7570066" y="3632594"/>
                    <a:pt x="7573576" y="3171954"/>
                    <a:pt x="7457722" y="2703268"/>
                  </a:cubicBezTo>
                  <a:cubicBezTo>
                    <a:pt x="7347718" y="2258572"/>
                    <a:pt x="7127565" y="1810073"/>
                    <a:pt x="6820959" y="1406044"/>
                  </a:cubicBezTo>
                  <a:cubicBezTo>
                    <a:pt x="6474271" y="949207"/>
                    <a:pt x="6032355" y="563024"/>
                    <a:pt x="5543190" y="289185"/>
                  </a:cubicBezTo>
                  <a:cubicBezTo>
                    <a:pt x="5362386" y="187977"/>
                    <a:pt x="5179299" y="104665"/>
                    <a:pt x="4996775" y="40060"/>
                  </a:cubicBezTo>
                  <a:lnTo>
                    <a:pt x="4871645" y="0"/>
                  </a:lnTo>
                  <a:lnTo>
                    <a:pt x="6433093" y="0"/>
                  </a:lnTo>
                  <a:lnTo>
                    <a:pt x="6564891" y="101152"/>
                  </a:lnTo>
                  <a:cubicBezTo>
                    <a:pt x="7785271" y="1084819"/>
                    <a:pt x="8592299" y="2692132"/>
                    <a:pt x="8151535" y="4269504"/>
                  </a:cubicBezTo>
                  <a:cubicBezTo>
                    <a:pt x="7841710" y="5378317"/>
                    <a:pt x="7282330" y="5096287"/>
                    <a:pt x="6540097" y="5851830"/>
                  </a:cubicBezTo>
                  <a:cubicBezTo>
                    <a:pt x="6215307" y="6182380"/>
                    <a:pt x="5924872" y="6538214"/>
                    <a:pt x="5606037" y="6833938"/>
                  </a:cubicBezTo>
                  <a:lnTo>
                    <a:pt x="5578888" y="6858000"/>
                  </a:lnTo>
                  <a:lnTo>
                    <a:pt x="1925521" y="6858000"/>
                  </a:lnTo>
                  <a:lnTo>
                    <a:pt x="1807085" y="6781026"/>
                  </a:lnTo>
                  <a:cubicBezTo>
                    <a:pt x="1509378" y="6576133"/>
                    <a:pt x="1239525" y="6332492"/>
                    <a:pt x="1004515" y="6057209"/>
                  </a:cubicBezTo>
                  <a:cubicBezTo>
                    <a:pt x="378870" y="5324338"/>
                    <a:pt x="0" y="4367220"/>
                    <a:pt x="0" y="3320136"/>
                  </a:cubicBezTo>
                  <a:cubicBezTo>
                    <a:pt x="0" y="2023187"/>
                    <a:pt x="581101" y="864350"/>
                    <a:pt x="1492767" y="98612"/>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D000679E-B592-4134-AC05-8EC80BBC4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37594" y="-3810"/>
              <a:ext cx="8219860" cy="6858000"/>
            </a:xfrm>
            <a:custGeom>
              <a:avLst/>
              <a:gdLst>
                <a:gd name="connsiteX0" fmla="*/ 5534366 w 8219860"/>
                <a:gd name="connsiteY0" fmla="*/ 0 h 6858000"/>
                <a:gd name="connsiteX1" fmla="*/ 6263243 w 8219860"/>
                <a:gd name="connsiteY1" fmla="*/ 0 h 6858000"/>
                <a:gd name="connsiteX2" fmla="*/ 6295307 w 8219860"/>
                <a:gd name="connsiteY2" fmla="*/ 21377 h 6858000"/>
                <a:gd name="connsiteX3" fmla="*/ 6907056 w 8219860"/>
                <a:gd name="connsiteY3" fmla="*/ 522976 h 6858000"/>
                <a:gd name="connsiteX4" fmla="*/ 7434107 w 8219860"/>
                <a:gd name="connsiteY4" fmla="*/ 1119513 h 6858000"/>
                <a:gd name="connsiteX5" fmla="*/ 7856130 w 8219860"/>
                <a:gd name="connsiteY5" fmla="*/ 1802940 h 6858000"/>
                <a:gd name="connsiteX6" fmla="*/ 8019380 w 8219860"/>
                <a:gd name="connsiteY6" fmla="*/ 2174201 h 6858000"/>
                <a:gd name="connsiteX7" fmla="*/ 8054634 w 8219860"/>
                <a:gd name="connsiteY7" fmla="*/ 2269723 h 6858000"/>
                <a:gd name="connsiteX8" fmla="*/ 8086962 w 8219860"/>
                <a:gd name="connsiteY8" fmla="*/ 2366562 h 6858000"/>
                <a:gd name="connsiteX9" fmla="*/ 8115633 w 8219860"/>
                <a:gd name="connsiteY9" fmla="*/ 2464717 h 6858000"/>
                <a:gd name="connsiteX10" fmla="*/ 8140794 w 8219860"/>
                <a:gd name="connsiteY10" fmla="*/ 2563895 h 6858000"/>
                <a:gd name="connsiteX11" fmla="*/ 8218615 w 8219860"/>
                <a:gd name="connsiteY11" fmla="*/ 3378975 h 6858000"/>
                <a:gd name="connsiteX12" fmla="*/ 8175170 w 8219860"/>
                <a:gd name="connsiteY12" fmla="*/ 3786370 h 6858000"/>
                <a:gd name="connsiteX13" fmla="*/ 8073943 w 8219860"/>
                <a:gd name="connsiteY13" fmla="*/ 4180891 h 6858000"/>
                <a:gd name="connsiteX14" fmla="*/ 7939071 w 8219860"/>
                <a:gd name="connsiteY14" fmla="*/ 4562246 h 6858000"/>
                <a:gd name="connsiteX15" fmla="*/ 7854229 w 8219860"/>
                <a:gd name="connsiteY15" fmla="*/ 4751828 h 6858000"/>
                <a:gd name="connsiteX16" fmla="*/ 7745102 w 8219860"/>
                <a:gd name="connsiteY16" fmla="*/ 4936435 h 6858000"/>
                <a:gd name="connsiteX17" fmla="*/ 7605403 w 8219860"/>
                <a:gd name="connsiteY17" fmla="*/ 5106852 h 6858000"/>
                <a:gd name="connsiteX18" fmla="*/ 7524949 w 8219860"/>
                <a:gd name="connsiteY18" fmla="*/ 5182481 h 6858000"/>
                <a:gd name="connsiteX19" fmla="*/ 7440106 w 8219860"/>
                <a:gd name="connsiteY19" fmla="*/ 5250208 h 6858000"/>
                <a:gd name="connsiteX20" fmla="*/ 7101758 w 8219860"/>
                <a:gd name="connsiteY20" fmla="*/ 5463633 h 6858000"/>
                <a:gd name="connsiteX21" fmla="*/ 6804366 w 8219860"/>
                <a:gd name="connsiteY21" fmla="*/ 5657895 h 6858000"/>
                <a:gd name="connsiteX22" fmla="*/ 6671103 w 8219860"/>
                <a:gd name="connsiteY22" fmla="*/ 5765704 h 6858000"/>
                <a:gd name="connsiteX23" fmla="*/ 6545887 w 8219860"/>
                <a:gd name="connsiteY23" fmla="*/ 5882583 h 6858000"/>
                <a:gd name="connsiteX24" fmla="*/ 6485473 w 8219860"/>
                <a:gd name="connsiteY24" fmla="*/ 5945046 h 6858000"/>
                <a:gd name="connsiteX25" fmla="*/ 6423303 w 8219860"/>
                <a:gd name="connsiteY25" fmla="*/ 6011604 h 6858000"/>
                <a:gd name="connsiteX26" fmla="*/ 6298672 w 8219860"/>
                <a:gd name="connsiteY26" fmla="*/ 6146768 h 6858000"/>
                <a:gd name="connsiteX27" fmla="*/ 6040923 w 8219860"/>
                <a:gd name="connsiteY27" fmla="*/ 6418997 h 6858000"/>
                <a:gd name="connsiteX28" fmla="*/ 5907662 w 8219860"/>
                <a:gd name="connsiteY28" fmla="*/ 6555769 h 6858000"/>
                <a:gd name="connsiteX29" fmla="*/ 5769864 w 8219860"/>
                <a:gd name="connsiteY29" fmla="*/ 6691081 h 6858000"/>
                <a:gd name="connsiteX30" fmla="*/ 5581270 w 8219860"/>
                <a:gd name="connsiteY30" fmla="*/ 6858000 h 6858000"/>
                <a:gd name="connsiteX31" fmla="*/ 5057635 w 8219860"/>
                <a:gd name="connsiteY31" fmla="*/ 6858000 h 6858000"/>
                <a:gd name="connsiteX32" fmla="*/ 5112401 w 8219860"/>
                <a:gd name="connsiteY32" fmla="*/ 6812805 h 6858000"/>
                <a:gd name="connsiteX33" fmla="*/ 5241495 w 8219860"/>
                <a:gd name="connsiteY33" fmla="*/ 6689617 h 6858000"/>
                <a:gd name="connsiteX34" fmla="*/ 5485639 w 8219860"/>
                <a:gd name="connsiteY34" fmla="*/ 6421192 h 6858000"/>
                <a:gd name="connsiteX35" fmla="*/ 5603981 w 8219860"/>
                <a:gd name="connsiteY35" fmla="*/ 6279592 h 6858000"/>
                <a:gd name="connsiteX36" fmla="*/ 5722615 w 8219860"/>
                <a:gd name="connsiteY36" fmla="*/ 6135503 h 6858000"/>
                <a:gd name="connsiteX37" fmla="*/ 5967636 w 8219860"/>
                <a:gd name="connsiteY37" fmla="*/ 5845135 h 6858000"/>
                <a:gd name="connsiteX38" fmla="*/ 6099583 w 8219860"/>
                <a:gd name="connsiteY38" fmla="*/ 5703828 h 6858000"/>
                <a:gd name="connsiteX39" fmla="*/ 6168189 w 8219860"/>
                <a:gd name="connsiteY39" fmla="*/ 5634490 h 6858000"/>
                <a:gd name="connsiteX40" fmla="*/ 6241769 w 8219860"/>
                <a:gd name="connsiteY40" fmla="*/ 5564129 h 6858000"/>
                <a:gd name="connsiteX41" fmla="*/ 6567684 w 8219860"/>
                <a:gd name="connsiteY41" fmla="*/ 5312962 h 6858000"/>
                <a:gd name="connsiteX42" fmla="*/ 6918466 w 8219860"/>
                <a:gd name="connsiteY42" fmla="*/ 5121628 h 6858000"/>
                <a:gd name="connsiteX43" fmla="*/ 7084202 w 8219860"/>
                <a:gd name="connsiteY43" fmla="*/ 5039856 h 6858000"/>
                <a:gd name="connsiteX44" fmla="*/ 7231508 w 8219860"/>
                <a:gd name="connsiteY44" fmla="*/ 4955159 h 6858000"/>
                <a:gd name="connsiteX45" fmla="*/ 7455757 w 8219860"/>
                <a:gd name="connsiteY45" fmla="*/ 4736907 h 6858000"/>
                <a:gd name="connsiteX46" fmla="*/ 7597796 w 8219860"/>
                <a:gd name="connsiteY46" fmla="*/ 4437761 h 6858000"/>
                <a:gd name="connsiteX47" fmla="*/ 7667720 w 8219860"/>
                <a:gd name="connsiteY47" fmla="*/ 4093562 h 6858000"/>
                <a:gd name="connsiteX48" fmla="*/ 7680008 w 8219860"/>
                <a:gd name="connsiteY48" fmla="*/ 3742632 h 6858000"/>
                <a:gd name="connsiteX49" fmla="*/ 7657188 w 8219860"/>
                <a:gd name="connsiteY49" fmla="*/ 3396237 h 6858000"/>
                <a:gd name="connsiteX50" fmla="*/ 7604818 w 8219860"/>
                <a:gd name="connsiteY50" fmla="*/ 3055255 h 6858000"/>
                <a:gd name="connsiteX51" fmla="*/ 7522900 w 8219860"/>
                <a:gd name="connsiteY51" fmla="*/ 2720270 h 6858000"/>
                <a:gd name="connsiteX52" fmla="*/ 7299968 w 8219860"/>
                <a:gd name="connsiteY52" fmla="*/ 2062442 h 6858000"/>
                <a:gd name="connsiteX53" fmla="*/ 6971566 w 8219860"/>
                <a:gd name="connsiteY53" fmla="*/ 1438698 h 6858000"/>
                <a:gd name="connsiteX54" fmla="*/ 6771307 w 8219860"/>
                <a:gd name="connsiteY54" fmla="*/ 1144380 h 6858000"/>
                <a:gd name="connsiteX55" fmla="*/ 6547935 w 8219860"/>
                <a:gd name="connsiteY55" fmla="*/ 865129 h 6858000"/>
                <a:gd name="connsiteX56" fmla="*/ 6037997 w 8219860"/>
                <a:gd name="connsiteY56" fmla="*/ 359872 h 6858000"/>
                <a:gd name="connsiteX57" fmla="*/ 5602369 w 8219860"/>
                <a:gd name="connsiteY57" fmla="*/ 40572 h 6858000"/>
                <a:gd name="connsiteX58" fmla="*/ 1689206 w 8219860"/>
                <a:gd name="connsiteY58" fmla="*/ 0 h 6858000"/>
                <a:gd name="connsiteX59" fmla="*/ 2580244 w 8219860"/>
                <a:gd name="connsiteY59" fmla="*/ 0 h 6858000"/>
                <a:gd name="connsiteX60" fmla="*/ 2556490 w 8219860"/>
                <a:gd name="connsiteY60" fmla="*/ 13997 h 6858000"/>
                <a:gd name="connsiteX61" fmla="*/ 2125407 w 8219860"/>
                <a:gd name="connsiteY61" fmla="*/ 323156 h 6858000"/>
                <a:gd name="connsiteX62" fmla="*/ 1859322 w 8219860"/>
                <a:gd name="connsiteY62" fmla="*/ 553842 h 6858000"/>
                <a:gd name="connsiteX63" fmla="*/ 1607425 w 8219860"/>
                <a:gd name="connsiteY63" fmla="*/ 799741 h 6858000"/>
                <a:gd name="connsiteX64" fmla="*/ 861829 w 8219860"/>
                <a:gd name="connsiteY64" fmla="*/ 1987400 h 6858000"/>
                <a:gd name="connsiteX65" fmla="*/ 661422 w 8219860"/>
                <a:gd name="connsiteY65" fmla="*/ 2660149 h 6858000"/>
                <a:gd name="connsiteX66" fmla="*/ 608323 w 8219860"/>
                <a:gd name="connsiteY66" fmla="*/ 3006544 h 6858000"/>
                <a:gd name="connsiteX67" fmla="*/ 584625 w 8219860"/>
                <a:gd name="connsiteY67" fmla="*/ 3355571 h 6858000"/>
                <a:gd name="connsiteX68" fmla="*/ 589891 w 8219860"/>
                <a:gd name="connsiteY68" fmla="*/ 3705330 h 6858000"/>
                <a:gd name="connsiteX69" fmla="*/ 623389 w 8219860"/>
                <a:gd name="connsiteY69" fmla="*/ 4053626 h 6858000"/>
                <a:gd name="connsiteX70" fmla="*/ 787078 w 8219860"/>
                <a:gd name="connsiteY70" fmla="*/ 4735736 h 6858000"/>
                <a:gd name="connsiteX71" fmla="*/ 1081251 w 8219860"/>
                <a:gd name="connsiteY71" fmla="*/ 5376742 h 6858000"/>
                <a:gd name="connsiteX72" fmla="*/ 1274196 w 8219860"/>
                <a:gd name="connsiteY72" fmla="*/ 5674278 h 6858000"/>
                <a:gd name="connsiteX73" fmla="*/ 1381274 w 8219860"/>
                <a:gd name="connsiteY73" fmla="*/ 5816170 h 6858000"/>
                <a:gd name="connsiteX74" fmla="*/ 1495959 w 8219860"/>
                <a:gd name="connsiteY74" fmla="*/ 5953677 h 6858000"/>
                <a:gd name="connsiteX75" fmla="*/ 2013356 w 8219860"/>
                <a:gd name="connsiteY75" fmla="*/ 6450448 h 6858000"/>
                <a:gd name="connsiteX76" fmla="*/ 2083865 w 8219860"/>
                <a:gd name="connsiteY76" fmla="*/ 6506327 h 6858000"/>
                <a:gd name="connsiteX77" fmla="*/ 2155688 w 8219860"/>
                <a:gd name="connsiteY77" fmla="*/ 6560744 h 6858000"/>
                <a:gd name="connsiteX78" fmla="*/ 2228537 w 8219860"/>
                <a:gd name="connsiteY78" fmla="*/ 6613844 h 6858000"/>
                <a:gd name="connsiteX79" fmla="*/ 2302700 w 8219860"/>
                <a:gd name="connsiteY79" fmla="*/ 6665190 h 6858000"/>
                <a:gd name="connsiteX80" fmla="*/ 2610915 w 8219860"/>
                <a:gd name="connsiteY80" fmla="*/ 6853454 h 6858000"/>
                <a:gd name="connsiteX81" fmla="*/ 2619731 w 8219860"/>
                <a:gd name="connsiteY81" fmla="*/ 6858000 h 6858000"/>
                <a:gd name="connsiteX82" fmla="*/ 1931408 w 8219860"/>
                <a:gd name="connsiteY82" fmla="*/ 6858000 h 6858000"/>
                <a:gd name="connsiteX83" fmla="*/ 1782231 w 8219860"/>
                <a:gd name="connsiteY83" fmla="*/ 6759101 h 6858000"/>
                <a:gd name="connsiteX84" fmla="*/ 1179844 w 8219860"/>
                <a:gd name="connsiteY84" fmla="*/ 6247262 h 6858000"/>
                <a:gd name="connsiteX85" fmla="*/ 677221 w 8219860"/>
                <a:gd name="connsiteY85" fmla="*/ 5628784 h 6858000"/>
                <a:gd name="connsiteX86" fmla="*/ 302740 w 8219860"/>
                <a:gd name="connsiteY86" fmla="*/ 4919612 h 6858000"/>
                <a:gd name="connsiteX87" fmla="*/ 71615 w 8219860"/>
                <a:gd name="connsiteY87" fmla="*/ 4147685 h 6858000"/>
                <a:gd name="connsiteX88" fmla="*/ 14420 w 8219860"/>
                <a:gd name="connsiteY88" fmla="*/ 3747313 h 6858000"/>
                <a:gd name="connsiteX89" fmla="*/ 815 w 8219860"/>
                <a:gd name="connsiteY89" fmla="*/ 3342991 h 6858000"/>
                <a:gd name="connsiteX90" fmla="*/ 29340 w 8219860"/>
                <a:gd name="connsiteY90" fmla="*/ 2939692 h 6858000"/>
                <a:gd name="connsiteX91" fmla="*/ 97946 w 8219860"/>
                <a:gd name="connsiteY91" fmla="*/ 2541660 h 6858000"/>
                <a:gd name="connsiteX92" fmla="*/ 341358 w 8219860"/>
                <a:gd name="connsiteY92" fmla="*/ 1774268 h 6858000"/>
                <a:gd name="connsiteX93" fmla="*/ 1212758 w 8219860"/>
                <a:gd name="connsiteY93" fmla="*/ 432721 h 6858000"/>
                <a:gd name="connsiteX94" fmla="*/ 1499908 w 8219860"/>
                <a:gd name="connsiteY94" fmla="*/ 150982 h 6858000"/>
                <a:gd name="connsiteX95" fmla="*/ 1655863 w 8219860"/>
                <a:gd name="connsiteY95" fmla="*/ 235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8219860" h="6858000">
                  <a:moveTo>
                    <a:pt x="5534366" y="0"/>
                  </a:moveTo>
                  <a:lnTo>
                    <a:pt x="6263243" y="0"/>
                  </a:lnTo>
                  <a:lnTo>
                    <a:pt x="6295307" y="21377"/>
                  </a:lnTo>
                  <a:cubicBezTo>
                    <a:pt x="6511218" y="172340"/>
                    <a:pt x="6716597" y="339247"/>
                    <a:pt x="6907056" y="522976"/>
                  </a:cubicBezTo>
                  <a:cubicBezTo>
                    <a:pt x="7097514" y="706706"/>
                    <a:pt x="7274807" y="905503"/>
                    <a:pt x="7434107" y="1119513"/>
                  </a:cubicBezTo>
                  <a:cubicBezTo>
                    <a:pt x="7593992" y="1333084"/>
                    <a:pt x="7735155" y="1562014"/>
                    <a:pt x="7856130" y="1802940"/>
                  </a:cubicBezTo>
                  <a:cubicBezTo>
                    <a:pt x="7916105" y="1923621"/>
                    <a:pt x="7970376" y="2047668"/>
                    <a:pt x="8019380" y="2174201"/>
                  </a:cubicBezTo>
                  <a:cubicBezTo>
                    <a:pt x="8031375" y="2205944"/>
                    <a:pt x="8043808" y="2237541"/>
                    <a:pt x="8054634" y="2269723"/>
                  </a:cubicBezTo>
                  <a:lnTo>
                    <a:pt x="8086962" y="2366562"/>
                  </a:lnTo>
                  <a:lnTo>
                    <a:pt x="8115633" y="2464717"/>
                  </a:lnTo>
                  <a:cubicBezTo>
                    <a:pt x="8124995" y="2497484"/>
                    <a:pt x="8132602" y="2530836"/>
                    <a:pt x="8140794" y="2563895"/>
                  </a:cubicBezTo>
                  <a:cubicBezTo>
                    <a:pt x="8203402" y="2829836"/>
                    <a:pt x="8225636" y="3105576"/>
                    <a:pt x="8218615" y="3378975"/>
                  </a:cubicBezTo>
                  <a:cubicBezTo>
                    <a:pt x="8214958" y="3515749"/>
                    <a:pt x="8200476" y="3652229"/>
                    <a:pt x="8175170" y="3786370"/>
                  </a:cubicBezTo>
                  <a:cubicBezTo>
                    <a:pt x="8149716" y="3920510"/>
                    <a:pt x="8114462" y="4052163"/>
                    <a:pt x="8073943" y="4180891"/>
                  </a:cubicBezTo>
                  <a:cubicBezTo>
                    <a:pt x="8033570" y="4309911"/>
                    <a:pt x="7990270" y="4435421"/>
                    <a:pt x="7939071" y="4562246"/>
                  </a:cubicBezTo>
                  <a:cubicBezTo>
                    <a:pt x="7913472" y="4625587"/>
                    <a:pt x="7885678" y="4688926"/>
                    <a:pt x="7854229" y="4751828"/>
                  </a:cubicBezTo>
                  <a:cubicBezTo>
                    <a:pt x="7822193" y="4814437"/>
                    <a:pt x="7786792" y="4876752"/>
                    <a:pt x="7745102" y="4936435"/>
                  </a:cubicBezTo>
                  <a:cubicBezTo>
                    <a:pt x="7703998" y="4996411"/>
                    <a:pt x="7657040" y="5053899"/>
                    <a:pt x="7605403" y="5106852"/>
                  </a:cubicBezTo>
                  <a:cubicBezTo>
                    <a:pt x="7579512" y="5133183"/>
                    <a:pt x="7552596" y="5158489"/>
                    <a:pt x="7524949" y="5182481"/>
                  </a:cubicBezTo>
                  <a:cubicBezTo>
                    <a:pt x="7497301" y="5206323"/>
                    <a:pt x="7468776" y="5228704"/>
                    <a:pt x="7440106" y="5250208"/>
                  </a:cubicBezTo>
                  <a:cubicBezTo>
                    <a:pt x="7324836" y="5335930"/>
                    <a:pt x="7208103" y="5400146"/>
                    <a:pt x="7101758" y="5463633"/>
                  </a:cubicBezTo>
                  <a:cubicBezTo>
                    <a:pt x="6994825" y="5526533"/>
                    <a:pt x="6896230" y="5588996"/>
                    <a:pt x="6804366" y="5657895"/>
                  </a:cubicBezTo>
                  <a:cubicBezTo>
                    <a:pt x="6758141" y="5691978"/>
                    <a:pt x="6713965" y="5728110"/>
                    <a:pt x="6671103" y="5765704"/>
                  </a:cubicBezTo>
                  <a:cubicBezTo>
                    <a:pt x="6627952" y="5802860"/>
                    <a:pt x="6586408" y="5842209"/>
                    <a:pt x="6545887" y="5882583"/>
                  </a:cubicBezTo>
                  <a:cubicBezTo>
                    <a:pt x="6525407" y="5903062"/>
                    <a:pt x="6506245" y="5923103"/>
                    <a:pt x="6485473" y="5945046"/>
                  </a:cubicBezTo>
                  <a:lnTo>
                    <a:pt x="6423303" y="6011604"/>
                  </a:lnTo>
                  <a:lnTo>
                    <a:pt x="6298672" y="6146768"/>
                  </a:lnTo>
                  <a:cubicBezTo>
                    <a:pt x="6214853" y="6237315"/>
                    <a:pt x="6128400" y="6327572"/>
                    <a:pt x="6040923" y="6418997"/>
                  </a:cubicBezTo>
                  <a:cubicBezTo>
                    <a:pt x="5997186" y="6464637"/>
                    <a:pt x="5952569" y="6510130"/>
                    <a:pt x="5907662" y="6555769"/>
                  </a:cubicBezTo>
                  <a:cubicBezTo>
                    <a:pt x="5862460" y="6601118"/>
                    <a:pt x="5816528" y="6646172"/>
                    <a:pt x="5769864" y="6691081"/>
                  </a:cubicBezTo>
                  <a:lnTo>
                    <a:pt x="5581270" y="6858000"/>
                  </a:lnTo>
                  <a:lnTo>
                    <a:pt x="5057635" y="6858000"/>
                  </a:lnTo>
                  <a:lnTo>
                    <a:pt x="5112401" y="6812805"/>
                  </a:lnTo>
                  <a:cubicBezTo>
                    <a:pt x="5156505" y="6773364"/>
                    <a:pt x="5199439" y="6732113"/>
                    <a:pt x="5241495" y="6689617"/>
                  </a:cubicBezTo>
                  <a:cubicBezTo>
                    <a:pt x="5325753" y="6604628"/>
                    <a:pt x="5405916" y="6513934"/>
                    <a:pt x="5485639" y="6421192"/>
                  </a:cubicBezTo>
                  <a:cubicBezTo>
                    <a:pt x="5525427" y="6374674"/>
                    <a:pt x="5564631" y="6327425"/>
                    <a:pt x="5603981" y="6279592"/>
                  </a:cubicBezTo>
                  <a:lnTo>
                    <a:pt x="5722615" y="6135503"/>
                  </a:lnTo>
                  <a:cubicBezTo>
                    <a:pt x="5802339" y="6038957"/>
                    <a:pt x="5882062" y="5940510"/>
                    <a:pt x="5967636" y="5845135"/>
                  </a:cubicBezTo>
                  <a:cubicBezTo>
                    <a:pt x="6010496" y="5797446"/>
                    <a:pt x="6054381" y="5750345"/>
                    <a:pt x="6099583" y="5703828"/>
                  </a:cubicBezTo>
                  <a:lnTo>
                    <a:pt x="6168189" y="5634490"/>
                  </a:lnTo>
                  <a:cubicBezTo>
                    <a:pt x="6191300" y="5611524"/>
                    <a:pt x="6216754" y="5587094"/>
                    <a:pt x="6241769" y="5564129"/>
                  </a:cubicBezTo>
                  <a:cubicBezTo>
                    <a:pt x="6342117" y="5470948"/>
                    <a:pt x="6452414" y="5386688"/>
                    <a:pt x="6567684" y="5312962"/>
                  </a:cubicBezTo>
                  <a:cubicBezTo>
                    <a:pt x="6682806" y="5238945"/>
                    <a:pt x="6803635" y="5177360"/>
                    <a:pt x="6918466" y="5121628"/>
                  </a:cubicBezTo>
                  <a:cubicBezTo>
                    <a:pt x="6975808" y="5093833"/>
                    <a:pt x="7031688" y="5067211"/>
                    <a:pt x="7084202" y="5039856"/>
                  </a:cubicBezTo>
                  <a:cubicBezTo>
                    <a:pt x="7136864" y="5012793"/>
                    <a:pt x="7186453" y="4985439"/>
                    <a:pt x="7231508" y="4955159"/>
                  </a:cubicBezTo>
                  <a:cubicBezTo>
                    <a:pt x="7322202" y="4895476"/>
                    <a:pt x="7395635" y="4824530"/>
                    <a:pt x="7455757" y="4736907"/>
                  </a:cubicBezTo>
                  <a:cubicBezTo>
                    <a:pt x="7515440" y="4649431"/>
                    <a:pt x="7562543" y="4547326"/>
                    <a:pt x="7597796" y="4437761"/>
                  </a:cubicBezTo>
                  <a:cubicBezTo>
                    <a:pt x="7632758" y="4328343"/>
                    <a:pt x="7655139" y="4210293"/>
                    <a:pt x="7667720" y="4093562"/>
                  </a:cubicBezTo>
                  <a:cubicBezTo>
                    <a:pt x="7679860" y="3976389"/>
                    <a:pt x="7682494" y="3858925"/>
                    <a:pt x="7680008" y="3742632"/>
                  </a:cubicBezTo>
                  <a:cubicBezTo>
                    <a:pt x="7676350" y="3626192"/>
                    <a:pt x="7668451" y="3510776"/>
                    <a:pt x="7657188" y="3396237"/>
                  </a:cubicBezTo>
                  <a:cubicBezTo>
                    <a:pt x="7645923" y="3281699"/>
                    <a:pt x="7628808" y="3167745"/>
                    <a:pt x="7604818" y="3055255"/>
                  </a:cubicBezTo>
                  <a:cubicBezTo>
                    <a:pt x="7581120" y="2942618"/>
                    <a:pt x="7552888" y="2831298"/>
                    <a:pt x="7522900" y="2720270"/>
                  </a:cubicBezTo>
                  <a:cubicBezTo>
                    <a:pt x="7462926" y="2498361"/>
                    <a:pt x="7392418" y="2277038"/>
                    <a:pt x="7299968" y="2062442"/>
                  </a:cubicBezTo>
                  <a:cubicBezTo>
                    <a:pt x="7207518" y="1847847"/>
                    <a:pt x="7097514" y="1639104"/>
                    <a:pt x="6971566" y="1438698"/>
                  </a:cubicBezTo>
                  <a:cubicBezTo>
                    <a:pt x="6908226" y="1338642"/>
                    <a:pt x="6841668" y="1240340"/>
                    <a:pt x="6771307" y="1144380"/>
                  </a:cubicBezTo>
                  <a:cubicBezTo>
                    <a:pt x="6700945" y="1048419"/>
                    <a:pt x="6625903" y="955677"/>
                    <a:pt x="6547935" y="865129"/>
                  </a:cubicBezTo>
                  <a:cubicBezTo>
                    <a:pt x="6392438" y="683740"/>
                    <a:pt x="6221873" y="514199"/>
                    <a:pt x="6037997" y="359872"/>
                  </a:cubicBezTo>
                  <a:cubicBezTo>
                    <a:pt x="5900420" y="243689"/>
                    <a:pt x="5754861" y="136638"/>
                    <a:pt x="5602369" y="40572"/>
                  </a:cubicBezTo>
                  <a:close/>
                  <a:moveTo>
                    <a:pt x="1689206" y="0"/>
                  </a:moveTo>
                  <a:lnTo>
                    <a:pt x="2580244" y="0"/>
                  </a:lnTo>
                  <a:lnTo>
                    <a:pt x="2556490" y="13997"/>
                  </a:lnTo>
                  <a:cubicBezTo>
                    <a:pt x="2405637" y="107875"/>
                    <a:pt x="2262108" y="212018"/>
                    <a:pt x="2125407" y="323156"/>
                  </a:cubicBezTo>
                  <a:cubicBezTo>
                    <a:pt x="2033982" y="397174"/>
                    <a:pt x="1946944" y="475874"/>
                    <a:pt x="1859322" y="553842"/>
                  </a:cubicBezTo>
                  <a:cubicBezTo>
                    <a:pt x="1771699" y="631664"/>
                    <a:pt x="1686271" y="712557"/>
                    <a:pt x="1607425" y="799741"/>
                  </a:cubicBezTo>
                  <a:cubicBezTo>
                    <a:pt x="1289847" y="1146281"/>
                    <a:pt x="1036342" y="1551627"/>
                    <a:pt x="861829" y="1987400"/>
                  </a:cubicBezTo>
                  <a:cubicBezTo>
                    <a:pt x="774499" y="2205213"/>
                    <a:pt x="707062" y="2430780"/>
                    <a:pt x="661422" y="2660149"/>
                  </a:cubicBezTo>
                  <a:cubicBezTo>
                    <a:pt x="638750" y="2774834"/>
                    <a:pt x="621196" y="2890541"/>
                    <a:pt x="608323" y="3006544"/>
                  </a:cubicBezTo>
                  <a:cubicBezTo>
                    <a:pt x="595888" y="3122545"/>
                    <a:pt x="587990" y="3239131"/>
                    <a:pt x="584625" y="3355571"/>
                  </a:cubicBezTo>
                  <a:cubicBezTo>
                    <a:pt x="581699" y="3472156"/>
                    <a:pt x="582578" y="3588890"/>
                    <a:pt x="589891" y="3705330"/>
                  </a:cubicBezTo>
                  <a:cubicBezTo>
                    <a:pt x="595742" y="3821770"/>
                    <a:pt x="607591" y="3937917"/>
                    <a:pt x="623389" y="4053626"/>
                  </a:cubicBezTo>
                  <a:cubicBezTo>
                    <a:pt x="655864" y="4284896"/>
                    <a:pt x="709988" y="4513828"/>
                    <a:pt x="787078" y="4735736"/>
                  </a:cubicBezTo>
                  <a:cubicBezTo>
                    <a:pt x="864023" y="4957499"/>
                    <a:pt x="962324" y="5172825"/>
                    <a:pt x="1081251" y="5376742"/>
                  </a:cubicBezTo>
                  <a:cubicBezTo>
                    <a:pt x="1140934" y="5478553"/>
                    <a:pt x="1205152" y="5578172"/>
                    <a:pt x="1274196" y="5674278"/>
                  </a:cubicBezTo>
                  <a:cubicBezTo>
                    <a:pt x="1308571" y="5722552"/>
                    <a:pt x="1344557" y="5769654"/>
                    <a:pt x="1381274" y="5816170"/>
                  </a:cubicBezTo>
                  <a:cubicBezTo>
                    <a:pt x="1418575" y="5862543"/>
                    <a:pt x="1456608" y="5908622"/>
                    <a:pt x="1495959" y="5953677"/>
                  </a:cubicBezTo>
                  <a:cubicBezTo>
                    <a:pt x="1652919" y="6133894"/>
                    <a:pt x="1826555" y="6300071"/>
                    <a:pt x="2013356" y="6450448"/>
                  </a:cubicBezTo>
                  <a:cubicBezTo>
                    <a:pt x="2037053" y="6468879"/>
                    <a:pt x="2060020" y="6488188"/>
                    <a:pt x="2083865" y="6506327"/>
                  </a:cubicBezTo>
                  <a:lnTo>
                    <a:pt x="2155688" y="6560744"/>
                  </a:lnTo>
                  <a:lnTo>
                    <a:pt x="2228537" y="6613844"/>
                  </a:lnTo>
                  <a:lnTo>
                    <a:pt x="2302700" y="6665190"/>
                  </a:lnTo>
                  <a:cubicBezTo>
                    <a:pt x="2402465" y="6732186"/>
                    <a:pt x="2505008" y="6795525"/>
                    <a:pt x="2610915" y="6853454"/>
                  </a:cubicBezTo>
                  <a:lnTo>
                    <a:pt x="2619731" y="6858000"/>
                  </a:lnTo>
                  <a:lnTo>
                    <a:pt x="1931408" y="6858000"/>
                  </a:lnTo>
                  <a:lnTo>
                    <a:pt x="1782231" y="6759101"/>
                  </a:lnTo>
                  <a:cubicBezTo>
                    <a:pt x="1566612" y="6607846"/>
                    <a:pt x="1365329" y="6435527"/>
                    <a:pt x="1179844" y="6247262"/>
                  </a:cubicBezTo>
                  <a:cubicBezTo>
                    <a:pt x="994506" y="6059437"/>
                    <a:pt x="824235" y="5851280"/>
                    <a:pt x="677221" y="5628784"/>
                  </a:cubicBezTo>
                  <a:cubicBezTo>
                    <a:pt x="530062" y="5405851"/>
                    <a:pt x="404700" y="5167998"/>
                    <a:pt x="302740" y="4919612"/>
                  </a:cubicBezTo>
                  <a:cubicBezTo>
                    <a:pt x="200636" y="4671373"/>
                    <a:pt x="123692" y="4412162"/>
                    <a:pt x="71615" y="4147685"/>
                  </a:cubicBezTo>
                  <a:cubicBezTo>
                    <a:pt x="45285" y="4015446"/>
                    <a:pt x="26854" y="3881599"/>
                    <a:pt x="14420" y="3747313"/>
                  </a:cubicBezTo>
                  <a:cubicBezTo>
                    <a:pt x="3595" y="3612880"/>
                    <a:pt x="-2256" y="3477862"/>
                    <a:pt x="815" y="3342991"/>
                  </a:cubicBezTo>
                  <a:cubicBezTo>
                    <a:pt x="3156" y="3208119"/>
                    <a:pt x="12811" y="3073394"/>
                    <a:pt x="29340" y="2939692"/>
                  </a:cubicBezTo>
                  <a:cubicBezTo>
                    <a:pt x="45578" y="2805845"/>
                    <a:pt x="68690" y="2673022"/>
                    <a:pt x="97946" y="2541660"/>
                  </a:cubicBezTo>
                  <a:cubicBezTo>
                    <a:pt x="156167" y="2278939"/>
                    <a:pt x="237791" y="2021777"/>
                    <a:pt x="341358" y="1774268"/>
                  </a:cubicBezTo>
                  <a:cubicBezTo>
                    <a:pt x="548640" y="1279252"/>
                    <a:pt x="844567" y="822415"/>
                    <a:pt x="1212758" y="432721"/>
                  </a:cubicBezTo>
                  <a:cubicBezTo>
                    <a:pt x="1305208" y="335736"/>
                    <a:pt x="1399705" y="240506"/>
                    <a:pt x="1499908" y="150982"/>
                  </a:cubicBezTo>
                  <a:cubicBezTo>
                    <a:pt x="1550010" y="106294"/>
                    <a:pt x="1602232" y="64018"/>
                    <a:pt x="1655863" y="2359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80" name="Freeform: Shape 79">
              <a:extLst>
                <a:ext uri="{FF2B5EF4-FFF2-40B4-BE49-F238E27FC236}">
                  <a16:creationId xmlns:a16="http://schemas.microsoft.com/office/drawing/2014/main" id="{EC2EF310-93E6-4F72-B482-07BF5CFBB0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65807" y="-3810"/>
              <a:ext cx="8870393" cy="6858000"/>
            </a:xfrm>
            <a:custGeom>
              <a:avLst/>
              <a:gdLst>
                <a:gd name="connsiteX0" fmla="*/ 6200652 w 8899328"/>
                <a:gd name="connsiteY0" fmla="*/ 0 h 6858000"/>
                <a:gd name="connsiteX1" fmla="*/ 7036991 w 8899328"/>
                <a:gd name="connsiteY1" fmla="*/ 0 h 6858000"/>
                <a:gd name="connsiteX2" fmla="*/ 7111956 w 8899328"/>
                <a:gd name="connsiteY2" fmla="*/ 52444 h 6858000"/>
                <a:gd name="connsiteX3" fmla="*/ 8899328 w 8899328"/>
                <a:gd name="connsiteY3" fmla="*/ 3560285 h 6858000"/>
                <a:gd name="connsiteX4" fmla="*/ 7441506 w 8899328"/>
                <a:gd name="connsiteY4" fmla="*/ 6800585 h 6858000"/>
                <a:gd name="connsiteX5" fmla="*/ 7374130 w 8899328"/>
                <a:gd name="connsiteY5" fmla="*/ 6858000 h 6858000"/>
                <a:gd name="connsiteX6" fmla="*/ 5835221 w 8899328"/>
                <a:gd name="connsiteY6" fmla="*/ 6858000 h 6858000"/>
                <a:gd name="connsiteX7" fmla="*/ 5891385 w 8899328"/>
                <a:gd name="connsiteY7" fmla="*/ 6810175 h 6858000"/>
                <a:gd name="connsiteX8" fmla="*/ 6032854 w 8899328"/>
                <a:gd name="connsiteY8" fmla="*/ 6677494 h 6858000"/>
                <a:gd name="connsiteX9" fmla="*/ 6170584 w 8899328"/>
                <a:gd name="connsiteY9" fmla="*/ 6539762 h 6858000"/>
                <a:gd name="connsiteX10" fmla="*/ 6305296 w 8899328"/>
                <a:gd name="connsiteY10" fmla="*/ 6398150 h 6858000"/>
                <a:gd name="connsiteX11" fmla="*/ 6572709 w 8899328"/>
                <a:gd name="connsiteY11" fmla="*/ 6110468 h 6858000"/>
                <a:gd name="connsiteX12" fmla="*/ 6707707 w 8899328"/>
                <a:gd name="connsiteY12" fmla="*/ 5966410 h 6858000"/>
                <a:gd name="connsiteX13" fmla="*/ 6846876 w 8899328"/>
                <a:gd name="connsiteY13" fmla="*/ 5823934 h 6858000"/>
                <a:gd name="connsiteX14" fmla="*/ 7497863 w 8899328"/>
                <a:gd name="connsiteY14" fmla="*/ 5348633 h 6858000"/>
                <a:gd name="connsiteX15" fmla="*/ 7825226 w 8899328"/>
                <a:gd name="connsiteY15" fmla="*/ 5147788 h 6858000"/>
                <a:gd name="connsiteX16" fmla="*/ 8071216 w 8899328"/>
                <a:gd name="connsiteY16" fmla="*/ 4893890 h 6858000"/>
                <a:gd name="connsiteX17" fmla="*/ 8224043 w 8899328"/>
                <a:gd name="connsiteY17" fmla="*/ 4570985 h 6858000"/>
                <a:gd name="connsiteX18" fmla="*/ 8315049 w 8899328"/>
                <a:gd name="connsiteY18" fmla="*/ 4212279 h 6858000"/>
                <a:gd name="connsiteX19" fmla="*/ 8330721 w 8899328"/>
                <a:gd name="connsiteY19" fmla="*/ 4120699 h 6858000"/>
                <a:gd name="connsiteX20" fmla="*/ 8343947 w 8899328"/>
                <a:gd name="connsiteY20" fmla="*/ 4028973 h 6858000"/>
                <a:gd name="connsiteX21" fmla="*/ 8353867 w 8899328"/>
                <a:gd name="connsiteY21" fmla="*/ 3936961 h 6858000"/>
                <a:gd name="connsiteX22" fmla="*/ 8361055 w 8899328"/>
                <a:gd name="connsiteY22" fmla="*/ 3844661 h 6858000"/>
                <a:gd name="connsiteX23" fmla="*/ 8365083 w 8899328"/>
                <a:gd name="connsiteY23" fmla="*/ 3475748 h 6858000"/>
                <a:gd name="connsiteX24" fmla="*/ 8359475 w 8899328"/>
                <a:gd name="connsiteY24" fmla="*/ 3383736 h 6858000"/>
                <a:gd name="connsiteX25" fmla="*/ 8350992 w 8899328"/>
                <a:gd name="connsiteY25" fmla="*/ 3292012 h 6858000"/>
                <a:gd name="connsiteX26" fmla="*/ 8340497 w 8899328"/>
                <a:gd name="connsiteY26" fmla="*/ 3200431 h 6858000"/>
                <a:gd name="connsiteX27" fmla="*/ 8327557 w 8899328"/>
                <a:gd name="connsiteY27" fmla="*/ 3109137 h 6858000"/>
                <a:gd name="connsiteX28" fmla="*/ 8252222 w 8899328"/>
                <a:gd name="connsiteY28" fmla="*/ 2747843 h 6858000"/>
                <a:gd name="connsiteX29" fmla="*/ 7998038 w 8899328"/>
                <a:gd name="connsiteY29" fmla="*/ 2051137 h 6858000"/>
                <a:gd name="connsiteX30" fmla="*/ 7825803 w 8899328"/>
                <a:gd name="connsiteY30" fmla="*/ 1719174 h 6858000"/>
                <a:gd name="connsiteX31" fmla="*/ 7627401 w 8899328"/>
                <a:gd name="connsiteY31" fmla="*/ 1399431 h 6858000"/>
                <a:gd name="connsiteX32" fmla="*/ 7404557 w 8899328"/>
                <a:gd name="connsiteY32" fmla="*/ 1093490 h 6858000"/>
                <a:gd name="connsiteX33" fmla="*/ 7157849 w 8899328"/>
                <a:gd name="connsiteY33" fmla="*/ 803362 h 6858000"/>
                <a:gd name="connsiteX34" fmla="*/ 6889001 w 8899328"/>
                <a:gd name="connsiteY34" fmla="*/ 530489 h 6858000"/>
                <a:gd name="connsiteX35" fmla="*/ 6597149 w 8899328"/>
                <a:gd name="connsiteY35" fmla="*/ 279180 h 6858000"/>
                <a:gd name="connsiteX36" fmla="*/ 6283731 w 8899328"/>
                <a:gd name="connsiteY36" fmla="*/ 51736 h 6858000"/>
                <a:gd name="connsiteX37" fmla="*/ 1862338 w 8899328"/>
                <a:gd name="connsiteY37" fmla="*/ 0 h 6858000"/>
                <a:gd name="connsiteX38" fmla="*/ 2555184 w 8899328"/>
                <a:gd name="connsiteY38" fmla="*/ 0 h 6858000"/>
                <a:gd name="connsiteX39" fmla="*/ 2420890 w 8899328"/>
                <a:gd name="connsiteY39" fmla="*/ 86030 h 6858000"/>
                <a:gd name="connsiteX40" fmla="*/ 1703381 w 8899328"/>
                <a:gd name="connsiteY40" fmla="*/ 715375 h 6858000"/>
                <a:gd name="connsiteX41" fmla="*/ 923719 w 8899328"/>
                <a:gd name="connsiteY41" fmla="*/ 1986010 h 6858000"/>
                <a:gd name="connsiteX42" fmla="*/ 717122 w 8899328"/>
                <a:gd name="connsiteY42" fmla="*/ 2694936 h 6858000"/>
                <a:gd name="connsiteX43" fmla="*/ 646244 w 8899328"/>
                <a:gd name="connsiteY43" fmla="*/ 3427730 h 6858000"/>
                <a:gd name="connsiteX44" fmla="*/ 707346 w 8899328"/>
                <a:gd name="connsiteY44" fmla="*/ 4160522 h 6858000"/>
                <a:gd name="connsiteX45" fmla="*/ 902872 w 8899328"/>
                <a:gd name="connsiteY45" fmla="*/ 4869880 h 6858000"/>
                <a:gd name="connsiteX46" fmla="*/ 1677359 w 8899328"/>
                <a:gd name="connsiteY46" fmla="*/ 6124701 h 6858000"/>
                <a:gd name="connsiteX47" fmla="*/ 2547624 w 8899328"/>
                <a:gd name="connsiteY47" fmla="*/ 6829930 h 6858000"/>
                <a:gd name="connsiteX48" fmla="*/ 2596857 w 8899328"/>
                <a:gd name="connsiteY48" fmla="*/ 6858000 h 6858000"/>
                <a:gd name="connsiteX49" fmla="*/ 1525198 w 8899328"/>
                <a:gd name="connsiteY49" fmla="*/ 6858000 h 6858000"/>
                <a:gd name="connsiteX50" fmla="*/ 1457823 w 8899328"/>
                <a:gd name="connsiteY50" fmla="*/ 6800585 h 6858000"/>
                <a:gd name="connsiteX51" fmla="*/ 0 w 8899328"/>
                <a:gd name="connsiteY51" fmla="*/ 3560285 h 6858000"/>
                <a:gd name="connsiteX52" fmla="*/ 1787372 w 8899328"/>
                <a:gd name="connsiteY52" fmla="*/ 524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899328" h="6858000">
                  <a:moveTo>
                    <a:pt x="6200652" y="0"/>
                  </a:moveTo>
                  <a:lnTo>
                    <a:pt x="7036991" y="0"/>
                  </a:lnTo>
                  <a:lnTo>
                    <a:pt x="7111956" y="52444"/>
                  </a:lnTo>
                  <a:cubicBezTo>
                    <a:pt x="8196995" y="850732"/>
                    <a:pt x="8899328" y="2124819"/>
                    <a:pt x="8899328" y="3560285"/>
                  </a:cubicBezTo>
                  <a:cubicBezTo>
                    <a:pt x="8899328" y="4844649"/>
                    <a:pt x="8337073" y="5999820"/>
                    <a:pt x="7441506" y="6800585"/>
                  </a:cubicBezTo>
                  <a:lnTo>
                    <a:pt x="7374130" y="6858000"/>
                  </a:lnTo>
                  <a:lnTo>
                    <a:pt x="5835221" y="6858000"/>
                  </a:lnTo>
                  <a:lnTo>
                    <a:pt x="5891385" y="6810175"/>
                  </a:lnTo>
                  <a:cubicBezTo>
                    <a:pt x="5939440" y="6767098"/>
                    <a:pt x="5986561" y="6722781"/>
                    <a:pt x="6032854" y="6677494"/>
                  </a:cubicBezTo>
                  <a:cubicBezTo>
                    <a:pt x="6079290" y="6632350"/>
                    <a:pt x="6125297" y="6586487"/>
                    <a:pt x="6170584" y="6539762"/>
                  </a:cubicBezTo>
                  <a:cubicBezTo>
                    <a:pt x="6215872" y="6493038"/>
                    <a:pt x="6260585" y="6445738"/>
                    <a:pt x="6305296" y="6398150"/>
                  </a:cubicBezTo>
                  <a:cubicBezTo>
                    <a:pt x="6394865" y="6303119"/>
                    <a:pt x="6483283" y="6206649"/>
                    <a:pt x="6572709" y="6110468"/>
                  </a:cubicBezTo>
                  <a:lnTo>
                    <a:pt x="6707707" y="5966410"/>
                  </a:lnTo>
                  <a:cubicBezTo>
                    <a:pt x="6752995" y="5918535"/>
                    <a:pt x="6798426" y="5871090"/>
                    <a:pt x="6846876" y="5823934"/>
                  </a:cubicBezTo>
                  <a:cubicBezTo>
                    <a:pt x="7037227" y="5634303"/>
                    <a:pt x="7265821" y="5478169"/>
                    <a:pt x="7497863" y="5348633"/>
                  </a:cubicBezTo>
                  <a:cubicBezTo>
                    <a:pt x="7612735" y="5282499"/>
                    <a:pt x="7726745" y="5220534"/>
                    <a:pt x="7825226" y="5147788"/>
                  </a:cubicBezTo>
                  <a:cubicBezTo>
                    <a:pt x="7924139" y="5075471"/>
                    <a:pt x="8006807" y="4992085"/>
                    <a:pt x="8071216" y="4893890"/>
                  </a:cubicBezTo>
                  <a:cubicBezTo>
                    <a:pt x="8136631" y="4796702"/>
                    <a:pt x="8185081" y="4686430"/>
                    <a:pt x="8224043" y="4570985"/>
                  </a:cubicBezTo>
                  <a:cubicBezTo>
                    <a:pt x="8263005" y="4455537"/>
                    <a:pt x="8292046" y="4334053"/>
                    <a:pt x="8315049" y="4212279"/>
                  </a:cubicBezTo>
                  <a:cubicBezTo>
                    <a:pt x="8320225" y="4181657"/>
                    <a:pt x="8326407" y="4151321"/>
                    <a:pt x="8330721" y="4120699"/>
                  </a:cubicBezTo>
                  <a:lnTo>
                    <a:pt x="8343947" y="4028973"/>
                  </a:lnTo>
                  <a:lnTo>
                    <a:pt x="8353867" y="3936961"/>
                  </a:lnTo>
                  <a:cubicBezTo>
                    <a:pt x="8357605" y="3906338"/>
                    <a:pt x="8358468" y="3875427"/>
                    <a:pt x="8361055" y="3844661"/>
                  </a:cubicBezTo>
                  <a:cubicBezTo>
                    <a:pt x="8369825" y="3721738"/>
                    <a:pt x="8369969" y="3598527"/>
                    <a:pt x="8365083" y="3475748"/>
                  </a:cubicBezTo>
                  <a:lnTo>
                    <a:pt x="8359475" y="3383736"/>
                  </a:lnTo>
                  <a:cubicBezTo>
                    <a:pt x="8357031" y="3353114"/>
                    <a:pt x="8353723" y="3322634"/>
                    <a:pt x="8350992" y="3292012"/>
                  </a:cubicBezTo>
                  <a:cubicBezTo>
                    <a:pt x="8348549" y="3261388"/>
                    <a:pt x="8343947" y="3230909"/>
                    <a:pt x="8340497" y="3200431"/>
                  </a:cubicBezTo>
                  <a:cubicBezTo>
                    <a:pt x="8337333" y="3169807"/>
                    <a:pt x="8332301" y="3139471"/>
                    <a:pt x="8327557" y="3109137"/>
                  </a:cubicBezTo>
                  <a:cubicBezTo>
                    <a:pt x="8308293" y="2987651"/>
                    <a:pt x="8283133" y="2867173"/>
                    <a:pt x="8252222" y="2747843"/>
                  </a:cubicBezTo>
                  <a:cubicBezTo>
                    <a:pt x="8188963" y="2509618"/>
                    <a:pt x="8103565" y="2276424"/>
                    <a:pt x="7998038" y="2051137"/>
                  </a:cubicBezTo>
                  <a:cubicBezTo>
                    <a:pt x="7945131" y="1938709"/>
                    <a:pt x="7887767" y="1827864"/>
                    <a:pt x="7825803" y="1719174"/>
                  </a:cubicBezTo>
                  <a:cubicBezTo>
                    <a:pt x="7764413" y="1610196"/>
                    <a:pt x="7697704" y="1503807"/>
                    <a:pt x="7627401" y="1399431"/>
                  </a:cubicBezTo>
                  <a:cubicBezTo>
                    <a:pt x="7557241" y="1295054"/>
                    <a:pt x="7482337" y="1193408"/>
                    <a:pt x="7404557" y="1093490"/>
                  </a:cubicBezTo>
                  <a:cubicBezTo>
                    <a:pt x="7326203" y="994145"/>
                    <a:pt x="7243824" y="897388"/>
                    <a:pt x="7157849" y="803362"/>
                  </a:cubicBezTo>
                  <a:cubicBezTo>
                    <a:pt x="7071731" y="709624"/>
                    <a:pt x="6982739" y="617755"/>
                    <a:pt x="6889001" y="530489"/>
                  </a:cubicBezTo>
                  <a:cubicBezTo>
                    <a:pt x="6795407" y="443077"/>
                    <a:pt x="6698076" y="359115"/>
                    <a:pt x="6597149" y="279180"/>
                  </a:cubicBezTo>
                  <a:cubicBezTo>
                    <a:pt x="6496223" y="199244"/>
                    <a:pt x="6391846" y="122902"/>
                    <a:pt x="6283731" y="51736"/>
                  </a:cubicBezTo>
                  <a:close/>
                  <a:moveTo>
                    <a:pt x="1862338" y="0"/>
                  </a:moveTo>
                  <a:lnTo>
                    <a:pt x="2555184" y="0"/>
                  </a:lnTo>
                  <a:lnTo>
                    <a:pt x="2420890" y="86030"/>
                  </a:lnTo>
                  <a:cubicBezTo>
                    <a:pt x="2154693" y="266478"/>
                    <a:pt x="1913733" y="479863"/>
                    <a:pt x="1703381" y="715375"/>
                  </a:cubicBezTo>
                  <a:cubicBezTo>
                    <a:pt x="1365810" y="1092339"/>
                    <a:pt x="1104149" y="1525660"/>
                    <a:pt x="923719" y="1986010"/>
                  </a:cubicBezTo>
                  <a:cubicBezTo>
                    <a:pt x="833720" y="2216041"/>
                    <a:pt x="763129" y="2453260"/>
                    <a:pt x="717122" y="2694936"/>
                  </a:cubicBezTo>
                  <a:cubicBezTo>
                    <a:pt x="671259" y="2936614"/>
                    <a:pt x="647538" y="3182027"/>
                    <a:pt x="646244" y="3427730"/>
                  </a:cubicBezTo>
                  <a:cubicBezTo>
                    <a:pt x="644376" y="3673432"/>
                    <a:pt x="665077" y="3918845"/>
                    <a:pt x="707346" y="4160522"/>
                  </a:cubicBezTo>
                  <a:cubicBezTo>
                    <a:pt x="749183" y="4402342"/>
                    <a:pt x="816035" y="4639849"/>
                    <a:pt x="902872" y="4869880"/>
                  </a:cubicBezTo>
                  <a:cubicBezTo>
                    <a:pt x="1077984" y="5329367"/>
                    <a:pt x="1339500" y="5759239"/>
                    <a:pt x="1677359" y="6124701"/>
                  </a:cubicBezTo>
                  <a:cubicBezTo>
                    <a:pt x="1930752" y="6398797"/>
                    <a:pt x="2225066" y="6636097"/>
                    <a:pt x="2547624" y="6829930"/>
                  </a:cubicBezTo>
                  <a:lnTo>
                    <a:pt x="2596857" y="6858000"/>
                  </a:lnTo>
                  <a:lnTo>
                    <a:pt x="1525198" y="6858000"/>
                  </a:lnTo>
                  <a:lnTo>
                    <a:pt x="1457823" y="6800585"/>
                  </a:lnTo>
                  <a:cubicBezTo>
                    <a:pt x="562255" y="5999820"/>
                    <a:pt x="0" y="4844649"/>
                    <a:pt x="0" y="3560285"/>
                  </a:cubicBezTo>
                  <a:cubicBezTo>
                    <a:pt x="0" y="2124819"/>
                    <a:pt x="702333" y="850732"/>
                    <a:pt x="1787372" y="5244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81" name="Freeform: Shape 80">
              <a:extLst>
                <a:ext uri="{FF2B5EF4-FFF2-40B4-BE49-F238E27FC236}">
                  <a16:creationId xmlns:a16="http://schemas.microsoft.com/office/drawing/2014/main" id="{100AB910-B0C2-495C-AFD9-34F51C9D4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810"/>
              <a:ext cx="12192000" cy="6858000"/>
            </a:xfrm>
            <a:custGeom>
              <a:avLst/>
              <a:gdLst>
                <a:gd name="connsiteX0" fmla="*/ 8201697 w 12192000"/>
                <a:gd name="connsiteY0" fmla="*/ 0 h 6858001"/>
                <a:gd name="connsiteX1" fmla="*/ 12192000 w 12192000"/>
                <a:gd name="connsiteY1" fmla="*/ 0 h 6858001"/>
                <a:gd name="connsiteX2" fmla="*/ 12192000 w 12192000"/>
                <a:gd name="connsiteY2" fmla="*/ 6858001 h 6858001"/>
                <a:gd name="connsiteX3" fmla="*/ 8460487 w 12192000"/>
                <a:gd name="connsiteY3" fmla="*/ 6858001 h 6858001"/>
                <a:gd name="connsiteX4" fmla="*/ 8553921 w 12192000"/>
                <a:gd name="connsiteY4" fmla="*/ 6784577 h 6858001"/>
                <a:gd name="connsiteX5" fmla="*/ 10092281 w 12192000"/>
                <a:gd name="connsiteY5" fmla="*/ 3522553 h 6858001"/>
                <a:gd name="connsiteX6" fmla="*/ 8228486 w 12192000"/>
                <a:gd name="connsiteY6" fmla="*/ 17174 h 6858001"/>
                <a:gd name="connsiteX7" fmla="*/ 0 w 12192000"/>
                <a:gd name="connsiteY7" fmla="*/ 0 h 6858001"/>
                <a:gd name="connsiteX8" fmla="*/ 3528179 w 12192000"/>
                <a:gd name="connsiteY8" fmla="*/ 0 h 6858001"/>
                <a:gd name="connsiteX9" fmla="*/ 3501391 w 12192000"/>
                <a:gd name="connsiteY9" fmla="*/ 17174 h 6858001"/>
                <a:gd name="connsiteX10" fmla="*/ 1637595 w 12192000"/>
                <a:gd name="connsiteY10" fmla="*/ 3522553 h 6858001"/>
                <a:gd name="connsiteX11" fmla="*/ 3175956 w 12192000"/>
                <a:gd name="connsiteY11" fmla="*/ 6784577 h 6858001"/>
                <a:gd name="connsiteX12" fmla="*/ 3269390 w 12192000"/>
                <a:gd name="connsiteY12" fmla="*/ 6858001 h 6858001"/>
                <a:gd name="connsiteX13" fmla="*/ 0 w 12192000"/>
                <a:gd name="connsiteY13"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1">
                  <a:moveTo>
                    <a:pt x="8201697" y="0"/>
                  </a:moveTo>
                  <a:lnTo>
                    <a:pt x="12192000" y="0"/>
                  </a:lnTo>
                  <a:lnTo>
                    <a:pt x="12192000" y="6858001"/>
                  </a:lnTo>
                  <a:lnTo>
                    <a:pt x="8460487" y="6858001"/>
                  </a:lnTo>
                  <a:lnTo>
                    <a:pt x="8553921" y="6784577"/>
                  </a:lnTo>
                  <a:cubicBezTo>
                    <a:pt x="9493436" y="6009220"/>
                    <a:pt x="10092281" y="4835820"/>
                    <a:pt x="10092281" y="3522553"/>
                  </a:cubicBezTo>
                  <a:cubicBezTo>
                    <a:pt x="10092281" y="2063368"/>
                    <a:pt x="9352966" y="776858"/>
                    <a:pt x="8228486" y="17174"/>
                  </a:cubicBezTo>
                  <a:close/>
                  <a:moveTo>
                    <a:pt x="0" y="0"/>
                  </a:moveTo>
                  <a:lnTo>
                    <a:pt x="3528179" y="0"/>
                  </a:lnTo>
                  <a:lnTo>
                    <a:pt x="3501391" y="17174"/>
                  </a:lnTo>
                  <a:cubicBezTo>
                    <a:pt x="2376910" y="776858"/>
                    <a:pt x="1637595" y="2063368"/>
                    <a:pt x="1637595" y="3522553"/>
                  </a:cubicBezTo>
                  <a:cubicBezTo>
                    <a:pt x="1637595" y="4835820"/>
                    <a:pt x="2236440" y="6009220"/>
                    <a:pt x="3175956" y="6784577"/>
                  </a:cubicBezTo>
                  <a:lnTo>
                    <a:pt x="326939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46ECF8F5-CD9E-4C8E-8C09-529ED2054046}"/>
              </a:ext>
            </a:extLst>
          </p:cNvPr>
          <p:cNvSpPr/>
          <p:nvPr/>
        </p:nvSpPr>
        <p:spPr>
          <a:xfrm>
            <a:off x="3746550" y="284947"/>
            <a:ext cx="4440639" cy="707886"/>
          </a:xfrm>
          <a:prstGeom prst="rect">
            <a:avLst/>
          </a:prstGeom>
        </p:spPr>
        <p:txBody>
          <a:bodyPr wrap="none">
            <a:spAutoFit/>
          </a:bodyPr>
          <a:lstStyle/>
          <a:p>
            <a:r>
              <a:rPr lang="en-GB" altLang="en-US" sz="4000" b="1">
                <a:latin typeface="Trebuchet MS" pitchFamily="34" charset="0"/>
                <a:cs typeface="Arial" charset="0"/>
                <a:sym typeface="Trebuchet MS" pitchFamily="34" charset="0"/>
              </a:rPr>
              <a:t>Harmful Practices</a:t>
            </a:r>
            <a:endParaRPr lang="en-GB" sz="4000" b="1"/>
          </a:p>
        </p:txBody>
      </p:sp>
      <p:sp>
        <p:nvSpPr>
          <p:cNvPr id="3" name="Rectangle 2">
            <a:extLst>
              <a:ext uri="{FF2B5EF4-FFF2-40B4-BE49-F238E27FC236}">
                <a16:creationId xmlns:a16="http://schemas.microsoft.com/office/drawing/2014/main" id="{DEF29D66-A8DD-4648-90B3-4706331ADA87}"/>
              </a:ext>
            </a:extLst>
          </p:cNvPr>
          <p:cNvSpPr/>
          <p:nvPr/>
        </p:nvSpPr>
        <p:spPr>
          <a:xfrm>
            <a:off x="817189" y="1674969"/>
            <a:ext cx="2432141" cy="461665"/>
          </a:xfrm>
          <a:prstGeom prst="rect">
            <a:avLst/>
          </a:prstGeom>
        </p:spPr>
        <p:txBody>
          <a:bodyPr wrap="square">
            <a:spAutoFit/>
          </a:bodyPr>
          <a:lstStyle/>
          <a:p>
            <a:r>
              <a:rPr lang="en-GB" sz="2400" b="1">
                <a:latin typeface="Calibri body"/>
              </a:rPr>
              <a:t>Forced Marriage</a:t>
            </a:r>
            <a:endParaRPr lang="en-GB" sz="2400">
              <a:latin typeface="Calibri body"/>
            </a:endParaRPr>
          </a:p>
        </p:txBody>
      </p:sp>
      <p:sp>
        <p:nvSpPr>
          <p:cNvPr id="4" name="Rectangle 3">
            <a:extLst>
              <a:ext uri="{FF2B5EF4-FFF2-40B4-BE49-F238E27FC236}">
                <a16:creationId xmlns:a16="http://schemas.microsoft.com/office/drawing/2014/main" id="{FC569A1B-DDBF-4275-9138-1B1E401E85E7}"/>
              </a:ext>
            </a:extLst>
          </p:cNvPr>
          <p:cNvSpPr/>
          <p:nvPr/>
        </p:nvSpPr>
        <p:spPr>
          <a:xfrm>
            <a:off x="353377" y="3072558"/>
            <a:ext cx="3393173" cy="461665"/>
          </a:xfrm>
          <a:prstGeom prst="rect">
            <a:avLst/>
          </a:prstGeom>
        </p:spPr>
        <p:txBody>
          <a:bodyPr wrap="none">
            <a:spAutoFit/>
          </a:bodyPr>
          <a:lstStyle/>
          <a:p>
            <a:r>
              <a:rPr lang="en-GB" sz="2400" b="1"/>
              <a:t>Breast Flattening/Ironing</a:t>
            </a:r>
            <a:endParaRPr lang="en-GB" sz="2400"/>
          </a:p>
        </p:txBody>
      </p:sp>
      <p:sp>
        <p:nvSpPr>
          <p:cNvPr id="5" name="Rectangle 4">
            <a:extLst>
              <a:ext uri="{FF2B5EF4-FFF2-40B4-BE49-F238E27FC236}">
                <a16:creationId xmlns:a16="http://schemas.microsoft.com/office/drawing/2014/main" id="{B5BB8E9C-686E-4976-8F68-F1BF72B9CD3C}"/>
              </a:ext>
            </a:extLst>
          </p:cNvPr>
          <p:cNvSpPr/>
          <p:nvPr/>
        </p:nvSpPr>
        <p:spPr>
          <a:xfrm>
            <a:off x="485226" y="4447192"/>
            <a:ext cx="3329822" cy="461665"/>
          </a:xfrm>
          <a:prstGeom prst="rect">
            <a:avLst/>
          </a:prstGeom>
        </p:spPr>
        <p:txBody>
          <a:bodyPr wrap="none">
            <a:spAutoFit/>
          </a:bodyPr>
          <a:lstStyle/>
          <a:p>
            <a:r>
              <a:rPr lang="en-GB" sz="2400" b="1"/>
              <a:t>‘Honour’ Based Violence</a:t>
            </a:r>
            <a:endParaRPr lang="en-GB" sz="2400"/>
          </a:p>
        </p:txBody>
      </p:sp>
      <p:sp>
        <p:nvSpPr>
          <p:cNvPr id="15" name="TextBox 14">
            <a:extLst>
              <a:ext uri="{FF2B5EF4-FFF2-40B4-BE49-F238E27FC236}">
                <a16:creationId xmlns:a16="http://schemas.microsoft.com/office/drawing/2014/main" id="{F41937A9-9538-4940-817C-734557541BBF}"/>
              </a:ext>
            </a:extLst>
          </p:cNvPr>
          <p:cNvSpPr txBox="1"/>
          <p:nvPr/>
        </p:nvSpPr>
        <p:spPr>
          <a:xfrm>
            <a:off x="5278811" y="2056537"/>
            <a:ext cx="6096000" cy="2031325"/>
          </a:xfrm>
          <a:prstGeom prst="rect">
            <a:avLst/>
          </a:prstGeom>
          <a:noFill/>
        </p:spPr>
        <p:txBody>
          <a:bodyPr wrap="square">
            <a:spAutoFit/>
          </a:bodyPr>
          <a:lstStyle/>
          <a:p>
            <a:r>
              <a:rPr lang="en-GB" b="1">
                <a:solidFill>
                  <a:srgbClr val="002060"/>
                </a:solidFill>
              </a:rPr>
              <a:t>What is a harmful practice?</a:t>
            </a:r>
          </a:p>
          <a:p>
            <a:endParaRPr lang="en-GB">
              <a:solidFill>
                <a:srgbClr val="002060"/>
              </a:solidFill>
            </a:endParaRPr>
          </a:p>
          <a:p>
            <a:r>
              <a:rPr lang="en-GB">
                <a:solidFill>
                  <a:srgbClr val="002060"/>
                </a:solidFill>
              </a:rPr>
              <a:t>Harmful practices are persistent practices and behaviours that are grounded on discrimination on the basis of sex, gender, age and other grounds as well as multiple and/or intersecting forms of discrimination that often involve violence and cause physical and/or psychological harm or suffering.</a:t>
            </a:r>
          </a:p>
        </p:txBody>
      </p:sp>
    </p:spTree>
    <p:extLst>
      <p:ext uri="{BB962C8B-B14F-4D97-AF65-F5344CB8AC3E}">
        <p14:creationId xmlns:p14="http://schemas.microsoft.com/office/powerpoint/2010/main" val="4014607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362821A9-2690-45FA-A80D-DFE427EC841C}"/>
              </a:ext>
            </a:extLst>
          </p:cNvPr>
          <p:cNvPicPr>
            <a:picLocks noChangeAspect="1"/>
          </p:cNvPicPr>
          <p:nvPr/>
        </p:nvPicPr>
        <p:blipFill>
          <a:blip r:embed="rId3"/>
          <a:stretch>
            <a:fillRect/>
          </a:stretch>
        </p:blipFill>
        <p:spPr bwMode="auto">
          <a:xfrm>
            <a:off x="2707105" y="988995"/>
            <a:ext cx="7257691" cy="5225538"/>
          </a:xfrm>
          <a:prstGeom prst="rect">
            <a:avLst/>
          </a:prstGeom>
          <a:noFill/>
        </p:spPr>
      </p:pic>
      <p:sp>
        <p:nvSpPr>
          <p:cNvPr id="3" name="Rectangle 2">
            <a:extLst>
              <a:ext uri="{FF2B5EF4-FFF2-40B4-BE49-F238E27FC236}">
                <a16:creationId xmlns:a16="http://schemas.microsoft.com/office/drawing/2014/main" id="{76F0ED62-F38D-456E-B90D-DE214716723A}"/>
              </a:ext>
            </a:extLst>
          </p:cNvPr>
          <p:cNvSpPr/>
          <p:nvPr/>
        </p:nvSpPr>
        <p:spPr>
          <a:xfrm>
            <a:off x="3537363" y="290359"/>
            <a:ext cx="5597173" cy="523220"/>
          </a:xfrm>
          <a:prstGeom prst="rect">
            <a:avLst/>
          </a:prstGeom>
        </p:spPr>
        <p:txBody>
          <a:bodyPr wrap="none">
            <a:spAutoFit/>
          </a:bodyPr>
          <a:lstStyle/>
          <a:p>
            <a:r>
              <a:rPr lang="en-GB" altLang="en-US" sz="2800" b="1">
                <a:latin typeface="Trebuchet MS" pitchFamily="34" charset="0"/>
                <a:cs typeface="Arial" charset="0"/>
                <a:sym typeface="Trebuchet MS" pitchFamily="34" charset="0"/>
              </a:rPr>
              <a:t>Female Genital Mutilation (FGM)</a:t>
            </a:r>
            <a:endParaRPr lang="en-GB" sz="2800" b="1"/>
          </a:p>
        </p:txBody>
      </p:sp>
    </p:spTree>
    <p:extLst>
      <p:ext uri="{BB962C8B-B14F-4D97-AF65-F5344CB8AC3E}">
        <p14:creationId xmlns:p14="http://schemas.microsoft.com/office/powerpoint/2010/main" val="679522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389D3E0-BA02-41D3-B2AC-8FD6AA893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4EB9439-82EE-4112-8BB6-5F7E11B1C8C4}"/>
              </a:ext>
            </a:extLst>
          </p:cNvPr>
          <p:cNvSpPr>
            <a:spLocks noGrp="1"/>
          </p:cNvSpPr>
          <p:nvPr>
            <p:ph type="title"/>
          </p:nvPr>
        </p:nvSpPr>
        <p:spPr>
          <a:xfrm>
            <a:off x="838200" y="557189"/>
            <a:ext cx="3966463" cy="5571900"/>
          </a:xfrm>
        </p:spPr>
        <p:txBody>
          <a:bodyPr vert="horz" lIns="91440" tIns="45720" rIns="91440" bIns="45720" rtlCol="0" anchor="ctr">
            <a:normAutofit/>
          </a:bodyPr>
          <a:lstStyle/>
          <a:p>
            <a:pPr marL="0" marR="0" lvl="0" indent="0" fontAlgn="auto">
              <a:spcAft>
                <a:spcPts val="800"/>
              </a:spcAft>
              <a:tabLst/>
              <a:defRPr/>
            </a:pPr>
            <a:r>
              <a:rPr kumimoji="0" lang="en-US" sz="3300" b="0" i="0" u="none" strike="noStrike" kern="1200" cap="none" spc="0" normalizeH="0" baseline="0" noProof="0">
                <a:ln>
                  <a:noFill/>
                </a:ln>
                <a:solidFill>
                  <a:schemeClr val="tx1"/>
                </a:solidFill>
                <a:effectLst/>
                <a:uLnTx/>
                <a:uFillTx/>
                <a:latin typeface="+mj-lt"/>
                <a:ea typeface="+mj-ea"/>
                <a:cs typeface="+mj-cs"/>
              </a:rPr>
              <a:t>It is important to build a picture of the risk – a girl travelling to a country of prevalence alone is not an indication of FGM and does not warrant a referral to children’s social care.</a:t>
            </a:r>
            <a:br>
              <a:rPr kumimoji="0" lang="en-US" sz="3300" b="0" i="0" u="none" strike="noStrike" kern="1200" cap="none" spc="0" normalizeH="0" baseline="0" noProof="0">
                <a:ln>
                  <a:noFill/>
                </a:ln>
                <a:solidFill>
                  <a:schemeClr val="tx1"/>
                </a:solidFill>
                <a:effectLst/>
                <a:uLnTx/>
                <a:uFillTx/>
                <a:latin typeface="+mj-lt"/>
                <a:ea typeface="+mj-ea"/>
                <a:cs typeface="+mj-cs"/>
              </a:rPr>
            </a:br>
            <a:endParaRPr lang="en-US" sz="3300" kern="1200">
              <a:solidFill>
                <a:schemeClr val="tx1"/>
              </a:solidFill>
              <a:latin typeface="+mj-lt"/>
              <a:ea typeface="+mj-ea"/>
              <a:cs typeface="+mj-cs"/>
            </a:endParaRPr>
          </a:p>
        </p:txBody>
      </p:sp>
      <p:pic>
        <p:nvPicPr>
          <p:cNvPr id="2" name="Content Placeholder 1">
            <a:extLst>
              <a:ext uri="{FF2B5EF4-FFF2-40B4-BE49-F238E27FC236}">
                <a16:creationId xmlns:a16="http://schemas.microsoft.com/office/drawing/2014/main" id="{CD5B0CBB-4CF2-4FFF-94EC-21D40429186B}"/>
              </a:ext>
            </a:extLst>
          </p:cNvPr>
          <p:cNvPicPr>
            <a:picLocks noGrp="1" noChangeAspect="1"/>
          </p:cNvPicPr>
          <p:nvPr>
            <p:ph idx="1"/>
          </p:nvPr>
        </p:nvPicPr>
        <p:blipFill>
          <a:blip r:embed="rId3"/>
          <a:stretch>
            <a:fillRect/>
          </a:stretch>
        </p:blipFill>
        <p:spPr>
          <a:xfrm>
            <a:off x="5176911" y="1812447"/>
            <a:ext cx="6833848" cy="3399839"/>
          </a:xfrm>
          <a:prstGeom prst="rect">
            <a:avLst/>
          </a:prstGeom>
        </p:spPr>
      </p:pic>
    </p:spTree>
    <p:extLst>
      <p:ext uri="{BB962C8B-B14F-4D97-AF65-F5344CB8AC3E}">
        <p14:creationId xmlns:p14="http://schemas.microsoft.com/office/powerpoint/2010/main" val="849176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82710333-67CB-4A18-9CF4-314796E79123}"/>
              </a:ext>
            </a:extLst>
          </p:cNvPr>
          <p:cNvSpPr/>
          <p:nvPr/>
        </p:nvSpPr>
        <p:spPr>
          <a:xfrm>
            <a:off x="1759251" y="792031"/>
            <a:ext cx="8169442" cy="4896852"/>
          </a:xfrm>
          <a:prstGeom prst="wedgeRoundRectCallou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solidFill>
                <a:effectLst/>
                <a:uLnTx/>
                <a:uFillTx/>
                <a:latin typeface="Trebuchet MS" pitchFamily="34" charset="0"/>
                <a:ea typeface="+mn-ea"/>
                <a:cs typeface="+mn-cs"/>
              </a:rPr>
              <a:t>Teaching, Health and Social Care Professionals have a personal mandatory reporting duty to report </a:t>
            </a:r>
            <a:r>
              <a:rPr kumimoji="0" lang="en-GB" altLang="en-US" sz="2400" b="1" i="0" u="none" strike="noStrike" kern="1200" cap="none" spc="0" normalizeH="0" baseline="0" noProof="0">
                <a:ln>
                  <a:noFill/>
                </a:ln>
                <a:solidFill>
                  <a:prstClr val="black"/>
                </a:solidFill>
                <a:effectLst/>
                <a:uLnTx/>
                <a:uFillTx/>
                <a:latin typeface="Trebuchet MS" pitchFamily="34" charset="0"/>
                <a:ea typeface="+mn-ea"/>
                <a:cs typeface="+mn-cs"/>
              </a:rPr>
              <a:t>'known'</a:t>
            </a:r>
            <a:r>
              <a:rPr kumimoji="0" lang="en-GB" altLang="en-US" sz="2400" b="0" i="0" u="none" strike="noStrike" kern="1200" cap="none" spc="0" normalizeH="0" baseline="0" noProof="0">
                <a:ln>
                  <a:noFill/>
                </a:ln>
                <a:solidFill>
                  <a:prstClr val="black"/>
                </a:solidFill>
                <a:effectLst/>
                <a:uLnTx/>
                <a:uFillTx/>
                <a:latin typeface="Trebuchet MS" pitchFamily="34" charset="0"/>
                <a:ea typeface="+mn-ea"/>
                <a:cs typeface="+mn-cs"/>
              </a:rPr>
              <a:t> cases of FGM in Girls under 18 years </a:t>
            </a:r>
            <a:r>
              <a:rPr kumimoji="0" lang="en-GB" altLang="en-US" sz="2400" b="1" i="0" u="none" strike="noStrike" kern="1200" cap="none" spc="0" normalizeH="0" baseline="0" noProof="0">
                <a:ln>
                  <a:noFill/>
                </a:ln>
                <a:solidFill>
                  <a:prstClr val="black"/>
                </a:solidFill>
                <a:effectLst/>
                <a:uLnTx/>
                <a:uFillTx/>
                <a:latin typeface="Trebuchet MS" pitchFamily="34" charset="0"/>
                <a:ea typeface="+mn-ea"/>
                <a:cs typeface="+mn-cs"/>
              </a:rPr>
              <a:t>to the police (101) in the area where the child lives</a:t>
            </a:r>
            <a:r>
              <a:rPr kumimoji="0" lang="en-GB" altLang="en-US" sz="2400" b="0" i="0" u="none" strike="noStrike" kern="1200" cap="none" spc="0" normalizeH="0" baseline="0" noProof="0">
                <a:ln>
                  <a:noFill/>
                </a:ln>
                <a:solidFill>
                  <a:prstClr val="black"/>
                </a:solidFill>
                <a:effectLst/>
                <a:uLnTx/>
                <a:uFillTx/>
                <a:latin typeface="Trebuchet MS" pitchFamily="34" charset="0"/>
                <a:ea typeface="+mn-ea"/>
                <a:cs typeface="+mn-cs"/>
              </a:rPr>
              <a:t>.  A 'known' case is one where the professional is </a:t>
            </a:r>
            <a:r>
              <a:rPr kumimoji="0" lang="en-GB" altLang="en-US" sz="2400" b="1" i="0" u="none" strike="noStrike" kern="1200" cap="none" spc="0" normalizeH="0" baseline="0" noProof="0">
                <a:ln>
                  <a:noFill/>
                </a:ln>
                <a:solidFill>
                  <a:prstClr val="black"/>
                </a:solidFill>
                <a:effectLst/>
                <a:uLnTx/>
                <a:uFillTx/>
                <a:latin typeface="Trebuchet MS" pitchFamily="34" charset="0"/>
                <a:ea typeface="+mn-ea"/>
                <a:cs typeface="+mn-cs"/>
              </a:rPr>
              <a:t>given a verbal disclosure by the girl and / or the professional physically sees what they believe to be FGM.</a:t>
            </a:r>
          </a:p>
        </p:txBody>
      </p:sp>
    </p:spTree>
    <p:extLst>
      <p:ext uri="{BB962C8B-B14F-4D97-AF65-F5344CB8AC3E}">
        <p14:creationId xmlns:p14="http://schemas.microsoft.com/office/powerpoint/2010/main" val="1253582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504786D-8F73-476A-BCF6-07174FC22AFA}"/>
              </a:ext>
            </a:extLst>
          </p:cNvPr>
          <p:cNvSpPr txBox="1"/>
          <p:nvPr/>
        </p:nvSpPr>
        <p:spPr>
          <a:xfrm>
            <a:off x="804672" y="1159728"/>
            <a:ext cx="4805996" cy="440522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000" kern="1200">
                <a:solidFill>
                  <a:schemeClr val="tx2"/>
                </a:solidFill>
                <a:latin typeface="+mj-lt"/>
                <a:ea typeface="+mj-ea"/>
                <a:cs typeface="+mj-cs"/>
              </a:rPr>
              <a:t>What is contextual Safeguarding?</a:t>
            </a:r>
          </a:p>
        </p:txBody>
      </p:sp>
      <p:grpSp>
        <p:nvGrpSpPr>
          <p:cNvPr id="27" name="Group 26">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28" name="Freeform: Shape 27">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Magnifying glass and question mark">
            <a:extLst>
              <a:ext uri="{FF2B5EF4-FFF2-40B4-BE49-F238E27FC236}">
                <a16:creationId xmlns:a16="http://schemas.microsoft.com/office/drawing/2014/main" id="{630ACA39-D45B-E3CE-CF6C-6FC401477E89}"/>
              </a:ext>
            </a:extLst>
          </p:cNvPr>
          <p:cNvPicPr>
            <a:picLocks noChangeAspect="1"/>
          </p:cNvPicPr>
          <p:nvPr/>
        </p:nvPicPr>
        <p:blipFill rotWithShape="1">
          <a:blip r:embed="rId3"/>
          <a:srcRect l="22628" r="18978" b="-2"/>
          <a:stretch/>
        </p:blipFill>
        <p:spPr>
          <a:xfrm>
            <a:off x="7656869" y="1859078"/>
            <a:ext cx="3966668" cy="3821102"/>
          </a:xfrm>
          <a:prstGeom prst="rect">
            <a:avLst/>
          </a:prstGeom>
          <a:ln>
            <a:noFill/>
          </a:ln>
        </p:spPr>
      </p:pic>
    </p:spTree>
    <p:extLst>
      <p:ext uri="{BB962C8B-B14F-4D97-AF65-F5344CB8AC3E}">
        <p14:creationId xmlns:p14="http://schemas.microsoft.com/office/powerpoint/2010/main" val="39046226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60775B-A4B1-4EF4-8F97-C685EC05C779}"/>
              </a:ext>
            </a:extLst>
          </p:cNvPr>
          <p:cNvSpPr/>
          <p:nvPr/>
        </p:nvSpPr>
        <p:spPr>
          <a:xfrm>
            <a:off x="411480" y="987552"/>
            <a:ext cx="4485861" cy="108813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altLang="en-US" sz="3400" b="1">
                <a:latin typeface="+mj-lt"/>
                <a:ea typeface="+mj-ea"/>
                <a:cs typeface="+mj-cs"/>
                <a:sym typeface="Trebuchet MS" pitchFamily="34" charset="0"/>
              </a:rPr>
              <a:t>Contextual Safeguarding</a:t>
            </a:r>
            <a:endParaRPr lang="en-US" sz="3400" b="1">
              <a:latin typeface="+mj-lt"/>
              <a:ea typeface="+mj-ea"/>
              <a:cs typeface="+mj-cs"/>
            </a:endParaRPr>
          </a:p>
        </p:txBody>
      </p:sp>
      <p:sp>
        <p:nvSpPr>
          <p:cNvPr id="3" name="Rectangle 2">
            <a:extLst>
              <a:ext uri="{FF2B5EF4-FFF2-40B4-BE49-F238E27FC236}">
                <a16:creationId xmlns:a16="http://schemas.microsoft.com/office/drawing/2014/main" id="{B6587A00-FF39-434F-BACF-40FF5783B500}"/>
              </a:ext>
            </a:extLst>
          </p:cNvPr>
          <p:cNvSpPr/>
          <p:nvPr/>
        </p:nvSpPr>
        <p:spPr>
          <a:xfrm>
            <a:off x="411479" y="2688336"/>
            <a:ext cx="4498848" cy="3584448"/>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altLang="en-US"/>
              <a:t>Young people experience harm beyond their families</a:t>
            </a:r>
          </a:p>
          <a:p>
            <a:pPr marL="285750" indent="-228600">
              <a:lnSpc>
                <a:spcPct val="90000"/>
              </a:lnSpc>
              <a:spcAft>
                <a:spcPts val="600"/>
              </a:spcAft>
              <a:buFont typeface="Arial" panose="020B0604020202020204" pitchFamily="34" charset="0"/>
              <a:buChar char="•"/>
            </a:pPr>
            <a:endParaRPr lang="en-US" altLang="en-US"/>
          </a:p>
          <a:p>
            <a:pPr marL="285750" indent="-228600">
              <a:lnSpc>
                <a:spcPct val="90000"/>
              </a:lnSpc>
              <a:spcAft>
                <a:spcPts val="600"/>
              </a:spcAft>
              <a:buFont typeface="Arial" panose="020B0604020202020204" pitchFamily="34" charset="0"/>
              <a:buChar char="•"/>
            </a:pPr>
            <a:r>
              <a:rPr lang="en-US" altLang="en-US"/>
              <a:t>Parents have little influence over these wider contexts</a:t>
            </a:r>
          </a:p>
          <a:p>
            <a:pPr marL="285750" indent="-228600">
              <a:lnSpc>
                <a:spcPct val="90000"/>
              </a:lnSpc>
              <a:spcAft>
                <a:spcPts val="600"/>
              </a:spcAft>
              <a:buFont typeface="Arial" panose="020B0604020202020204" pitchFamily="34" charset="0"/>
              <a:buChar char="•"/>
            </a:pPr>
            <a:endParaRPr lang="en-US" altLang="en-US"/>
          </a:p>
          <a:p>
            <a:pPr marL="285750" indent="-228600">
              <a:lnSpc>
                <a:spcPct val="90000"/>
              </a:lnSpc>
              <a:spcAft>
                <a:spcPts val="600"/>
              </a:spcAft>
              <a:buFont typeface="Arial" panose="020B0604020202020204" pitchFamily="34" charset="0"/>
              <a:buChar char="•"/>
            </a:pPr>
            <a:r>
              <a:rPr lang="en-US" altLang="en-US"/>
              <a:t>Schools need to consider risks outside of immediate family context</a:t>
            </a:r>
          </a:p>
          <a:p>
            <a:pPr marL="285750" indent="-228600">
              <a:lnSpc>
                <a:spcPct val="90000"/>
              </a:lnSpc>
              <a:spcAft>
                <a:spcPts val="600"/>
              </a:spcAft>
              <a:buFont typeface="Arial" panose="020B0604020202020204" pitchFamily="34" charset="0"/>
              <a:buChar char="•"/>
            </a:pPr>
            <a:endParaRPr lang="en-US" altLang="en-US"/>
          </a:p>
          <a:p>
            <a:pPr marL="285750" indent="-228600">
              <a:lnSpc>
                <a:spcPct val="90000"/>
              </a:lnSpc>
              <a:spcAft>
                <a:spcPts val="600"/>
              </a:spcAft>
              <a:buFont typeface="Arial" panose="020B0604020202020204" pitchFamily="34" charset="0"/>
              <a:buChar char="•"/>
            </a:pPr>
            <a:r>
              <a:rPr lang="en-US" altLang="en-US"/>
              <a:t>Settings need to consider the location and culture of their school and identify any risks young people may be exposed to </a:t>
            </a:r>
          </a:p>
        </p:txBody>
      </p:sp>
      <p:pic>
        <p:nvPicPr>
          <p:cNvPr id="10" name="Picture 2" descr="See the source image">
            <a:extLst>
              <a:ext uri="{FF2B5EF4-FFF2-40B4-BE49-F238E27FC236}">
                <a16:creationId xmlns:a16="http://schemas.microsoft.com/office/drawing/2014/main" id="{E4EBC338-D961-4267-9C2E-245A81C605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378"/>
          <a:stretch/>
        </p:blipFill>
        <p:spPr bwMode="auto">
          <a:xfrm>
            <a:off x="5048793" y="-595047"/>
            <a:ext cx="7554686" cy="7526199"/>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697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Rectangle 3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9C0CFCB-A8E9-4C34-A14B-5FE5DED52773}"/>
              </a:ext>
            </a:extLst>
          </p:cNvPr>
          <p:cNvSpPr txBox="1"/>
          <p:nvPr/>
        </p:nvSpPr>
        <p:spPr>
          <a:xfrm>
            <a:off x="4581727" y="649480"/>
            <a:ext cx="3025303" cy="554604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a:t>What do the acronyms stand for?</a:t>
            </a:r>
          </a:p>
          <a:p>
            <a:pPr marL="914400" indent="-228600">
              <a:lnSpc>
                <a:spcPct val="90000"/>
              </a:lnSpc>
              <a:spcBef>
                <a:spcPct val="0"/>
              </a:spcBef>
              <a:spcAft>
                <a:spcPts val="600"/>
              </a:spcAft>
              <a:buFont typeface="Arial" panose="020B0604020202020204" pitchFamily="34" charset="0"/>
              <a:buChar char="•"/>
            </a:pPr>
            <a:r>
              <a:rPr lang="en-US" sz="3200"/>
              <a:t>CSE</a:t>
            </a:r>
          </a:p>
          <a:p>
            <a:pPr marL="914400" indent="-228600">
              <a:lnSpc>
                <a:spcPct val="90000"/>
              </a:lnSpc>
              <a:spcBef>
                <a:spcPct val="0"/>
              </a:spcBef>
              <a:spcAft>
                <a:spcPts val="600"/>
              </a:spcAft>
              <a:buFont typeface="Arial" panose="020B0604020202020204" pitchFamily="34" charset="0"/>
              <a:buChar char="•"/>
            </a:pPr>
            <a:r>
              <a:rPr lang="en-US" sz="3200"/>
              <a:t>CCE</a:t>
            </a:r>
          </a:p>
        </p:txBody>
      </p:sp>
      <p:pic>
        <p:nvPicPr>
          <p:cNvPr id="4" name="Graphic 3" descr="Questions RTL">
            <a:extLst>
              <a:ext uri="{FF2B5EF4-FFF2-40B4-BE49-F238E27FC236}">
                <a16:creationId xmlns:a16="http://schemas.microsoft.com/office/drawing/2014/main" id="{3D65A46C-A9EB-4CB3-862B-DDAC7F2E8F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9502" y="1627051"/>
            <a:ext cx="3615776" cy="3615776"/>
          </a:xfrm>
          <a:prstGeom prst="rect">
            <a:avLst/>
          </a:prstGeom>
        </p:spPr>
      </p:pic>
    </p:spTree>
    <p:extLst>
      <p:ext uri="{BB962C8B-B14F-4D97-AF65-F5344CB8AC3E}">
        <p14:creationId xmlns:p14="http://schemas.microsoft.com/office/powerpoint/2010/main" val="2252554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D831E-5F0D-4C14-A6E8-781C561A5BC8}"/>
              </a:ext>
            </a:extLst>
          </p:cNvPr>
          <p:cNvSpPr txBox="1"/>
          <p:nvPr/>
        </p:nvSpPr>
        <p:spPr>
          <a:xfrm>
            <a:off x="1636888" y="3928533"/>
            <a:ext cx="4199467" cy="2800767"/>
          </a:xfrm>
          <a:prstGeom prst="rect">
            <a:avLst/>
          </a:prstGeom>
          <a:noFill/>
        </p:spPr>
        <p:txBody>
          <a:bodyPr wrap="square" rtlCol="0">
            <a:spAutoFit/>
          </a:bodyPr>
          <a:lstStyle/>
          <a:p>
            <a:pPr marL="285750" indent="-285750">
              <a:buFont typeface="Arial" panose="020B0604020202020204" pitchFamily="34" charset="0"/>
              <a:buChar char="•"/>
            </a:pPr>
            <a:r>
              <a:rPr lang="en-GB" sz="2000"/>
              <a:t>Child Sexual Exploitation (CSE)</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Child Criminal Exploitation (CCE)</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County Lines</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Youth Violence </a:t>
            </a:r>
          </a:p>
          <a:p>
            <a:endParaRPr lang="en-GB"/>
          </a:p>
          <a:p>
            <a:endParaRPr lang="en-GB"/>
          </a:p>
        </p:txBody>
      </p:sp>
      <p:sp>
        <p:nvSpPr>
          <p:cNvPr id="3" name="Oval 2">
            <a:extLst>
              <a:ext uri="{FF2B5EF4-FFF2-40B4-BE49-F238E27FC236}">
                <a16:creationId xmlns:a16="http://schemas.microsoft.com/office/drawing/2014/main" id="{FF13DCC6-FBDA-4751-BD6D-65A8C4FF92C2}"/>
              </a:ext>
            </a:extLst>
          </p:cNvPr>
          <p:cNvSpPr/>
          <p:nvPr/>
        </p:nvSpPr>
        <p:spPr>
          <a:xfrm>
            <a:off x="7423682" y="4176890"/>
            <a:ext cx="2589562" cy="12843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Axis </a:t>
            </a:r>
          </a:p>
        </p:txBody>
      </p:sp>
      <p:pic>
        <p:nvPicPr>
          <p:cNvPr id="5" name="Picture 4">
            <a:extLst>
              <a:ext uri="{FF2B5EF4-FFF2-40B4-BE49-F238E27FC236}">
                <a16:creationId xmlns:a16="http://schemas.microsoft.com/office/drawing/2014/main" id="{756904B0-6214-CD7C-0328-E5A5D59054C0}"/>
              </a:ext>
            </a:extLst>
          </p:cNvPr>
          <p:cNvPicPr>
            <a:picLocks noChangeAspect="1"/>
          </p:cNvPicPr>
          <p:nvPr/>
        </p:nvPicPr>
        <p:blipFill>
          <a:blip r:embed="rId3"/>
          <a:stretch>
            <a:fillRect/>
          </a:stretch>
        </p:blipFill>
        <p:spPr>
          <a:xfrm>
            <a:off x="2029522" y="444238"/>
            <a:ext cx="6545765" cy="3168757"/>
          </a:xfrm>
          <a:prstGeom prst="rect">
            <a:avLst/>
          </a:prstGeom>
        </p:spPr>
      </p:pic>
    </p:spTree>
    <p:extLst>
      <p:ext uri="{BB962C8B-B14F-4D97-AF65-F5344CB8AC3E}">
        <p14:creationId xmlns:p14="http://schemas.microsoft.com/office/powerpoint/2010/main" val="731390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B1329E21-F4F3-2152-E7C3-21DE67FDEAC9}"/>
              </a:ext>
            </a:extLst>
          </p:cNvPr>
          <p:cNvSpPr txBox="1"/>
          <p:nvPr/>
        </p:nvSpPr>
        <p:spPr>
          <a:xfrm>
            <a:off x="1137034" y="2194102"/>
            <a:ext cx="6573951" cy="3908585"/>
          </a:xfrm>
          <a:prstGeom prst="rect">
            <a:avLst/>
          </a:prstGeom>
        </p:spPr>
        <p:txBody>
          <a:bodyPr vert="horz" lIns="91440" tIns="45720" rIns="91440" bIns="45720" rtlCol="0">
            <a:normAutofit/>
          </a:bodyPr>
          <a:lstStyle/>
          <a:p>
            <a:pPr>
              <a:lnSpc>
                <a:spcPct val="90000"/>
              </a:lnSpc>
              <a:spcAft>
                <a:spcPts val="600"/>
              </a:spcAft>
            </a:pPr>
            <a:r>
              <a:rPr lang="en-US" sz="2800"/>
              <a:t>What is Cuckooing?</a:t>
            </a:r>
          </a:p>
          <a:p>
            <a:pPr>
              <a:lnSpc>
                <a:spcPct val="90000"/>
              </a:lnSpc>
              <a:spcAft>
                <a:spcPts val="600"/>
              </a:spcAft>
            </a:pPr>
            <a:endParaRPr lang="en-US" sz="2000"/>
          </a:p>
          <a:p>
            <a:pPr>
              <a:lnSpc>
                <a:spcPct val="90000"/>
              </a:lnSpc>
              <a:spcAft>
                <a:spcPts val="600"/>
              </a:spcAft>
            </a:pPr>
            <a:endParaRPr lang="en-US" sz="2000"/>
          </a:p>
          <a:p>
            <a:pPr>
              <a:lnSpc>
                <a:spcPct val="150000"/>
              </a:lnSpc>
              <a:spcAft>
                <a:spcPts val="600"/>
              </a:spcAft>
            </a:pPr>
            <a:r>
              <a:rPr lang="en-US" sz="2000"/>
              <a:t>Cuckooing is a form of exploitation where criminals take over someone’s home to use it as a base for illegal activities such as drug dealing, county lines or facilitating other crimes. Victims are often left with little choice but to cooperate.</a:t>
            </a:r>
          </a:p>
        </p:txBody>
      </p:sp>
      <p:pic>
        <p:nvPicPr>
          <p:cNvPr id="2" name="Picture 1">
            <a:extLst>
              <a:ext uri="{FF2B5EF4-FFF2-40B4-BE49-F238E27FC236}">
                <a16:creationId xmlns:a16="http://schemas.microsoft.com/office/drawing/2014/main" id="{65B26793-965E-02AB-C408-5EE7B5ADE6B9}"/>
              </a:ext>
            </a:extLst>
          </p:cNvPr>
          <p:cNvPicPr>
            <a:picLocks noChangeAspect="1"/>
          </p:cNvPicPr>
          <p:nvPr/>
        </p:nvPicPr>
        <p:blipFill>
          <a:blip r:embed="rId3"/>
          <a:stretch>
            <a:fillRect/>
          </a:stretch>
        </p:blipFill>
        <p:spPr>
          <a:xfrm>
            <a:off x="8795981" y="1415595"/>
            <a:ext cx="2906973" cy="4056241"/>
          </a:xfrm>
          <a:prstGeom prst="rect">
            <a:avLst/>
          </a:prstGeom>
        </p:spPr>
      </p:pic>
    </p:spTree>
    <p:extLst>
      <p:ext uri="{BB962C8B-B14F-4D97-AF65-F5344CB8AC3E}">
        <p14:creationId xmlns:p14="http://schemas.microsoft.com/office/powerpoint/2010/main" val="35352064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7FA475A-6B90-4975-B0FE-A51BACF56D5F}"/>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a:solidFill>
                  <a:srgbClr val="FFFFFF"/>
                </a:solidFill>
                <a:latin typeface="+mj-lt"/>
                <a:ea typeface="+mj-ea"/>
                <a:cs typeface="+mj-cs"/>
              </a:rPr>
              <a:t>Serious Youth Violence</a:t>
            </a:r>
          </a:p>
        </p:txBody>
      </p:sp>
      <p:pic>
        <p:nvPicPr>
          <p:cNvPr id="2" name="Picture 1">
            <a:extLst>
              <a:ext uri="{FF2B5EF4-FFF2-40B4-BE49-F238E27FC236}">
                <a16:creationId xmlns:a16="http://schemas.microsoft.com/office/drawing/2014/main" id="{008C34D7-7C1F-4042-97BA-80716C1DD9D5}"/>
              </a:ext>
            </a:extLst>
          </p:cNvPr>
          <p:cNvPicPr>
            <a:picLocks noChangeAspect="1"/>
          </p:cNvPicPr>
          <p:nvPr/>
        </p:nvPicPr>
        <p:blipFill rotWithShape="1">
          <a:blip r:embed="rId3"/>
          <a:srcRect b="8915"/>
          <a:stretch/>
        </p:blipFill>
        <p:spPr bwMode="auto">
          <a:xfrm>
            <a:off x="4777316" y="1690780"/>
            <a:ext cx="6780700" cy="3474111"/>
          </a:xfrm>
          <a:prstGeom prst="rect">
            <a:avLst/>
          </a:prstGeom>
          <a:noFill/>
        </p:spPr>
      </p:pic>
    </p:spTree>
    <p:extLst>
      <p:ext uri="{BB962C8B-B14F-4D97-AF65-F5344CB8AC3E}">
        <p14:creationId xmlns:p14="http://schemas.microsoft.com/office/powerpoint/2010/main" val="860523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59" name="Freeform: Shape 58">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9">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Shape 60">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Shape 61">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Shape 62">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64" name="Freeform: Shape 63">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Shape 64">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04CFD10C-D4FA-47E7-83EB-600DD109503A}"/>
              </a:ext>
            </a:extLst>
          </p:cNvPr>
          <p:cNvSpPr txBox="1"/>
          <p:nvPr/>
        </p:nvSpPr>
        <p:spPr>
          <a:xfrm>
            <a:off x="3055954" y="2979336"/>
            <a:ext cx="5709721" cy="2430864"/>
          </a:xfrm>
          <a:prstGeom prst="rect">
            <a:avLst/>
          </a:prstGeom>
        </p:spPr>
        <p:txBody>
          <a:bodyPr vert="horz" lIns="91440" tIns="45720" rIns="91440" bIns="45720" rtlCol="0" anchor="t">
            <a:normAutofit/>
          </a:bodyPr>
          <a:lstStyle/>
          <a:p>
            <a:pPr>
              <a:lnSpc>
                <a:spcPct val="90000"/>
              </a:lnSpc>
              <a:spcAft>
                <a:spcPts val="600"/>
              </a:spcAft>
            </a:pPr>
            <a:r>
              <a:rPr lang="en-US" sz="3200">
                <a:solidFill>
                  <a:schemeClr val="tx2"/>
                </a:solidFill>
              </a:rPr>
              <a:t>Can you think of some signs &amp; indicators of CSE, CCE, county lines &amp; Serious Youth Violence?</a:t>
            </a:r>
          </a:p>
        </p:txBody>
      </p:sp>
    </p:spTree>
    <p:extLst>
      <p:ext uri="{BB962C8B-B14F-4D97-AF65-F5344CB8AC3E}">
        <p14:creationId xmlns:p14="http://schemas.microsoft.com/office/powerpoint/2010/main" val="3376521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967DA99-7FC2-42AB-B6A2-5A1144DA0064}"/>
              </a:ext>
            </a:extLst>
          </p:cNvPr>
          <p:cNvGraphicFramePr/>
          <p:nvPr/>
        </p:nvGraphicFramePr>
        <p:xfrm>
          <a:off x="447895" y="282948"/>
          <a:ext cx="6475925" cy="6292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76181E16-2944-4290-8433-CBEA2A6469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30979" y="1787207"/>
            <a:ext cx="4513126" cy="2941203"/>
          </a:xfrm>
          <a:prstGeom prst="rect">
            <a:avLst/>
          </a:prstGeom>
        </p:spPr>
      </p:pic>
      <p:grpSp>
        <p:nvGrpSpPr>
          <p:cNvPr id="4" name="Group 3">
            <a:extLst>
              <a:ext uri="{FF2B5EF4-FFF2-40B4-BE49-F238E27FC236}">
                <a16:creationId xmlns:a16="http://schemas.microsoft.com/office/drawing/2014/main" id="{110B8D3D-0B30-4460-A082-7C43A7548974}"/>
              </a:ext>
            </a:extLst>
          </p:cNvPr>
          <p:cNvGrpSpPr/>
          <p:nvPr/>
        </p:nvGrpSpPr>
        <p:grpSpPr>
          <a:xfrm>
            <a:off x="7155698" y="4950089"/>
            <a:ext cx="2023726" cy="1624962"/>
            <a:chOff x="4452198" y="4663846"/>
            <a:chExt cx="2023726" cy="1214235"/>
          </a:xfrm>
        </p:grpSpPr>
        <p:sp>
          <p:nvSpPr>
            <p:cNvPr id="5" name="Rectangle 4">
              <a:extLst>
                <a:ext uri="{FF2B5EF4-FFF2-40B4-BE49-F238E27FC236}">
                  <a16:creationId xmlns:a16="http://schemas.microsoft.com/office/drawing/2014/main" id="{69EF8C94-9489-44C7-9CAD-4B3E24001B2B}"/>
                </a:ext>
              </a:extLst>
            </p:cNvPr>
            <p:cNvSpPr/>
            <p:nvPr/>
          </p:nvSpPr>
          <p:spPr>
            <a:xfrm>
              <a:off x="4452198" y="4663846"/>
              <a:ext cx="2023726" cy="1214235"/>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58DB380F-FF28-4F98-B59D-3D4426359CD2}"/>
                </a:ext>
              </a:extLst>
            </p:cNvPr>
            <p:cNvSpPr txBox="1"/>
            <p:nvPr/>
          </p:nvSpPr>
          <p:spPr>
            <a:xfrm>
              <a:off x="4452198" y="4663846"/>
              <a:ext cx="2023726" cy="12142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A new nickname, hand signals or code to communicate with friends</a:t>
              </a:r>
            </a:p>
            <a:p>
              <a:pPr marL="0" lvl="0" indent="0" algn="ctr" defTabSz="755650">
                <a:lnSpc>
                  <a:spcPct val="90000"/>
                </a:lnSpc>
                <a:spcBef>
                  <a:spcPct val="0"/>
                </a:spcBef>
                <a:spcAft>
                  <a:spcPct val="35000"/>
                </a:spcAft>
                <a:buNone/>
              </a:pPr>
              <a:r>
                <a:rPr lang="en-GB" sz="1700"/>
                <a:t>Tags or graffiti on books/possessions</a:t>
              </a:r>
              <a:endParaRPr lang="en-GB" sz="1700" kern="1200"/>
            </a:p>
          </p:txBody>
        </p:sp>
      </p:grpSp>
      <p:grpSp>
        <p:nvGrpSpPr>
          <p:cNvPr id="7" name="Group 6">
            <a:extLst>
              <a:ext uri="{FF2B5EF4-FFF2-40B4-BE49-F238E27FC236}">
                <a16:creationId xmlns:a16="http://schemas.microsoft.com/office/drawing/2014/main" id="{1C1BBE33-99A0-4AE2-8EC6-2689F55C49D7}"/>
              </a:ext>
            </a:extLst>
          </p:cNvPr>
          <p:cNvGrpSpPr/>
          <p:nvPr/>
        </p:nvGrpSpPr>
        <p:grpSpPr>
          <a:xfrm>
            <a:off x="9283904" y="4950088"/>
            <a:ext cx="2023726" cy="1730158"/>
            <a:chOff x="4452198" y="4663846"/>
            <a:chExt cx="2023726" cy="1730158"/>
          </a:xfrm>
        </p:grpSpPr>
        <p:sp>
          <p:nvSpPr>
            <p:cNvPr id="8" name="Rectangle 7">
              <a:extLst>
                <a:ext uri="{FF2B5EF4-FFF2-40B4-BE49-F238E27FC236}">
                  <a16:creationId xmlns:a16="http://schemas.microsoft.com/office/drawing/2014/main" id="{665CD4CE-A296-4A3C-84FB-BF87D791DF59}"/>
                </a:ext>
              </a:extLst>
            </p:cNvPr>
            <p:cNvSpPr/>
            <p:nvPr/>
          </p:nvSpPr>
          <p:spPr>
            <a:xfrm>
              <a:off x="4452198" y="4663846"/>
              <a:ext cx="2023726" cy="1214235"/>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9" name="TextBox 8">
              <a:extLst>
                <a:ext uri="{FF2B5EF4-FFF2-40B4-BE49-F238E27FC236}">
                  <a16:creationId xmlns:a16="http://schemas.microsoft.com/office/drawing/2014/main" id="{AF65169E-762A-4E6A-A636-94E5C0CFD2D8}"/>
                </a:ext>
              </a:extLst>
            </p:cNvPr>
            <p:cNvSpPr txBox="1"/>
            <p:nvPr/>
          </p:nvSpPr>
          <p:spPr>
            <a:xfrm>
              <a:off x="4452198" y="4769042"/>
              <a:ext cx="2023726" cy="16249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a:t>Being secretive or vague about whereabouts or who spending time with </a:t>
              </a:r>
            </a:p>
            <a:p>
              <a:pPr marL="0" lvl="0" indent="0" algn="ctr" defTabSz="755650">
                <a:lnSpc>
                  <a:spcPct val="90000"/>
                </a:lnSpc>
                <a:spcBef>
                  <a:spcPct val="0"/>
                </a:spcBef>
                <a:spcAft>
                  <a:spcPct val="35000"/>
                </a:spcAft>
                <a:buNone/>
              </a:pPr>
              <a:endParaRPr lang="en-GB" sz="1700" kern="1200"/>
            </a:p>
            <a:p>
              <a:pPr marL="0" lvl="0" indent="0" algn="ctr" defTabSz="755650">
                <a:lnSpc>
                  <a:spcPct val="90000"/>
                </a:lnSpc>
                <a:spcBef>
                  <a:spcPct val="0"/>
                </a:spcBef>
                <a:spcAft>
                  <a:spcPct val="35000"/>
                </a:spcAft>
                <a:buNone/>
              </a:pPr>
              <a:endParaRPr lang="en-GB" sz="1700" kern="1200"/>
            </a:p>
          </p:txBody>
        </p:sp>
      </p:grpSp>
    </p:spTree>
    <p:extLst>
      <p:ext uri="{BB962C8B-B14F-4D97-AF65-F5344CB8AC3E}">
        <p14:creationId xmlns:p14="http://schemas.microsoft.com/office/powerpoint/2010/main" val="7812653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D7D8E491-789C-458C-8730-0A44839AC749}"/>
              </a:ext>
            </a:extLst>
          </p:cNvPr>
          <p:cNvPicPr>
            <a:picLocks noChangeAspect="1"/>
          </p:cNvPicPr>
          <p:nvPr/>
        </p:nvPicPr>
        <p:blipFill rotWithShape="1">
          <a:blip r:embed="rId3"/>
          <a:srcRect l="5907" r="7605"/>
          <a:stretch/>
        </p:blipFill>
        <p:spPr bwMode="auto">
          <a:xfrm>
            <a:off x="0" y="10"/>
            <a:ext cx="7450591" cy="4307295"/>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p:spPr>
      </p:pic>
      <p:sp>
        <p:nvSpPr>
          <p:cNvPr id="3" name="Rectangle 2">
            <a:extLst>
              <a:ext uri="{FF2B5EF4-FFF2-40B4-BE49-F238E27FC236}">
                <a16:creationId xmlns:a16="http://schemas.microsoft.com/office/drawing/2014/main" id="{76E3F80E-4701-41CA-BF22-EFBACDC5961B}"/>
              </a:ext>
            </a:extLst>
          </p:cNvPr>
          <p:cNvSpPr/>
          <p:nvPr/>
        </p:nvSpPr>
        <p:spPr>
          <a:xfrm>
            <a:off x="7450591" y="399331"/>
            <a:ext cx="4386079" cy="646331"/>
          </a:xfrm>
          <a:prstGeom prst="rect">
            <a:avLst/>
          </a:prstGeom>
        </p:spPr>
        <p:txBody>
          <a:bodyPr wrap="square">
            <a:spAutoFit/>
          </a:bodyPr>
          <a:lstStyle/>
          <a:p>
            <a:r>
              <a:rPr lang="en-GB" altLang="en-US" sz="3600">
                <a:latin typeface="Trebuchet MS" pitchFamily="34" charset="0"/>
                <a:cs typeface="Arial" charset="0"/>
                <a:sym typeface="Trebuchet MS" pitchFamily="34" charset="0"/>
              </a:rPr>
              <a:t>Child on Child Abuse</a:t>
            </a:r>
            <a:endParaRPr lang="en-GB" sz="3600"/>
          </a:p>
        </p:txBody>
      </p:sp>
      <p:sp>
        <p:nvSpPr>
          <p:cNvPr id="4" name="Rectangle 3">
            <a:extLst>
              <a:ext uri="{FF2B5EF4-FFF2-40B4-BE49-F238E27FC236}">
                <a16:creationId xmlns:a16="http://schemas.microsoft.com/office/drawing/2014/main" id="{05710EAC-EF06-454F-ABB4-506AB724AFB2}"/>
              </a:ext>
            </a:extLst>
          </p:cNvPr>
          <p:cNvSpPr/>
          <p:nvPr/>
        </p:nvSpPr>
        <p:spPr>
          <a:xfrm>
            <a:off x="7657936" y="1816620"/>
            <a:ext cx="3971388" cy="2031325"/>
          </a:xfrm>
          <a:prstGeom prst="rect">
            <a:avLst/>
          </a:prstGeom>
        </p:spPr>
        <p:txBody>
          <a:bodyPr wrap="square">
            <a:spAutoFit/>
          </a:bodyPr>
          <a:lstStyle/>
          <a:p>
            <a:pPr marL="285750" indent="-285750">
              <a:spcBef>
                <a:spcPct val="0"/>
              </a:spcBef>
              <a:buFontTx/>
              <a:buChar char="•"/>
            </a:pPr>
            <a:r>
              <a:rPr lang="en-GB" altLang="en-US">
                <a:latin typeface="Trebuchet MS" pitchFamily="34" charset="0"/>
                <a:cs typeface="Arial" charset="0"/>
                <a:sym typeface="Trebuchet MS" pitchFamily="34" charset="0"/>
              </a:rPr>
              <a:t>Bullying (including cyber-bullying)</a:t>
            </a:r>
          </a:p>
          <a:p>
            <a:pPr marL="285750" indent="-285750">
              <a:spcBef>
                <a:spcPct val="0"/>
              </a:spcBef>
              <a:buFontTx/>
              <a:buChar char="•"/>
            </a:pPr>
            <a:endParaRPr lang="en-GB" altLang="en-US">
              <a:latin typeface="Trebuchet MS" pitchFamily="34" charset="0"/>
              <a:cs typeface="Arial" charset="0"/>
              <a:sym typeface="Trebuchet MS" pitchFamily="34" charset="0"/>
            </a:endParaRPr>
          </a:p>
          <a:p>
            <a:pPr marL="285750" indent="-285750">
              <a:spcBef>
                <a:spcPct val="0"/>
              </a:spcBef>
              <a:buFontTx/>
              <a:buChar char="•"/>
            </a:pPr>
            <a:r>
              <a:rPr lang="en-GB" altLang="en-US">
                <a:latin typeface="Trebuchet MS" pitchFamily="34" charset="0"/>
                <a:cs typeface="Arial" charset="0"/>
                <a:sym typeface="Trebuchet MS" pitchFamily="34" charset="0"/>
              </a:rPr>
              <a:t>Physical Abuse</a:t>
            </a:r>
          </a:p>
          <a:p>
            <a:pPr marL="285750" indent="-285750">
              <a:spcBef>
                <a:spcPct val="0"/>
              </a:spcBef>
              <a:buFontTx/>
              <a:buChar char="•"/>
            </a:pPr>
            <a:endParaRPr lang="en-GB" altLang="en-US">
              <a:latin typeface="Trebuchet MS" pitchFamily="34" charset="0"/>
              <a:cs typeface="Arial" charset="0"/>
              <a:sym typeface="Trebuchet MS" pitchFamily="34" charset="0"/>
            </a:endParaRPr>
          </a:p>
          <a:p>
            <a:pPr marL="285750" indent="-285750">
              <a:spcBef>
                <a:spcPct val="0"/>
              </a:spcBef>
              <a:buFontTx/>
              <a:buChar char="•"/>
            </a:pPr>
            <a:r>
              <a:rPr lang="en-GB" altLang="en-US">
                <a:latin typeface="Trebuchet MS" pitchFamily="34" charset="0"/>
                <a:cs typeface="Arial" charset="0"/>
                <a:sym typeface="Trebuchet MS" pitchFamily="34" charset="0"/>
              </a:rPr>
              <a:t>Abuse within intimate partner relationships </a:t>
            </a:r>
          </a:p>
          <a:p>
            <a:pPr marL="285750" indent="-285750">
              <a:spcBef>
                <a:spcPct val="0"/>
              </a:spcBef>
              <a:buFontTx/>
              <a:buChar char="•"/>
            </a:pPr>
            <a:endParaRPr lang="en-GB" altLang="en-US">
              <a:latin typeface="Trebuchet MS" pitchFamily="34" charset="0"/>
              <a:cs typeface="Arial" charset="0"/>
              <a:sym typeface="Trebuchet MS" pitchFamily="34" charset="0"/>
            </a:endParaRPr>
          </a:p>
        </p:txBody>
      </p:sp>
      <p:sp>
        <p:nvSpPr>
          <p:cNvPr id="5" name="Rectangle 4">
            <a:extLst>
              <a:ext uri="{FF2B5EF4-FFF2-40B4-BE49-F238E27FC236}">
                <a16:creationId xmlns:a16="http://schemas.microsoft.com/office/drawing/2014/main" id="{341AD101-DABE-4756-A364-3AA2B8AF6782}"/>
              </a:ext>
            </a:extLst>
          </p:cNvPr>
          <p:cNvSpPr/>
          <p:nvPr/>
        </p:nvSpPr>
        <p:spPr>
          <a:xfrm>
            <a:off x="176251" y="4566988"/>
            <a:ext cx="6096000" cy="2031325"/>
          </a:xfrm>
          <a:prstGeom prst="rect">
            <a:avLst/>
          </a:prstGeom>
        </p:spPr>
        <p:txBody>
          <a:bodyPr>
            <a:spAutoFit/>
          </a:bodyPr>
          <a:lstStyle/>
          <a:p>
            <a:pPr marL="285750" indent="-285750">
              <a:buClr>
                <a:srgbClr val="FFC000"/>
              </a:buClr>
              <a:buFont typeface="Arial" panose="020B0604020202020204" pitchFamily="34" charset="0"/>
              <a:buChar char="•"/>
              <a:defRPr/>
            </a:pPr>
            <a:r>
              <a:rPr lang="en-GB" altLang="en-US">
                <a:latin typeface="Trebuchet MS" pitchFamily="34" charset="0"/>
                <a:cs typeface="Arial" charset="0"/>
                <a:sym typeface="Trebuchet MS" pitchFamily="34" charset="0"/>
              </a:rPr>
              <a:t>Sexual Violence/Harassment</a:t>
            </a:r>
          </a:p>
          <a:p>
            <a:pPr>
              <a:buClr>
                <a:srgbClr val="FFC000"/>
              </a:buClr>
              <a:defRPr/>
            </a:pPr>
            <a:endParaRPr lang="en-GB" altLang="en-US">
              <a:latin typeface="Trebuchet MS" pitchFamily="34" charset="0"/>
              <a:cs typeface="Arial" charset="0"/>
              <a:sym typeface="Trebuchet MS" pitchFamily="34" charset="0"/>
            </a:endParaRPr>
          </a:p>
          <a:p>
            <a:pPr marL="285750" indent="-285750">
              <a:buClr>
                <a:srgbClr val="FFC000"/>
              </a:buClr>
              <a:buFont typeface="Arial" panose="020B0604020202020204" pitchFamily="34" charset="0"/>
              <a:buChar char="•"/>
              <a:defRPr/>
            </a:pPr>
            <a:r>
              <a:rPr lang="en-GB">
                <a:latin typeface="Trebuchet MS" panose="020B0603020202020204" pitchFamily="34" charset="0"/>
                <a:cs typeface="Arial" panose="020B0604020202020204" pitchFamily="34" charset="0"/>
                <a:sym typeface="Arial" panose="020B0604020202020204" pitchFamily="34" charset="0"/>
              </a:rPr>
              <a:t>Up-skirting</a:t>
            </a:r>
          </a:p>
          <a:p>
            <a:pPr>
              <a:buClr>
                <a:srgbClr val="FFC000"/>
              </a:buClr>
              <a:defRPr/>
            </a:pPr>
            <a:endParaRPr lang="en-GB">
              <a:latin typeface="Trebuchet MS" panose="020B0603020202020204" pitchFamily="34" charset="0"/>
              <a:cs typeface="Arial" panose="020B0604020202020204" pitchFamily="34" charset="0"/>
              <a:sym typeface="Arial" panose="020B0604020202020204" pitchFamily="34" charset="0"/>
            </a:endParaRPr>
          </a:p>
          <a:p>
            <a:pPr marL="285750" indent="-285750">
              <a:buClr>
                <a:srgbClr val="FFC000"/>
              </a:buClr>
              <a:buFont typeface="Arial" panose="020B0604020202020204" pitchFamily="34" charset="0"/>
              <a:buChar char="•"/>
              <a:defRPr/>
            </a:pPr>
            <a:r>
              <a:rPr lang="en-GB">
                <a:latin typeface="Trebuchet MS"/>
                <a:ea typeface="Trebuchet MS"/>
                <a:cs typeface="Trebuchet MS"/>
                <a:sym typeface="Trebuchet MS"/>
              </a:rPr>
              <a:t>Sending of nude/semi nude images</a:t>
            </a:r>
          </a:p>
          <a:p>
            <a:pPr marL="285750" indent="-285750">
              <a:buClr>
                <a:srgbClr val="FFC000"/>
              </a:buClr>
              <a:buFont typeface="Arial" panose="020B0604020202020204" pitchFamily="34" charset="0"/>
              <a:buChar char="•"/>
              <a:defRPr/>
            </a:pPr>
            <a:endParaRPr lang="en-GB">
              <a:latin typeface="Trebuchet MS"/>
              <a:ea typeface="Trebuchet MS"/>
              <a:cs typeface="Trebuchet MS"/>
              <a:sym typeface="Trebuchet MS"/>
            </a:endParaRPr>
          </a:p>
          <a:p>
            <a:pPr marL="285750" indent="-285750">
              <a:buClr>
                <a:srgbClr val="FFC000"/>
              </a:buClr>
              <a:buFont typeface="Arial" panose="020B0604020202020204" pitchFamily="34" charset="0"/>
              <a:buChar char="•"/>
              <a:defRPr/>
            </a:pPr>
            <a:r>
              <a:rPr lang="en-GB">
                <a:latin typeface="Trebuchet MS"/>
                <a:ea typeface="Trebuchet MS"/>
                <a:cs typeface="Trebuchet MS"/>
                <a:sym typeface="Trebuchet MS"/>
              </a:rPr>
              <a:t>Hazing</a:t>
            </a:r>
          </a:p>
        </p:txBody>
      </p:sp>
      <p:sp>
        <p:nvSpPr>
          <p:cNvPr id="8" name="Rectangle: Rounded Corners 7">
            <a:extLst>
              <a:ext uri="{FF2B5EF4-FFF2-40B4-BE49-F238E27FC236}">
                <a16:creationId xmlns:a16="http://schemas.microsoft.com/office/drawing/2014/main" id="{D2F3D472-DEDC-4A55-B788-3D7247243881}"/>
              </a:ext>
            </a:extLst>
          </p:cNvPr>
          <p:cNvSpPr/>
          <p:nvPr/>
        </p:nvSpPr>
        <p:spPr>
          <a:xfrm>
            <a:off x="4374710" y="4766344"/>
            <a:ext cx="2801324" cy="16326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t>Remember not to view or forward images of children</a:t>
            </a:r>
          </a:p>
        </p:txBody>
      </p:sp>
    </p:spTree>
    <p:extLst>
      <p:ext uri="{BB962C8B-B14F-4D97-AF65-F5344CB8AC3E}">
        <p14:creationId xmlns:p14="http://schemas.microsoft.com/office/powerpoint/2010/main" val="252791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59395B-B23F-6016-C352-D6E1494913C3}"/>
              </a:ext>
            </a:extLst>
          </p:cNvPr>
          <p:cNvSpPr txBox="1"/>
          <p:nvPr/>
        </p:nvSpPr>
        <p:spPr>
          <a:xfrm>
            <a:off x="4444181" y="845574"/>
            <a:ext cx="7463011" cy="4524315"/>
          </a:xfrm>
          <a:prstGeom prst="rect">
            <a:avLst/>
          </a:prstGeom>
          <a:noFill/>
        </p:spPr>
        <p:txBody>
          <a:bodyPr wrap="square" rtlCol="0">
            <a:spAutoFit/>
          </a:bodyPr>
          <a:lstStyle/>
          <a:p>
            <a:r>
              <a:rPr lang="en-GB" sz="3200" b="0" i="1">
                <a:solidFill>
                  <a:srgbClr val="525256"/>
                </a:solidFill>
                <a:effectLst/>
                <a:latin typeface="filson-soft"/>
              </a:rPr>
              <a:t>Incel</a:t>
            </a:r>
            <a:r>
              <a:rPr lang="en-GB" sz="3200" b="1" i="0">
                <a:solidFill>
                  <a:srgbClr val="525256"/>
                </a:solidFill>
                <a:effectLst/>
                <a:latin typeface="filson-soft"/>
              </a:rPr>
              <a:t> – a term associated with a mostly online subculture of people, who define themselves as unable to find a romantic or sexual partner despite desiring one, and who may blame, objectify and denigrate women and girls as a result.</a:t>
            </a:r>
          </a:p>
          <a:p>
            <a:endParaRPr lang="en-GB" sz="3200" b="1">
              <a:solidFill>
                <a:srgbClr val="525256"/>
              </a:solidFill>
              <a:latin typeface="filson-soft"/>
            </a:endParaRPr>
          </a:p>
          <a:p>
            <a:r>
              <a:rPr lang="en-GB" sz="3200" b="1">
                <a:solidFill>
                  <a:srgbClr val="525256"/>
                </a:solidFill>
                <a:latin typeface="filson-soft"/>
              </a:rPr>
              <a:t>1 in 6 boys aged 6-15 have a positive view of Andrew Tate</a:t>
            </a:r>
            <a:endParaRPr lang="en-GB" sz="3200"/>
          </a:p>
        </p:txBody>
      </p:sp>
      <p:pic>
        <p:nvPicPr>
          <p:cNvPr id="3" name="Picture 2">
            <a:extLst>
              <a:ext uri="{FF2B5EF4-FFF2-40B4-BE49-F238E27FC236}">
                <a16:creationId xmlns:a16="http://schemas.microsoft.com/office/drawing/2014/main" id="{CA34E5D0-D99F-1E4F-E675-D9754D382D13}"/>
              </a:ext>
            </a:extLst>
          </p:cNvPr>
          <p:cNvPicPr>
            <a:picLocks noChangeAspect="1"/>
          </p:cNvPicPr>
          <p:nvPr/>
        </p:nvPicPr>
        <p:blipFill>
          <a:blip r:embed="rId3"/>
          <a:stretch>
            <a:fillRect/>
          </a:stretch>
        </p:blipFill>
        <p:spPr>
          <a:xfrm>
            <a:off x="88798" y="118755"/>
            <a:ext cx="4086962" cy="2512685"/>
          </a:xfrm>
          <a:prstGeom prst="rect">
            <a:avLst/>
          </a:prstGeom>
        </p:spPr>
      </p:pic>
      <p:pic>
        <p:nvPicPr>
          <p:cNvPr id="4" name="Picture 3">
            <a:extLst>
              <a:ext uri="{FF2B5EF4-FFF2-40B4-BE49-F238E27FC236}">
                <a16:creationId xmlns:a16="http://schemas.microsoft.com/office/drawing/2014/main" id="{A78B1ADA-90B1-FFDE-B327-1CB18DB8155D}"/>
              </a:ext>
            </a:extLst>
          </p:cNvPr>
          <p:cNvPicPr>
            <a:picLocks noChangeAspect="1"/>
          </p:cNvPicPr>
          <p:nvPr/>
        </p:nvPicPr>
        <p:blipFill>
          <a:blip r:embed="rId4"/>
          <a:stretch>
            <a:fillRect/>
          </a:stretch>
        </p:blipFill>
        <p:spPr>
          <a:xfrm>
            <a:off x="396240" y="3027680"/>
            <a:ext cx="3525520" cy="2702560"/>
          </a:xfrm>
          <a:prstGeom prst="rect">
            <a:avLst/>
          </a:prstGeom>
        </p:spPr>
      </p:pic>
    </p:spTree>
    <p:extLst>
      <p:ext uri="{BB962C8B-B14F-4D97-AF65-F5344CB8AC3E}">
        <p14:creationId xmlns:p14="http://schemas.microsoft.com/office/powerpoint/2010/main" val="8874097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C72ACDC-0625-081F-6C02-7A66FD39D9F4}"/>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kern="1200">
                <a:solidFill>
                  <a:srgbClr val="FFFFFF"/>
                </a:solidFill>
                <a:latin typeface="+mj-lt"/>
                <a:ea typeface="+mj-ea"/>
                <a:cs typeface="+mj-cs"/>
              </a:rPr>
              <a:t>Do you know what these Emojis mean?</a:t>
            </a:r>
          </a:p>
        </p:txBody>
      </p:sp>
      <p:pic>
        <p:nvPicPr>
          <p:cNvPr id="3" name="Picture 2">
            <a:extLst>
              <a:ext uri="{FF2B5EF4-FFF2-40B4-BE49-F238E27FC236}">
                <a16:creationId xmlns:a16="http://schemas.microsoft.com/office/drawing/2014/main" id="{2E416FD6-471D-272A-8F55-E6FA8081E8A2}"/>
              </a:ext>
            </a:extLst>
          </p:cNvPr>
          <p:cNvPicPr>
            <a:picLocks noChangeAspect="1"/>
          </p:cNvPicPr>
          <p:nvPr/>
        </p:nvPicPr>
        <p:blipFill>
          <a:blip r:embed="rId3"/>
          <a:stretch>
            <a:fillRect/>
          </a:stretch>
        </p:blipFill>
        <p:spPr>
          <a:xfrm>
            <a:off x="4777316" y="1248325"/>
            <a:ext cx="6780700" cy="4359021"/>
          </a:xfrm>
          <a:prstGeom prst="rect">
            <a:avLst/>
          </a:prstGeom>
        </p:spPr>
      </p:pic>
    </p:spTree>
    <p:extLst>
      <p:ext uri="{BB962C8B-B14F-4D97-AF65-F5344CB8AC3E}">
        <p14:creationId xmlns:p14="http://schemas.microsoft.com/office/powerpoint/2010/main" val="1780575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2959713D-6862-9871-B305-6A982CBF1AF3}"/>
              </a:ext>
            </a:extLst>
          </p:cNvPr>
          <p:cNvPicPr>
            <a:picLocks noChangeAspect="1"/>
          </p:cNvPicPr>
          <p:nvPr/>
        </p:nvPicPr>
        <p:blipFill>
          <a:blip r:embed="rId3"/>
          <a:stretch>
            <a:fillRect/>
          </a:stretch>
        </p:blipFill>
        <p:spPr>
          <a:xfrm>
            <a:off x="3841844" y="1405043"/>
            <a:ext cx="4768755" cy="3699896"/>
          </a:xfrm>
          <a:prstGeom prst="rect">
            <a:avLst/>
          </a:prstGeom>
        </p:spPr>
      </p:pic>
    </p:spTree>
    <p:extLst>
      <p:ext uri="{BB962C8B-B14F-4D97-AF65-F5344CB8AC3E}">
        <p14:creationId xmlns:p14="http://schemas.microsoft.com/office/powerpoint/2010/main" val="3981317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8B7762-99E4-49B8-B20D-8DC40F98065E}"/>
              </a:ext>
            </a:extLst>
          </p:cNvPr>
          <p:cNvPicPr>
            <a:picLocks noChangeAspect="1"/>
          </p:cNvPicPr>
          <p:nvPr/>
        </p:nvPicPr>
        <p:blipFill>
          <a:blip r:embed="rId3"/>
          <a:stretch>
            <a:fillRect/>
          </a:stretch>
        </p:blipFill>
        <p:spPr bwMode="auto">
          <a:xfrm>
            <a:off x="4499820" y="643466"/>
            <a:ext cx="7403411" cy="5571067"/>
          </a:xfrm>
          <a:prstGeom prst="rect">
            <a:avLst/>
          </a:prstGeom>
          <a:noFill/>
        </p:spPr>
      </p:pic>
      <p:sp>
        <p:nvSpPr>
          <p:cNvPr id="3" name="Rectangle 2">
            <a:extLst>
              <a:ext uri="{FF2B5EF4-FFF2-40B4-BE49-F238E27FC236}">
                <a16:creationId xmlns:a16="http://schemas.microsoft.com/office/drawing/2014/main" id="{B691D9D2-BF2C-4DE9-83D3-8DFD24B12576}"/>
              </a:ext>
            </a:extLst>
          </p:cNvPr>
          <p:cNvSpPr/>
          <p:nvPr/>
        </p:nvSpPr>
        <p:spPr>
          <a:xfrm>
            <a:off x="189025" y="511118"/>
            <a:ext cx="4310795" cy="523220"/>
          </a:xfrm>
          <a:prstGeom prst="rect">
            <a:avLst/>
          </a:prstGeom>
        </p:spPr>
        <p:txBody>
          <a:bodyPr wrap="none">
            <a:spAutoFit/>
          </a:bodyPr>
          <a:lstStyle/>
          <a:p>
            <a:r>
              <a:rPr lang="en-GB" altLang="en-US" sz="2800">
                <a:latin typeface="Trebuchet MS" pitchFamily="34" charset="0"/>
                <a:cs typeface="Arial" charset="0"/>
                <a:sym typeface="Trebuchet MS" pitchFamily="34" charset="0"/>
              </a:rPr>
              <a:t>Radicalisation/Extremism</a:t>
            </a:r>
            <a:endParaRPr lang="en-GB" sz="2800"/>
          </a:p>
        </p:txBody>
      </p:sp>
      <p:sp>
        <p:nvSpPr>
          <p:cNvPr id="4" name="Rectangle 3">
            <a:extLst>
              <a:ext uri="{FF2B5EF4-FFF2-40B4-BE49-F238E27FC236}">
                <a16:creationId xmlns:a16="http://schemas.microsoft.com/office/drawing/2014/main" id="{78FF317E-4297-439D-B053-A48EC2A81117}"/>
              </a:ext>
            </a:extLst>
          </p:cNvPr>
          <p:cNvSpPr/>
          <p:nvPr/>
        </p:nvSpPr>
        <p:spPr>
          <a:xfrm>
            <a:off x="373248" y="1624860"/>
            <a:ext cx="3942348" cy="4247317"/>
          </a:xfrm>
          <a:prstGeom prst="rect">
            <a:avLst/>
          </a:prstGeom>
        </p:spPr>
        <p:txBody>
          <a:bodyPr wrap="square">
            <a:spAutoFit/>
          </a:bodyPr>
          <a:lstStyle/>
          <a:p>
            <a:pPr>
              <a:spcBef>
                <a:spcPct val="0"/>
              </a:spcBef>
              <a:buFont typeface="Trebuchet MS" pitchFamily="34" charset="0"/>
              <a:buNone/>
            </a:pPr>
            <a:r>
              <a:rPr lang="en-GB" altLang="en-US">
                <a:latin typeface="Trebuchet MS" pitchFamily="34" charset="0"/>
                <a:cs typeface="Arial" charset="0"/>
                <a:sym typeface="Trebuchet MS" pitchFamily="34" charset="0"/>
              </a:rPr>
              <a:t>The </a:t>
            </a:r>
            <a:r>
              <a:rPr lang="en-GB" altLang="en-US" b="1">
                <a:latin typeface="Trebuchet MS" pitchFamily="34" charset="0"/>
                <a:cs typeface="Arial" charset="0"/>
                <a:sym typeface="Trebuchet MS" pitchFamily="34" charset="0"/>
              </a:rPr>
              <a:t>Prevent</a:t>
            </a:r>
            <a:r>
              <a:rPr lang="en-GB" altLang="en-US">
                <a:latin typeface="Trebuchet MS" pitchFamily="34" charset="0"/>
                <a:cs typeface="Arial" charset="0"/>
                <a:sym typeface="Trebuchet MS" pitchFamily="34" charset="0"/>
              </a:rPr>
              <a:t> Duty Guidance places a duty on schools, and child care providers, to have ‘due regard to the need to prevent people from being drawn into terrorism’.   </a:t>
            </a:r>
          </a:p>
          <a:p>
            <a:pPr>
              <a:spcBef>
                <a:spcPct val="0"/>
              </a:spcBef>
              <a:buFont typeface="Trebuchet MS" pitchFamily="34" charset="0"/>
              <a:buNone/>
            </a:pPr>
            <a:endParaRPr lang="en-GB" altLang="en-US">
              <a:latin typeface="Trebuchet MS" pitchFamily="34" charset="0"/>
              <a:cs typeface="Arial" charset="0"/>
              <a:sym typeface="Trebuchet MS" pitchFamily="34" charset="0"/>
            </a:endParaRPr>
          </a:p>
          <a:p>
            <a:pPr>
              <a:spcBef>
                <a:spcPct val="0"/>
              </a:spcBef>
              <a:buFont typeface="Trebuchet MS" pitchFamily="34" charset="0"/>
              <a:buNone/>
            </a:pPr>
            <a:r>
              <a:rPr lang="en-GB" altLang="en-US">
                <a:latin typeface="Trebuchet MS" pitchFamily="34" charset="0"/>
                <a:cs typeface="Arial" charset="0"/>
                <a:sym typeface="Trebuchet MS" pitchFamily="34" charset="0"/>
              </a:rPr>
              <a:t>Radicalisation is usually a process not an event. </a:t>
            </a:r>
          </a:p>
          <a:p>
            <a:pPr>
              <a:spcBef>
                <a:spcPct val="0"/>
              </a:spcBef>
              <a:buFont typeface="Trebuchet MS" pitchFamily="34" charset="0"/>
              <a:buNone/>
            </a:pPr>
            <a:endParaRPr lang="en-GB" altLang="en-US">
              <a:latin typeface="Trebuchet MS" pitchFamily="34" charset="0"/>
              <a:cs typeface="Arial" charset="0"/>
              <a:sym typeface="Trebuchet MS" pitchFamily="34" charset="0"/>
            </a:endParaRPr>
          </a:p>
          <a:p>
            <a:pPr>
              <a:spcBef>
                <a:spcPct val="0"/>
              </a:spcBef>
              <a:buFont typeface="Trebuchet MS" pitchFamily="34" charset="0"/>
              <a:buNone/>
            </a:pPr>
            <a:r>
              <a:rPr lang="en-GB" altLang="en-US" b="1">
                <a:latin typeface="Trebuchet MS" pitchFamily="34" charset="0"/>
                <a:cs typeface="Arial" charset="0"/>
                <a:sym typeface="Trebuchet MS" pitchFamily="34" charset="0"/>
              </a:rPr>
              <a:t>All</a:t>
            </a:r>
            <a:r>
              <a:rPr lang="en-GB" altLang="en-US">
                <a:latin typeface="Trebuchet MS" pitchFamily="34" charset="0"/>
                <a:cs typeface="Arial" charset="0"/>
                <a:sym typeface="Trebuchet MS" pitchFamily="34" charset="0"/>
              </a:rPr>
              <a:t> </a:t>
            </a:r>
            <a:r>
              <a:rPr lang="en-GB" altLang="en-US" b="1">
                <a:latin typeface="Trebuchet MS" pitchFamily="34" charset="0"/>
                <a:cs typeface="Arial" charset="0"/>
                <a:sym typeface="Trebuchet MS" pitchFamily="34" charset="0"/>
              </a:rPr>
              <a:t>school staff </a:t>
            </a:r>
            <a:r>
              <a:rPr lang="en-GB" altLang="en-US">
                <a:latin typeface="Trebuchet MS" pitchFamily="34" charset="0"/>
                <a:cs typeface="Arial" charset="0"/>
                <a:sym typeface="Trebuchet MS" pitchFamily="34" charset="0"/>
              </a:rPr>
              <a:t>should complete the Home Office e learning module: Introduction to Prevent.  Senior Leaders and DSLs should complete the additional module around making referrals.   </a:t>
            </a:r>
          </a:p>
        </p:txBody>
      </p:sp>
    </p:spTree>
    <p:extLst>
      <p:ext uri="{BB962C8B-B14F-4D97-AF65-F5344CB8AC3E}">
        <p14:creationId xmlns:p14="http://schemas.microsoft.com/office/powerpoint/2010/main" val="10466556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899586F-3D44-4C39-85CC-266E450268E9}"/>
              </a:ext>
            </a:extLst>
          </p:cNvPr>
          <p:cNvPicPr>
            <a:picLocks noChangeAspect="1"/>
          </p:cNvPicPr>
          <p:nvPr/>
        </p:nvPicPr>
        <p:blipFill>
          <a:blip r:embed="rId3"/>
          <a:stretch>
            <a:fillRect/>
          </a:stretch>
        </p:blipFill>
        <p:spPr bwMode="auto">
          <a:xfrm>
            <a:off x="3019905" y="1180532"/>
            <a:ext cx="5942926" cy="4394578"/>
          </a:xfrm>
          <a:prstGeom prst="rect">
            <a:avLst/>
          </a:prstGeom>
          <a:noFill/>
        </p:spPr>
      </p:pic>
    </p:spTree>
    <p:extLst>
      <p:ext uri="{BB962C8B-B14F-4D97-AF65-F5344CB8AC3E}">
        <p14:creationId xmlns:p14="http://schemas.microsoft.com/office/powerpoint/2010/main" val="25421746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9C8222-A281-4CA2-896D-3542B1407D97}"/>
              </a:ext>
            </a:extLst>
          </p:cNvPr>
          <p:cNvSpPr/>
          <p:nvPr/>
        </p:nvSpPr>
        <p:spPr>
          <a:xfrm>
            <a:off x="2530929" y="383721"/>
            <a:ext cx="5866937" cy="6090557"/>
          </a:xfrm>
          <a:prstGeom prst="rect">
            <a:avLst/>
          </a:prstGeom>
        </p:spPr>
        <p:txBody>
          <a:bodyPr vert="horz" lIns="91440" tIns="45720" rIns="91440" bIns="45720" rtlCol="0">
            <a:normAutofit/>
          </a:bodyPr>
          <a:lstStyle/>
          <a:p>
            <a:pPr>
              <a:lnSpc>
                <a:spcPct val="90000"/>
              </a:lnSpc>
              <a:spcAft>
                <a:spcPts val="600"/>
              </a:spcAft>
            </a:pPr>
            <a:r>
              <a:rPr lang="en-US" sz="8000" b="1" cap="none" spc="0">
                <a:ln w="9525">
                  <a:solidFill>
                    <a:schemeClr val="bg1"/>
                  </a:solidFill>
                  <a:prstDash val="solid"/>
                </a:ln>
                <a:effectLst>
                  <a:outerShdw blurRad="12700" dist="38100" dir="2700000" algn="tl" rotWithShape="0">
                    <a:schemeClr val="bg1">
                      <a:lumMod val="50000"/>
                    </a:schemeClr>
                  </a:outerShdw>
                </a:effectLst>
              </a:rPr>
              <a:t>14</a:t>
            </a:r>
          </a:p>
          <a:p>
            <a:pPr>
              <a:lnSpc>
                <a:spcPct val="90000"/>
              </a:lnSpc>
              <a:spcAft>
                <a:spcPts val="600"/>
              </a:spcAft>
            </a:pPr>
            <a:r>
              <a:rPr lang="en-US" sz="8000" b="1" cap="none" spc="0">
                <a:ln w="9525">
                  <a:solidFill>
                    <a:schemeClr val="bg1"/>
                  </a:solidFill>
                  <a:prstDash val="solid"/>
                </a:ln>
                <a:effectLst>
                  <a:outerShdw blurRad="12700" dist="38100" dir="2700000" algn="tl" rotWithShape="0">
                    <a:schemeClr val="bg1">
                      <a:lumMod val="50000"/>
                    </a:schemeClr>
                  </a:outerShdw>
                </a:effectLst>
              </a:rPr>
              <a:t>18</a:t>
            </a:r>
          </a:p>
          <a:p>
            <a:pPr>
              <a:lnSpc>
                <a:spcPct val="90000"/>
              </a:lnSpc>
              <a:spcAft>
                <a:spcPts val="600"/>
              </a:spcAft>
            </a:pPr>
            <a:r>
              <a:rPr lang="en-US" sz="8000" b="1" cap="none" spc="0">
                <a:ln w="9525">
                  <a:solidFill>
                    <a:schemeClr val="bg1"/>
                  </a:solidFill>
                  <a:prstDash val="solid"/>
                </a:ln>
                <a:effectLst>
                  <a:outerShdw blurRad="12700" dist="38100" dir="2700000" algn="tl" rotWithShape="0">
                    <a:schemeClr val="bg1">
                      <a:lumMod val="50000"/>
                    </a:schemeClr>
                  </a:outerShdw>
                </a:effectLst>
              </a:rPr>
              <a:t>28</a:t>
            </a:r>
          </a:p>
          <a:p>
            <a:pPr>
              <a:lnSpc>
                <a:spcPct val="90000"/>
              </a:lnSpc>
              <a:spcAft>
                <a:spcPts val="600"/>
              </a:spcAft>
            </a:pPr>
            <a:r>
              <a:rPr lang="en-US" sz="8000" b="1">
                <a:ln w="9525">
                  <a:solidFill>
                    <a:schemeClr val="bg1"/>
                  </a:solidFill>
                  <a:prstDash val="solid"/>
                </a:ln>
                <a:effectLst>
                  <a:outerShdw blurRad="12700" dist="38100" dir="2700000" algn="tl" rotWithShape="0">
                    <a:schemeClr val="bg1">
                      <a:lumMod val="50000"/>
                    </a:schemeClr>
                  </a:outerShdw>
                </a:effectLst>
              </a:rPr>
              <a:t>88</a:t>
            </a:r>
          </a:p>
          <a:p>
            <a:pPr>
              <a:lnSpc>
                <a:spcPct val="90000"/>
              </a:lnSpc>
              <a:spcAft>
                <a:spcPts val="600"/>
              </a:spcAft>
            </a:pPr>
            <a:r>
              <a:rPr lang="en-US" sz="8000" b="1">
                <a:ln w="9525">
                  <a:solidFill>
                    <a:schemeClr val="bg1"/>
                  </a:solidFill>
                  <a:prstDash val="solid"/>
                </a:ln>
                <a:effectLst>
                  <a:outerShdw blurRad="12700" dist="38100" dir="2700000" algn="tl" rotWithShape="0">
                    <a:schemeClr val="bg1">
                      <a:lumMod val="50000"/>
                    </a:schemeClr>
                  </a:outerShdw>
                </a:effectLst>
              </a:rPr>
              <a:t>318</a:t>
            </a:r>
            <a:endParaRPr lang="en-US" sz="8000" b="1" cap="none" spc="0">
              <a:ln w="9525">
                <a:solidFill>
                  <a:schemeClr val="bg1"/>
                </a:solidFill>
                <a:prstDash val="solid"/>
              </a:ln>
              <a:effectLst>
                <a:outerShdw blurRad="12700" dist="38100" dir="2700000" algn="tl" rotWithShape="0">
                  <a:schemeClr val="bg1">
                    <a:lumMod val="50000"/>
                  </a:schemeClr>
                </a:outerShdw>
              </a:effectLst>
            </a:endParaRPr>
          </a:p>
        </p:txBody>
      </p:sp>
      <p:pic>
        <p:nvPicPr>
          <p:cNvPr id="1026" name="Picture 2" descr="how-to-spot-signs-of-far-right-radicalisation-tattoo-small-steps">
            <a:extLst>
              <a:ext uri="{FF2B5EF4-FFF2-40B4-BE49-F238E27FC236}">
                <a16:creationId xmlns:a16="http://schemas.microsoft.com/office/drawing/2014/main" id="{9B42C5BC-50E0-48CA-A5B8-0B6C508965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95" r="16478"/>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39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FB11AE2-A747-4B82-8A70-CE582E44CCE6}"/>
              </a:ext>
            </a:extLst>
          </p:cNvPr>
          <p:cNvSpPr/>
          <p:nvPr/>
        </p:nvSpPr>
        <p:spPr>
          <a:xfrm>
            <a:off x="5596501" y="489508"/>
            <a:ext cx="5754896" cy="166756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0" kern="1200" cap="none" spc="0">
                <a:ln w="0"/>
                <a:solidFill>
                  <a:schemeClr val="tx1"/>
                </a:solidFill>
                <a:effectLst>
                  <a:outerShdw blurRad="38100" dist="19050" dir="2700000" algn="tl" rotWithShape="0">
                    <a:schemeClr val="dk1">
                      <a:alpha val="40000"/>
                    </a:schemeClr>
                  </a:outerShdw>
                </a:effectLst>
                <a:latin typeface="+mj-lt"/>
                <a:ea typeface="+mj-ea"/>
                <a:cs typeface="+mj-cs"/>
              </a:rPr>
              <a:t>Online </a:t>
            </a:r>
            <a:r>
              <a:rPr lang="en-US" sz="3600" kern="1200">
                <a:ln w="0"/>
                <a:solidFill>
                  <a:schemeClr val="tx1"/>
                </a:solidFill>
                <a:effectLst>
                  <a:outerShdw blurRad="38100" dist="19050" dir="2700000" algn="tl" rotWithShape="0">
                    <a:schemeClr val="dk1">
                      <a:alpha val="40000"/>
                    </a:schemeClr>
                  </a:outerShdw>
                </a:effectLst>
                <a:latin typeface="+mj-lt"/>
                <a:ea typeface="+mj-ea"/>
                <a:cs typeface="+mj-cs"/>
              </a:rPr>
              <a:t>Safety</a:t>
            </a:r>
          </a:p>
          <a:p>
            <a:pPr>
              <a:lnSpc>
                <a:spcPct val="90000"/>
              </a:lnSpc>
              <a:spcBef>
                <a:spcPct val="0"/>
              </a:spcBef>
              <a:spcAft>
                <a:spcPts val="600"/>
              </a:spcAft>
            </a:pPr>
            <a:r>
              <a:rPr lang="en-US" sz="3600" kern="1200">
                <a:ln w="0"/>
                <a:solidFill>
                  <a:schemeClr val="tx1"/>
                </a:solidFill>
                <a:effectLst>
                  <a:outerShdw blurRad="38100" dist="19050" dir="2700000" algn="tl" rotWithShape="0">
                    <a:schemeClr val="dk1">
                      <a:alpha val="40000"/>
                    </a:schemeClr>
                  </a:outerShdw>
                </a:effectLst>
                <a:latin typeface="+mj-lt"/>
                <a:ea typeface="+mj-ea"/>
                <a:cs typeface="+mj-cs"/>
              </a:rPr>
              <a:t>What are the risks?</a:t>
            </a:r>
            <a:endParaRPr lang="en-US" sz="3600" b="0" kern="1200" cap="none" spc="0">
              <a:ln w="0"/>
              <a:solidFill>
                <a:schemeClr val="tx1"/>
              </a:solidFill>
              <a:effectLst>
                <a:outerShdw blurRad="38100" dist="19050" dir="2700000" algn="tl" rotWithShape="0">
                  <a:schemeClr val="dk1">
                    <a:alpha val="40000"/>
                  </a:schemeClr>
                </a:outerShdw>
              </a:effectLst>
              <a:latin typeface="+mj-lt"/>
              <a:ea typeface="+mj-ea"/>
              <a:cs typeface="+mj-cs"/>
            </a:endParaRPr>
          </a:p>
        </p:txBody>
      </p:sp>
      <p:pic>
        <p:nvPicPr>
          <p:cNvPr id="4" name="Picture 3">
            <a:extLst>
              <a:ext uri="{FF2B5EF4-FFF2-40B4-BE49-F238E27FC236}">
                <a16:creationId xmlns:a16="http://schemas.microsoft.com/office/drawing/2014/main" id="{CF05CB6D-EDC6-CBAC-A2E6-AB7418445D1A}"/>
              </a:ext>
            </a:extLst>
          </p:cNvPr>
          <p:cNvPicPr>
            <a:picLocks noChangeAspect="1"/>
          </p:cNvPicPr>
          <p:nvPr/>
        </p:nvPicPr>
        <p:blipFill>
          <a:blip r:embed="rId3"/>
          <a:stretch>
            <a:fillRect/>
          </a:stretch>
        </p:blipFill>
        <p:spPr>
          <a:xfrm>
            <a:off x="1068130" y="2280002"/>
            <a:ext cx="3876165" cy="1866301"/>
          </a:xfrm>
          <a:prstGeom prst="rect">
            <a:avLst/>
          </a:prstGeom>
        </p:spPr>
      </p:pic>
      <p:sp>
        <p:nvSpPr>
          <p:cNvPr id="3" name="TextBox 2">
            <a:extLst>
              <a:ext uri="{FF2B5EF4-FFF2-40B4-BE49-F238E27FC236}">
                <a16:creationId xmlns:a16="http://schemas.microsoft.com/office/drawing/2014/main" id="{B1E71AA9-0744-4CBB-A972-4BEB936C019E}"/>
              </a:ext>
            </a:extLst>
          </p:cNvPr>
          <p:cNvSpPr txBox="1"/>
          <p:nvPr/>
        </p:nvSpPr>
        <p:spPr>
          <a:xfrm>
            <a:off x="5596502" y="2405894"/>
            <a:ext cx="5754896" cy="3197464"/>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1400" b="1"/>
              <a:t>Grooming</a:t>
            </a:r>
          </a:p>
          <a:p>
            <a:pPr indent="-228600">
              <a:lnSpc>
                <a:spcPct val="90000"/>
              </a:lnSpc>
              <a:spcAft>
                <a:spcPts val="600"/>
              </a:spcAft>
              <a:buFont typeface="Arial" panose="020B0604020202020204" pitchFamily="34" charset="0"/>
              <a:buChar char="•"/>
            </a:pPr>
            <a:endParaRPr lang="en-US" sz="1400" b="1"/>
          </a:p>
          <a:p>
            <a:pPr indent="-228600">
              <a:lnSpc>
                <a:spcPct val="90000"/>
              </a:lnSpc>
              <a:spcAft>
                <a:spcPts val="600"/>
              </a:spcAft>
              <a:buFont typeface="Arial" panose="020B0604020202020204" pitchFamily="34" charset="0"/>
              <a:buChar char="•"/>
            </a:pPr>
            <a:r>
              <a:rPr lang="en-US" sz="1400" b="1"/>
              <a:t>Cyber-bulling</a:t>
            </a:r>
          </a:p>
          <a:p>
            <a:pPr indent="-228600">
              <a:lnSpc>
                <a:spcPct val="90000"/>
              </a:lnSpc>
              <a:spcAft>
                <a:spcPts val="600"/>
              </a:spcAft>
              <a:buFont typeface="Arial" panose="020B0604020202020204" pitchFamily="34" charset="0"/>
              <a:buChar char="•"/>
            </a:pPr>
            <a:endParaRPr lang="en-US" sz="1400" b="1"/>
          </a:p>
          <a:p>
            <a:pPr indent="-228600">
              <a:lnSpc>
                <a:spcPct val="90000"/>
              </a:lnSpc>
              <a:spcAft>
                <a:spcPts val="600"/>
              </a:spcAft>
              <a:buFont typeface="Arial" panose="020B0604020202020204" pitchFamily="34" charset="0"/>
              <a:buChar char="•"/>
            </a:pPr>
            <a:r>
              <a:rPr lang="en-US" sz="1400" b="1" err="1"/>
              <a:t>Radicalisation</a:t>
            </a:r>
            <a:endParaRPr lang="en-US" sz="1400" b="1"/>
          </a:p>
          <a:p>
            <a:pPr indent="-228600">
              <a:lnSpc>
                <a:spcPct val="90000"/>
              </a:lnSpc>
              <a:spcAft>
                <a:spcPts val="600"/>
              </a:spcAft>
              <a:buFont typeface="Arial" panose="020B0604020202020204" pitchFamily="34" charset="0"/>
              <a:buChar char="•"/>
            </a:pPr>
            <a:endParaRPr lang="en-US" sz="1400" b="1"/>
          </a:p>
          <a:p>
            <a:pPr indent="-228600">
              <a:lnSpc>
                <a:spcPct val="90000"/>
              </a:lnSpc>
              <a:spcAft>
                <a:spcPts val="600"/>
              </a:spcAft>
              <a:buFont typeface="Arial" panose="020B0604020202020204" pitchFamily="34" charset="0"/>
              <a:buChar char="•"/>
            </a:pPr>
            <a:r>
              <a:rPr lang="en-US" sz="1400" b="1"/>
              <a:t>Sexual Image sharing/Sexting  </a:t>
            </a:r>
          </a:p>
          <a:p>
            <a:pPr indent="-228600">
              <a:lnSpc>
                <a:spcPct val="90000"/>
              </a:lnSpc>
              <a:spcAft>
                <a:spcPts val="600"/>
              </a:spcAft>
              <a:buFont typeface="Arial" panose="020B0604020202020204" pitchFamily="34" charset="0"/>
              <a:buChar char="•"/>
            </a:pPr>
            <a:endParaRPr lang="en-US" sz="1400" b="1"/>
          </a:p>
          <a:p>
            <a:pPr indent="-228600">
              <a:lnSpc>
                <a:spcPct val="90000"/>
              </a:lnSpc>
              <a:spcAft>
                <a:spcPts val="600"/>
              </a:spcAft>
              <a:buFont typeface="Arial" panose="020B0604020202020204" pitchFamily="34" charset="0"/>
              <a:buChar char="•"/>
            </a:pPr>
            <a:r>
              <a:rPr lang="en-US" sz="1400" b="1"/>
              <a:t>Exploitation </a:t>
            </a:r>
          </a:p>
          <a:p>
            <a:pPr indent="-228600">
              <a:lnSpc>
                <a:spcPct val="90000"/>
              </a:lnSpc>
              <a:spcAft>
                <a:spcPts val="600"/>
              </a:spcAft>
              <a:buFont typeface="Arial" panose="020B0604020202020204" pitchFamily="34" charset="0"/>
              <a:buChar char="•"/>
            </a:pPr>
            <a:endParaRPr lang="en-US" sz="1400" b="1"/>
          </a:p>
          <a:p>
            <a:pPr indent="-228600">
              <a:lnSpc>
                <a:spcPct val="90000"/>
              </a:lnSpc>
              <a:spcAft>
                <a:spcPts val="600"/>
              </a:spcAft>
              <a:buFont typeface="Arial" panose="020B0604020202020204" pitchFamily="34" charset="0"/>
              <a:buChar char="•"/>
            </a:pPr>
            <a:r>
              <a:rPr lang="en-US" sz="1400" b="1"/>
              <a:t>Emotional abuse</a:t>
            </a:r>
          </a:p>
          <a:p>
            <a:pPr indent="-228600">
              <a:lnSpc>
                <a:spcPct val="90000"/>
              </a:lnSpc>
              <a:spcAft>
                <a:spcPts val="600"/>
              </a:spcAft>
              <a:buFont typeface="Arial" panose="020B0604020202020204" pitchFamily="34" charset="0"/>
              <a:buChar char="•"/>
            </a:pPr>
            <a:endParaRPr lang="en-US" sz="1400" b="1"/>
          </a:p>
          <a:p>
            <a:pPr indent="-228600">
              <a:lnSpc>
                <a:spcPct val="90000"/>
              </a:lnSpc>
              <a:spcAft>
                <a:spcPts val="600"/>
              </a:spcAft>
              <a:buFont typeface="Arial" panose="020B0604020202020204" pitchFamily="34" charset="0"/>
              <a:buChar char="•"/>
            </a:pPr>
            <a:r>
              <a:rPr lang="en-US" sz="1400" b="1"/>
              <a:t>Exposure to adult/ inappropriate </a:t>
            </a:r>
          </a:p>
          <a:p>
            <a:pPr>
              <a:lnSpc>
                <a:spcPct val="90000"/>
              </a:lnSpc>
              <a:spcAft>
                <a:spcPts val="600"/>
              </a:spcAft>
            </a:pPr>
            <a:r>
              <a:rPr lang="en-US" sz="1400" b="1"/>
              <a:t>     material</a:t>
            </a:r>
          </a:p>
        </p:txBody>
      </p:sp>
      <p:sp>
        <p:nvSpPr>
          <p:cNvPr id="150" name="Rectangle 14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2522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1860F7-F774-EA3C-F1A7-28BA57336277}"/>
              </a:ext>
            </a:extLst>
          </p:cNvPr>
          <p:cNvPicPr>
            <a:picLocks noChangeAspect="1"/>
          </p:cNvPicPr>
          <p:nvPr/>
        </p:nvPicPr>
        <p:blipFill>
          <a:blip r:embed="rId3"/>
          <a:srcRect l="668" r="33110" b="-1"/>
          <a:stretch>
            <a:fillRect/>
          </a:stretch>
        </p:blipFill>
        <p:spPr>
          <a:xfrm>
            <a:off x="4654296" y="10"/>
            <a:ext cx="7537707" cy="6857990"/>
          </a:xfrm>
          <a:prstGeom prst="rect">
            <a:avLst/>
          </a:prstGeom>
        </p:spPr>
      </p:pic>
      <p:sp>
        <p:nvSpPr>
          <p:cNvPr id="19" name="Rectangle 18">
            <a:extLst>
              <a:ext uri="{FF2B5EF4-FFF2-40B4-BE49-F238E27FC236}">
                <a16:creationId xmlns:a16="http://schemas.microsoft.com/office/drawing/2014/main" id="{E9DCA5EA-C9F1-43F7-8CD9-E7D77919EB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099" y="806357"/>
            <a:ext cx="6734553"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diagram of a person's face&#10;&#10;AI-generated content may be incorrect.">
            <a:extLst>
              <a:ext uri="{FF2B5EF4-FFF2-40B4-BE49-F238E27FC236}">
                <a16:creationId xmlns:a16="http://schemas.microsoft.com/office/drawing/2014/main" id="{9AF957E4-3A60-4149-62F8-CA80F56E3C27}"/>
              </a:ext>
            </a:extLst>
          </p:cNvPr>
          <p:cNvPicPr>
            <a:picLocks noChangeAspect="1"/>
          </p:cNvPicPr>
          <p:nvPr/>
        </p:nvPicPr>
        <p:blipFill>
          <a:blip r:embed="rId4"/>
          <a:srcRect l="20498" r="22510" b="1"/>
          <a:stretch>
            <a:fillRect/>
          </a:stretch>
        </p:blipFill>
        <p:spPr>
          <a:xfrm>
            <a:off x="962403" y="979071"/>
            <a:ext cx="6409944" cy="4583188"/>
          </a:xfrm>
          <a:prstGeom prst="rect">
            <a:avLst/>
          </a:prstGeom>
        </p:spPr>
      </p:pic>
    </p:spTree>
    <p:extLst>
      <p:ext uri="{BB962C8B-B14F-4D97-AF65-F5344CB8AC3E}">
        <p14:creationId xmlns:p14="http://schemas.microsoft.com/office/powerpoint/2010/main" val="36740547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9" name="Rectangle 10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See the source image">
            <a:extLst>
              <a:ext uri="{FF2B5EF4-FFF2-40B4-BE49-F238E27FC236}">
                <a16:creationId xmlns:a16="http://schemas.microsoft.com/office/drawing/2014/main" id="{66AB0444-C985-457E-927F-9595F8FF3B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76" r="17117"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0" name="Rectangle 10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141B5B8-3C96-46FE-89FC-CBCB54DFDE3F}"/>
              </a:ext>
            </a:extLst>
          </p:cNvPr>
          <p:cNvSpPr/>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defRPr/>
            </a:pPr>
            <a:r>
              <a:rPr lang="en-US" sz="2000" b="1"/>
              <a:t>What can help?</a:t>
            </a:r>
          </a:p>
          <a:p>
            <a:pPr indent="-228600">
              <a:lnSpc>
                <a:spcPct val="90000"/>
              </a:lnSpc>
              <a:spcAft>
                <a:spcPts val="600"/>
              </a:spcAft>
              <a:buFont typeface="Arial" panose="020B0604020202020204" pitchFamily="34" charset="0"/>
              <a:buChar char="•"/>
              <a:defRPr/>
            </a:pPr>
            <a:endParaRPr lang="en-US" sz="2000"/>
          </a:p>
          <a:p>
            <a:pPr marL="285750" indent="-228600">
              <a:lnSpc>
                <a:spcPct val="90000"/>
              </a:lnSpc>
              <a:spcAft>
                <a:spcPts val="600"/>
              </a:spcAft>
              <a:buFont typeface="Arial" panose="020B0604020202020204" pitchFamily="34" charset="0"/>
              <a:buChar char="•"/>
              <a:defRPr/>
            </a:pPr>
            <a:r>
              <a:rPr lang="en-US" sz="2000"/>
              <a:t>Open and honest discussions around positives and negatives of the online world</a:t>
            </a:r>
          </a:p>
          <a:p>
            <a:pPr marL="57150" indent="-228600">
              <a:lnSpc>
                <a:spcPct val="90000"/>
              </a:lnSpc>
              <a:spcAft>
                <a:spcPts val="600"/>
              </a:spcAft>
              <a:buFont typeface="Arial" panose="020B0604020202020204" pitchFamily="34" charset="0"/>
              <a:buChar char="•"/>
              <a:defRPr/>
            </a:pPr>
            <a:endParaRPr lang="en-US" sz="2000"/>
          </a:p>
          <a:p>
            <a:pPr marL="285750" indent="-228600">
              <a:lnSpc>
                <a:spcPct val="90000"/>
              </a:lnSpc>
              <a:spcAft>
                <a:spcPts val="600"/>
              </a:spcAft>
              <a:buFont typeface="Arial" panose="020B0604020202020204" pitchFamily="34" charset="0"/>
              <a:buChar char="•"/>
              <a:defRPr/>
            </a:pPr>
            <a:r>
              <a:rPr lang="en-US" sz="2000"/>
              <a:t>Use of resources (ThinkUknow) to enable children to seek help when needed</a:t>
            </a:r>
          </a:p>
          <a:p>
            <a:pPr marL="57150" indent="-228600">
              <a:lnSpc>
                <a:spcPct val="90000"/>
              </a:lnSpc>
              <a:spcAft>
                <a:spcPts val="600"/>
              </a:spcAft>
              <a:buFont typeface="Arial" panose="020B0604020202020204" pitchFamily="34" charset="0"/>
              <a:buChar char="•"/>
              <a:defRPr/>
            </a:pPr>
            <a:endParaRPr lang="en-US" sz="2000"/>
          </a:p>
          <a:p>
            <a:pPr marL="285750" indent="-228600">
              <a:lnSpc>
                <a:spcPct val="90000"/>
              </a:lnSpc>
              <a:spcAft>
                <a:spcPts val="600"/>
              </a:spcAft>
              <a:buFont typeface="Arial" panose="020B0604020202020204" pitchFamily="34" charset="0"/>
              <a:buChar char="•"/>
              <a:defRPr/>
            </a:pPr>
            <a:r>
              <a:rPr lang="en-US" sz="2000"/>
              <a:t>Informing parents</a:t>
            </a:r>
          </a:p>
        </p:txBody>
      </p:sp>
    </p:spTree>
    <p:extLst>
      <p:ext uri="{BB962C8B-B14F-4D97-AF65-F5344CB8AC3E}">
        <p14:creationId xmlns:p14="http://schemas.microsoft.com/office/powerpoint/2010/main" val="20355550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7DCD5D2-C89F-F694-F22C-952EDC5CED3C}"/>
              </a:ext>
            </a:extLst>
          </p:cNvPr>
          <p:cNvSpPr txBox="1"/>
          <p:nvPr/>
        </p:nvSpPr>
        <p:spPr>
          <a:xfrm>
            <a:off x="838200" y="184805"/>
            <a:ext cx="10515600" cy="150588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kern="1200">
                <a:solidFill>
                  <a:schemeClr val="tx1"/>
                </a:solidFill>
                <a:latin typeface="+mj-lt"/>
                <a:ea typeface="+mj-ea"/>
                <a:cs typeface="+mj-cs"/>
              </a:rPr>
              <a:t>Safeguarding Children With Complex Needs and Disabilities</a:t>
            </a:r>
          </a:p>
        </p:txBody>
      </p:sp>
      <p:pic>
        <p:nvPicPr>
          <p:cNvPr id="4" name="Picture 3" descr="A group of blue orange and white circles with black letters&#10;&#10;AI-generated content may be incorrect.">
            <a:extLst>
              <a:ext uri="{FF2B5EF4-FFF2-40B4-BE49-F238E27FC236}">
                <a16:creationId xmlns:a16="http://schemas.microsoft.com/office/drawing/2014/main" id="{EE81B575-AC66-AB8A-1EBC-2A319041A452}"/>
              </a:ext>
            </a:extLst>
          </p:cNvPr>
          <p:cNvPicPr>
            <a:picLocks noChangeAspect="1"/>
          </p:cNvPicPr>
          <p:nvPr/>
        </p:nvPicPr>
        <p:blipFill>
          <a:blip r:embed="rId3"/>
          <a:stretch>
            <a:fillRect/>
          </a:stretch>
        </p:blipFill>
        <p:spPr>
          <a:xfrm>
            <a:off x="1006294" y="1845426"/>
            <a:ext cx="10176359" cy="4450303"/>
          </a:xfrm>
          <a:prstGeom prst="rect">
            <a:avLst/>
          </a:prstGeom>
        </p:spPr>
      </p:pic>
    </p:spTree>
    <p:extLst>
      <p:ext uri="{BB962C8B-B14F-4D97-AF65-F5344CB8AC3E}">
        <p14:creationId xmlns:p14="http://schemas.microsoft.com/office/powerpoint/2010/main" val="662955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1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4" name="Freeform: Shape 1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1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1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3">
            <a:extLst>
              <a:ext uri="{FF2B5EF4-FFF2-40B4-BE49-F238E27FC236}">
                <a16:creationId xmlns:a16="http://schemas.microsoft.com/office/drawing/2014/main" id="{938282D6-1123-4746-8422-C12B4155BCA9}"/>
              </a:ext>
            </a:extLst>
          </p:cNvPr>
          <p:cNvSpPr txBox="1">
            <a:spLocks/>
          </p:cNvSpPr>
          <p:nvPr/>
        </p:nvSpPr>
        <p:spPr>
          <a:xfrm>
            <a:off x="6876556" y="643467"/>
            <a:ext cx="3136468" cy="71883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841248">
              <a:spcAft>
                <a:spcPts val="600"/>
              </a:spcAft>
            </a:pPr>
            <a:r>
              <a:rPr lang="en-GB" altLang="en-US" sz="4048" kern="1200">
                <a:solidFill>
                  <a:schemeClr val="tx1"/>
                </a:solidFill>
                <a:latin typeface="Trebuchet MS" pitchFamily="34" charset="0"/>
                <a:ea typeface="+mj-ea"/>
                <a:cs typeface="Arial" charset="0"/>
                <a:sym typeface="Trebuchet MS" pitchFamily="34" charset="0"/>
              </a:rPr>
              <a:t>Private Fostering   </a:t>
            </a:r>
            <a:endParaRPr lang="en-GB" altLang="en-US">
              <a:latin typeface="Trebuchet MS" pitchFamily="34" charset="0"/>
              <a:cs typeface="Arial" charset="0"/>
              <a:sym typeface="Trebuchet MS" pitchFamily="34" charset="0"/>
            </a:endParaRPr>
          </a:p>
        </p:txBody>
      </p:sp>
      <p:sp>
        <p:nvSpPr>
          <p:cNvPr id="4" name="Title 4">
            <a:extLst>
              <a:ext uri="{FF2B5EF4-FFF2-40B4-BE49-F238E27FC236}">
                <a16:creationId xmlns:a16="http://schemas.microsoft.com/office/drawing/2014/main" id="{7636E17A-D816-4A22-A75C-54B169E4EA1C}"/>
              </a:ext>
            </a:extLst>
          </p:cNvPr>
          <p:cNvSpPr txBox="1">
            <a:spLocks/>
          </p:cNvSpPr>
          <p:nvPr/>
        </p:nvSpPr>
        <p:spPr bwMode="auto">
          <a:xfrm>
            <a:off x="2046909" y="1584974"/>
            <a:ext cx="4002004" cy="718835"/>
          </a:xfrm>
          <a:prstGeom prst="rect">
            <a:avLst/>
          </a:prstGeom>
          <a:noFill/>
          <a:ln w="9525">
            <a:noFill/>
            <a:miter lim="800000"/>
            <a:headEnd/>
            <a:tailEnd/>
          </a:ln>
        </p:spPr>
        <p:txBody>
          <a:bodyPr lIns="91425" tIns="91425" rIns="91425" bIns="91425" anchor="b"/>
          <a:lstStyle/>
          <a:p>
            <a:pPr algn="ctr" defTabSz="841248">
              <a:spcAft>
                <a:spcPts val="600"/>
              </a:spcAft>
              <a:buClr>
                <a:srgbClr val="E69138"/>
              </a:buClr>
            </a:pPr>
            <a:r>
              <a:rPr lang="en-GB" altLang="en-US" sz="4048" kern="1200">
                <a:solidFill>
                  <a:schemeClr val="tx1"/>
                </a:solidFill>
                <a:latin typeface="Trebuchet MS" pitchFamily="34" charset="0"/>
                <a:ea typeface="+mn-ea"/>
                <a:cs typeface="+mn-cs"/>
                <a:sym typeface="Trebuchet MS" pitchFamily="34" charset="0"/>
              </a:rPr>
              <a:t>Young Carers</a:t>
            </a:r>
            <a:endParaRPr lang="en-GB" altLang="en-US" sz="4400">
              <a:latin typeface="Trebuchet MS" pitchFamily="34" charset="0"/>
              <a:sym typeface="Trebuchet MS" pitchFamily="34" charset="0"/>
            </a:endParaRPr>
          </a:p>
        </p:txBody>
      </p:sp>
      <p:sp>
        <p:nvSpPr>
          <p:cNvPr id="2" name="Rectangle 1">
            <a:extLst>
              <a:ext uri="{FF2B5EF4-FFF2-40B4-BE49-F238E27FC236}">
                <a16:creationId xmlns:a16="http://schemas.microsoft.com/office/drawing/2014/main" id="{5A802ED9-0B1D-4974-A429-8EAA486D619A}"/>
              </a:ext>
            </a:extLst>
          </p:cNvPr>
          <p:cNvSpPr/>
          <p:nvPr/>
        </p:nvSpPr>
        <p:spPr>
          <a:xfrm>
            <a:off x="2426938" y="2846943"/>
            <a:ext cx="3541434" cy="2604303"/>
          </a:xfrm>
          <a:prstGeom prst="rect">
            <a:avLst/>
          </a:prstGeom>
        </p:spPr>
        <p:txBody>
          <a:bodyPr wrap="square">
            <a:spAutoFit/>
          </a:bodyPr>
          <a:lstStyle/>
          <a:p>
            <a:pPr defTabSz="841248">
              <a:spcAft>
                <a:spcPts val="600"/>
              </a:spcAft>
              <a:defRPr/>
            </a:pPr>
            <a:r>
              <a:rPr lang="en-GB" sz="1656" kern="1200">
                <a:solidFill>
                  <a:schemeClr val="tx1"/>
                </a:solidFill>
                <a:highlight>
                  <a:srgbClr val="FFFFFF"/>
                </a:highlight>
                <a:latin typeface="Arial"/>
                <a:ea typeface="+mn-ea"/>
                <a:cs typeface="Arial"/>
                <a:sym typeface="Trebuchet MS"/>
              </a:rPr>
              <a:t>A young carer is a person under 18 who provides or intends to provide unpaid  care for another person of any age</a:t>
            </a:r>
          </a:p>
          <a:p>
            <a:pPr>
              <a:spcAft>
                <a:spcPts val="600"/>
              </a:spcAft>
              <a:defRPr/>
            </a:pPr>
            <a:endParaRPr lang="en-GB">
              <a:highlight>
                <a:srgbClr val="FFFFFF"/>
              </a:highlight>
              <a:latin typeface="Arial"/>
              <a:ea typeface="Arial"/>
              <a:cs typeface="Arial"/>
              <a:sym typeface="Trebuchet MS"/>
            </a:endParaRPr>
          </a:p>
          <a:p>
            <a:pPr algn="l">
              <a:spcAft>
                <a:spcPts val="1800"/>
              </a:spcAft>
            </a:pPr>
            <a:r>
              <a:rPr lang="en-GB" b="0" i="0">
                <a:solidFill>
                  <a:srgbClr val="4F0069"/>
                </a:solidFill>
                <a:effectLst/>
                <a:latin typeface="DM Serif Display" pitchFamily="2" charset="0"/>
              </a:rPr>
              <a:t>In the UK, it is estimated that 1 in 5 school children are caring</a:t>
            </a:r>
          </a:p>
          <a:p>
            <a:pPr>
              <a:spcAft>
                <a:spcPts val="600"/>
              </a:spcAft>
              <a:defRPr/>
            </a:pPr>
            <a:endParaRPr lang="en-GB">
              <a:highlight>
                <a:srgbClr val="FFFFFF"/>
              </a:highlight>
              <a:latin typeface="Arial"/>
              <a:ea typeface="Arial"/>
              <a:cs typeface="Arial"/>
              <a:sym typeface="Trebuchet MS"/>
            </a:endParaRPr>
          </a:p>
        </p:txBody>
      </p:sp>
      <p:sp>
        <p:nvSpPr>
          <p:cNvPr id="5" name="Rectangle 4">
            <a:extLst>
              <a:ext uri="{FF2B5EF4-FFF2-40B4-BE49-F238E27FC236}">
                <a16:creationId xmlns:a16="http://schemas.microsoft.com/office/drawing/2014/main" id="{B51BBBAC-253C-4469-B919-C4914D0B9976}"/>
              </a:ext>
            </a:extLst>
          </p:cNvPr>
          <p:cNvSpPr/>
          <p:nvPr/>
        </p:nvSpPr>
        <p:spPr>
          <a:xfrm>
            <a:off x="6744489" y="2289582"/>
            <a:ext cx="3400601" cy="4530086"/>
          </a:xfrm>
          <a:prstGeom prst="rect">
            <a:avLst/>
          </a:prstGeom>
        </p:spPr>
        <p:txBody>
          <a:bodyPr wrap="square">
            <a:spAutoFit/>
          </a:bodyPr>
          <a:lstStyle/>
          <a:p>
            <a:pPr defTabSz="841248">
              <a:spcAft>
                <a:spcPts val="600"/>
              </a:spcAft>
              <a:defRPr/>
            </a:pPr>
            <a:r>
              <a:rPr lang="en-US" sz="1656" kern="1200">
                <a:solidFill>
                  <a:schemeClr val="tx1"/>
                </a:solidFill>
                <a:highlight>
                  <a:srgbClr val="FFFFFF"/>
                </a:highlight>
                <a:latin typeface="Arial"/>
                <a:ea typeface="+mn-ea"/>
                <a:cs typeface="Arial"/>
                <a:sym typeface="Arial"/>
              </a:rPr>
              <a:t>A private fostering arrangement is:</a:t>
            </a:r>
          </a:p>
          <a:p>
            <a:pPr defTabSz="841248">
              <a:spcAft>
                <a:spcPts val="600"/>
              </a:spcAft>
              <a:defRPr/>
            </a:pPr>
            <a:endParaRPr lang="en-US" sz="1656" kern="1200">
              <a:solidFill>
                <a:schemeClr val="tx1"/>
              </a:solidFill>
              <a:highlight>
                <a:srgbClr val="FFFFFF"/>
              </a:highlight>
              <a:latin typeface="Arial"/>
              <a:ea typeface="+mn-ea"/>
              <a:cs typeface="Arial"/>
              <a:sym typeface="Arial"/>
            </a:endParaRPr>
          </a:p>
          <a:p>
            <a:pPr marL="262890" indent="-262890" defTabSz="841248">
              <a:spcAft>
                <a:spcPts val="600"/>
              </a:spcAft>
              <a:buFont typeface="Arial" panose="020B0604020202020204" pitchFamily="34" charset="0"/>
              <a:buChar char="•"/>
              <a:defRPr/>
            </a:pPr>
            <a:r>
              <a:rPr lang="en-US" sz="1656" kern="1200">
                <a:solidFill>
                  <a:schemeClr val="tx1"/>
                </a:solidFill>
                <a:highlight>
                  <a:srgbClr val="FFFFFF"/>
                </a:highlight>
                <a:latin typeface="Arial"/>
                <a:ea typeface="+mn-ea"/>
                <a:cs typeface="Arial"/>
                <a:sym typeface="Arial"/>
              </a:rPr>
              <a:t>an arrangement between families or households, without the involvement of a local authority,</a:t>
            </a:r>
          </a:p>
          <a:p>
            <a:pPr defTabSz="841248">
              <a:spcAft>
                <a:spcPts val="600"/>
              </a:spcAft>
              <a:defRPr/>
            </a:pPr>
            <a:r>
              <a:rPr lang="en-US" sz="1656" kern="1200">
                <a:solidFill>
                  <a:schemeClr val="tx1"/>
                </a:solidFill>
                <a:highlight>
                  <a:srgbClr val="FFFFFF"/>
                </a:highlight>
                <a:latin typeface="Arial"/>
                <a:ea typeface="+mn-ea"/>
                <a:cs typeface="Arial"/>
                <a:sym typeface="Arial"/>
              </a:rPr>
              <a:t> </a:t>
            </a:r>
          </a:p>
          <a:p>
            <a:pPr marL="262890" indent="-262890" defTabSz="841248">
              <a:spcAft>
                <a:spcPts val="600"/>
              </a:spcAft>
              <a:buFont typeface="Arial" panose="020B0604020202020204" pitchFamily="34" charset="0"/>
              <a:buChar char="•"/>
              <a:defRPr/>
            </a:pPr>
            <a:r>
              <a:rPr lang="en-US" sz="1656" kern="1200">
                <a:solidFill>
                  <a:schemeClr val="tx1"/>
                </a:solidFill>
                <a:highlight>
                  <a:srgbClr val="FFFFFF"/>
                </a:highlight>
                <a:latin typeface="Arial"/>
                <a:ea typeface="+mn-ea"/>
                <a:cs typeface="Arial"/>
                <a:sym typeface="Arial"/>
              </a:rPr>
              <a:t>for the care of a child under the age of 16 (under 18 if disabled)</a:t>
            </a:r>
          </a:p>
          <a:p>
            <a:pPr defTabSz="841248">
              <a:spcAft>
                <a:spcPts val="600"/>
              </a:spcAft>
              <a:defRPr/>
            </a:pPr>
            <a:r>
              <a:rPr lang="en-US" sz="1656" kern="1200">
                <a:solidFill>
                  <a:schemeClr val="tx1"/>
                </a:solidFill>
                <a:highlight>
                  <a:srgbClr val="FFFFFF"/>
                </a:highlight>
                <a:latin typeface="Arial"/>
                <a:ea typeface="+mn-ea"/>
                <a:cs typeface="Arial"/>
                <a:sym typeface="Arial"/>
              </a:rPr>
              <a:t> </a:t>
            </a:r>
          </a:p>
          <a:p>
            <a:pPr marL="262890" indent="-262890" defTabSz="841248">
              <a:spcAft>
                <a:spcPts val="600"/>
              </a:spcAft>
              <a:buFont typeface="Arial" panose="020B0604020202020204" pitchFamily="34" charset="0"/>
              <a:buChar char="•"/>
              <a:defRPr/>
            </a:pPr>
            <a:r>
              <a:rPr lang="en-US" sz="1656" kern="1200">
                <a:solidFill>
                  <a:schemeClr val="tx1"/>
                </a:solidFill>
                <a:highlight>
                  <a:srgbClr val="FFFFFF"/>
                </a:highlight>
                <a:latin typeface="Arial"/>
                <a:ea typeface="+mn-ea"/>
                <a:cs typeface="Arial"/>
                <a:sym typeface="Arial"/>
              </a:rPr>
              <a:t>by someone other than a parent or immediate family member </a:t>
            </a:r>
          </a:p>
          <a:p>
            <a:pPr marL="262890" indent="-262890" defTabSz="841248">
              <a:spcAft>
                <a:spcPts val="600"/>
              </a:spcAft>
              <a:buFont typeface="Arial" panose="020B0604020202020204" pitchFamily="34" charset="0"/>
              <a:buChar char="•"/>
              <a:defRPr/>
            </a:pPr>
            <a:endParaRPr lang="en-US" sz="1656" kern="1200">
              <a:solidFill>
                <a:schemeClr val="tx1"/>
              </a:solidFill>
              <a:highlight>
                <a:srgbClr val="FFFFFF"/>
              </a:highlight>
              <a:latin typeface="Arial"/>
              <a:ea typeface="+mn-ea"/>
              <a:cs typeface="Arial"/>
              <a:sym typeface="Arial"/>
            </a:endParaRPr>
          </a:p>
          <a:p>
            <a:pPr marL="262890" indent="-262890" defTabSz="841248">
              <a:spcAft>
                <a:spcPts val="600"/>
              </a:spcAft>
              <a:buFont typeface="Arial" panose="020B0604020202020204" pitchFamily="34" charset="0"/>
              <a:buChar char="•"/>
              <a:defRPr/>
            </a:pPr>
            <a:r>
              <a:rPr lang="en-US" sz="1656" kern="1200">
                <a:solidFill>
                  <a:schemeClr val="tx1"/>
                </a:solidFill>
                <a:highlight>
                  <a:srgbClr val="FFFFFF"/>
                </a:highlight>
                <a:latin typeface="Arial"/>
                <a:ea typeface="+mn-ea"/>
                <a:cs typeface="Arial"/>
                <a:sym typeface="Arial"/>
              </a:rPr>
              <a:t>for 28 days or more.</a:t>
            </a:r>
            <a:endParaRPr lang="en-US">
              <a:highlight>
                <a:srgbClr val="FFFFFF"/>
              </a:highlight>
              <a:latin typeface="Arial"/>
              <a:ea typeface="Arial"/>
              <a:cs typeface="Arial"/>
              <a:sym typeface="Arial"/>
            </a:endParaRPr>
          </a:p>
        </p:txBody>
      </p:sp>
    </p:spTree>
    <p:extLst>
      <p:ext uri="{BB962C8B-B14F-4D97-AF65-F5344CB8AC3E}">
        <p14:creationId xmlns:p14="http://schemas.microsoft.com/office/powerpoint/2010/main" val="2414457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F23A35A-A770-43AF-BB94-D13A3F861D12}"/>
              </a:ext>
            </a:extLst>
          </p:cNvPr>
          <p:cNvGraphicFramePr/>
          <p:nvPr/>
        </p:nvGraphicFramePr>
        <p:xfrm>
          <a:off x="838200" y="624468"/>
          <a:ext cx="10515600" cy="5552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30882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566AA1-FB63-498A-A091-8139EE317A52}"/>
              </a:ext>
            </a:extLst>
          </p:cNvPr>
          <p:cNvSpPr txBox="1"/>
          <p:nvPr/>
        </p:nvSpPr>
        <p:spPr>
          <a:xfrm>
            <a:off x="1144923" y="2405894"/>
            <a:ext cx="5315189" cy="3535083"/>
          </a:xfrm>
          <a:prstGeom prst="rect">
            <a:avLst/>
          </a:prstGeom>
        </p:spPr>
        <p:txBody>
          <a:bodyPr vert="horz" lIns="91440" tIns="45720" rIns="91440" bIns="45720" rtlCol="0" anchor="t">
            <a:normAutofit/>
          </a:bodyPr>
          <a:lstStyle/>
          <a:p>
            <a:pPr>
              <a:lnSpc>
                <a:spcPct val="90000"/>
              </a:lnSpc>
              <a:spcAft>
                <a:spcPts val="600"/>
              </a:spcAft>
            </a:pPr>
            <a:r>
              <a:rPr lang="en-US" sz="3200" b="1"/>
              <a:t>What do you think might be barriers to children disclosing abuse?</a:t>
            </a:r>
            <a:endParaRPr lang="en-US" sz="3200"/>
          </a:p>
        </p:txBody>
      </p:sp>
      <p:sp>
        <p:nvSpPr>
          <p:cNvPr id="32" name="Rectangle 3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Questions RTL">
            <a:extLst>
              <a:ext uri="{FF2B5EF4-FFF2-40B4-BE49-F238E27FC236}">
                <a16:creationId xmlns:a16="http://schemas.microsoft.com/office/drawing/2014/main" id="{763CAE41-D983-4867-9209-DF6C563858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3901141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2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FB6BEA-1379-40C8-B169-4E0D0E7480C5}"/>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rPr>
              <a:t>Barriers to speaking out … </a:t>
            </a:r>
          </a:p>
        </p:txBody>
      </p:sp>
      <p:sp>
        <p:nvSpPr>
          <p:cNvPr id="4" name="Oval 3">
            <a:extLst>
              <a:ext uri="{FF2B5EF4-FFF2-40B4-BE49-F238E27FC236}">
                <a16:creationId xmlns:a16="http://schemas.microsoft.com/office/drawing/2014/main" id="{A655058E-A4E6-4489-9F06-BD03B7CF47D5}"/>
              </a:ext>
            </a:extLst>
          </p:cNvPr>
          <p:cNvSpPr/>
          <p:nvPr/>
        </p:nvSpPr>
        <p:spPr>
          <a:xfrm>
            <a:off x="6631959" y="625778"/>
            <a:ext cx="2057856" cy="111228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Embarrassment</a:t>
            </a:r>
            <a:endParaRPr lang="en-GB"/>
          </a:p>
        </p:txBody>
      </p:sp>
      <p:sp>
        <p:nvSpPr>
          <p:cNvPr id="7" name="Oval 6">
            <a:extLst>
              <a:ext uri="{FF2B5EF4-FFF2-40B4-BE49-F238E27FC236}">
                <a16:creationId xmlns:a16="http://schemas.microsoft.com/office/drawing/2014/main" id="{68A45141-15BE-4D4A-900A-B874BDF6FABB}"/>
              </a:ext>
            </a:extLst>
          </p:cNvPr>
          <p:cNvSpPr/>
          <p:nvPr/>
        </p:nvSpPr>
        <p:spPr>
          <a:xfrm>
            <a:off x="6850527" y="4282706"/>
            <a:ext cx="2217372" cy="111228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Worrying it will be out of their control when they tell</a:t>
            </a:r>
            <a:endParaRPr lang="en-GB"/>
          </a:p>
        </p:txBody>
      </p:sp>
      <p:sp>
        <p:nvSpPr>
          <p:cNvPr id="8" name="Oval 7">
            <a:extLst>
              <a:ext uri="{FF2B5EF4-FFF2-40B4-BE49-F238E27FC236}">
                <a16:creationId xmlns:a16="http://schemas.microsoft.com/office/drawing/2014/main" id="{B1FC27F2-FAB9-47BD-B61A-24FA8C92877D}"/>
              </a:ext>
            </a:extLst>
          </p:cNvPr>
          <p:cNvSpPr/>
          <p:nvPr/>
        </p:nvSpPr>
        <p:spPr>
          <a:xfrm>
            <a:off x="8156915" y="1822138"/>
            <a:ext cx="1515794" cy="96487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Fear</a:t>
            </a:r>
            <a:endParaRPr lang="en-GB"/>
          </a:p>
        </p:txBody>
      </p:sp>
      <p:sp>
        <p:nvSpPr>
          <p:cNvPr id="9" name="Oval 8">
            <a:extLst>
              <a:ext uri="{FF2B5EF4-FFF2-40B4-BE49-F238E27FC236}">
                <a16:creationId xmlns:a16="http://schemas.microsoft.com/office/drawing/2014/main" id="{F5C3B9C7-9506-4135-B246-C3A369059A7F}"/>
              </a:ext>
            </a:extLst>
          </p:cNvPr>
          <p:cNvSpPr/>
          <p:nvPr/>
        </p:nvSpPr>
        <p:spPr>
          <a:xfrm>
            <a:off x="8366139" y="3255402"/>
            <a:ext cx="1448992" cy="89009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Judgement from peers</a:t>
            </a:r>
            <a:endParaRPr lang="en-GB"/>
          </a:p>
        </p:txBody>
      </p:sp>
      <p:sp>
        <p:nvSpPr>
          <p:cNvPr id="10" name="Oval 9">
            <a:extLst>
              <a:ext uri="{FF2B5EF4-FFF2-40B4-BE49-F238E27FC236}">
                <a16:creationId xmlns:a16="http://schemas.microsoft.com/office/drawing/2014/main" id="{FA27A26D-7897-41FD-9FDC-364281EAFCAA}"/>
              </a:ext>
            </a:extLst>
          </p:cNvPr>
          <p:cNvSpPr/>
          <p:nvPr/>
        </p:nvSpPr>
        <p:spPr>
          <a:xfrm>
            <a:off x="6315397" y="2644932"/>
            <a:ext cx="1757007" cy="131426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Worried won’t be believed</a:t>
            </a:r>
            <a:endParaRPr lang="en-GB"/>
          </a:p>
        </p:txBody>
      </p:sp>
      <p:sp>
        <p:nvSpPr>
          <p:cNvPr id="11" name="Oval 10">
            <a:extLst>
              <a:ext uri="{FF2B5EF4-FFF2-40B4-BE49-F238E27FC236}">
                <a16:creationId xmlns:a16="http://schemas.microsoft.com/office/drawing/2014/main" id="{85A287E2-2D26-4CE5-B53F-C78E22F47FB9}"/>
              </a:ext>
            </a:extLst>
          </p:cNvPr>
          <p:cNvSpPr/>
          <p:nvPr/>
        </p:nvSpPr>
        <p:spPr>
          <a:xfrm>
            <a:off x="9971552" y="2179006"/>
            <a:ext cx="1515794" cy="102239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Don’t know it is abuse</a:t>
            </a:r>
            <a:endParaRPr lang="en-GB"/>
          </a:p>
        </p:txBody>
      </p:sp>
      <p:sp>
        <p:nvSpPr>
          <p:cNvPr id="12" name="Oval 11">
            <a:extLst>
              <a:ext uri="{FF2B5EF4-FFF2-40B4-BE49-F238E27FC236}">
                <a16:creationId xmlns:a16="http://schemas.microsoft.com/office/drawing/2014/main" id="{EBACA0F3-6CA5-43A5-857C-6A4D13248B45}"/>
              </a:ext>
            </a:extLst>
          </p:cNvPr>
          <p:cNvSpPr/>
          <p:nvPr/>
        </p:nvSpPr>
        <p:spPr>
          <a:xfrm>
            <a:off x="9547503" y="771749"/>
            <a:ext cx="1448992" cy="89009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Shame</a:t>
            </a:r>
            <a:endParaRPr lang="en-GB"/>
          </a:p>
        </p:txBody>
      </p:sp>
      <p:sp>
        <p:nvSpPr>
          <p:cNvPr id="13" name="Oval 12">
            <a:extLst>
              <a:ext uri="{FF2B5EF4-FFF2-40B4-BE49-F238E27FC236}">
                <a16:creationId xmlns:a16="http://schemas.microsoft.com/office/drawing/2014/main" id="{176B44FB-398C-4E72-A322-2075A3BFE5A2}"/>
              </a:ext>
            </a:extLst>
          </p:cNvPr>
          <p:cNvSpPr/>
          <p:nvPr/>
        </p:nvSpPr>
        <p:spPr>
          <a:xfrm>
            <a:off x="9434812" y="4945479"/>
            <a:ext cx="2052534" cy="102464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Disabilities and communication needs</a:t>
            </a:r>
            <a:endParaRPr lang="en-GB"/>
          </a:p>
        </p:txBody>
      </p:sp>
      <p:sp>
        <p:nvSpPr>
          <p:cNvPr id="14" name="Oval 13">
            <a:extLst>
              <a:ext uri="{FF2B5EF4-FFF2-40B4-BE49-F238E27FC236}">
                <a16:creationId xmlns:a16="http://schemas.microsoft.com/office/drawing/2014/main" id="{E84528FF-1B80-450B-A6EC-49F60DBF51FF}"/>
              </a:ext>
            </a:extLst>
          </p:cNvPr>
          <p:cNvSpPr/>
          <p:nvPr/>
        </p:nvSpPr>
        <p:spPr>
          <a:xfrm>
            <a:off x="10043523" y="3509313"/>
            <a:ext cx="1528362" cy="111228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Not knowing what will happen next</a:t>
            </a:r>
            <a:endParaRPr lang="en-GB"/>
          </a:p>
        </p:txBody>
      </p:sp>
      <p:sp>
        <p:nvSpPr>
          <p:cNvPr id="15" name="Oval 14">
            <a:extLst>
              <a:ext uri="{FF2B5EF4-FFF2-40B4-BE49-F238E27FC236}">
                <a16:creationId xmlns:a16="http://schemas.microsoft.com/office/drawing/2014/main" id="{4185FDD2-ADD3-4D17-857D-0E80D846E422}"/>
              </a:ext>
            </a:extLst>
          </p:cNvPr>
          <p:cNvSpPr/>
          <p:nvPr/>
        </p:nvSpPr>
        <p:spPr>
          <a:xfrm>
            <a:off x="4905052" y="4848242"/>
            <a:ext cx="1894040" cy="102464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740664">
              <a:spcAft>
                <a:spcPts val="600"/>
              </a:spcAft>
            </a:pPr>
            <a:r>
              <a:rPr lang="en-GB" sz="1458" kern="1200">
                <a:solidFill>
                  <a:schemeClr val="dk1"/>
                </a:solidFill>
                <a:latin typeface="+mn-lt"/>
                <a:ea typeface="+mn-ea"/>
                <a:cs typeface="+mn-cs"/>
              </a:rPr>
              <a:t>Worry will be blamed</a:t>
            </a:r>
            <a:endParaRPr lang="en-GB"/>
          </a:p>
        </p:txBody>
      </p:sp>
    </p:spTree>
    <p:extLst>
      <p:ext uri="{BB962C8B-B14F-4D97-AF65-F5344CB8AC3E}">
        <p14:creationId xmlns:p14="http://schemas.microsoft.com/office/powerpoint/2010/main" val="21260188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1D8ED5B-879A-4147-A789-3F8019A3B42B}"/>
              </a:ext>
            </a:extLst>
          </p:cNvPr>
          <p:cNvGraphicFramePr/>
          <p:nvPr/>
        </p:nvGraphicFramePr>
        <p:xfrm>
          <a:off x="928028" y="719666"/>
          <a:ext cx="1053542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97CE141A-BB5E-40C3-AE66-6E61523209D3}"/>
              </a:ext>
            </a:extLst>
          </p:cNvPr>
          <p:cNvSpPr/>
          <p:nvPr/>
        </p:nvSpPr>
        <p:spPr>
          <a:xfrm>
            <a:off x="1608871" y="463407"/>
            <a:ext cx="9173737" cy="707886"/>
          </a:xfrm>
          <a:prstGeom prst="rect">
            <a:avLst/>
          </a:prstGeom>
        </p:spPr>
        <p:txBody>
          <a:bodyPr wrap="square">
            <a:spAutoFit/>
          </a:bodyPr>
          <a:lstStyle/>
          <a:p>
            <a:pPr algn="ctr"/>
            <a:r>
              <a:rPr lang="en-GB" altLang="en-US" sz="4000" b="1">
                <a:solidFill>
                  <a:schemeClr val="accent2">
                    <a:lumMod val="75000"/>
                  </a:schemeClr>
                </a:solidFill>
                <a:latin typeface="Trebuchet MS" pitchFamily="34" charset="0"/>
                <a:cs typeface="Arial" charset="0"/>
                <a:sym typeface="Trebuchet MS" pitchFamily="34" charset="0"/>
              </a:rPr>
              <a:t>Responding to disclosures </a:t>
            </a:r>
            <a:endParaRPr lang="en-GB" sz="4000" b="1">
              <a:solidFill>
                <a:schemeClr val="accent2">
                  <a:lumMod val="75000"/>
                </a:schemeClr>
              </a:solidFill>
            </a:endParaRPr>
          </a:p>
        </p:txBody>
      </p:sp>
    </p:spTree>
    <p:extLst>
      <p:ext uri="{BB962C8B-B14F-4D97-AF65-F5344CB8AC3E}">
        <p14:creationId xmlns:p14="http://schemas.microsoft.com/office/powerpoint/2010/main" val="34037611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62D1720-B650-4E44-8A63-C191EE33141D}"/>
              </a:ext>
            </a:extLst>
          </p:cNvPr>
          <p:cNvSpPr/>
          <p:nvPr/>
        </p:nvSpPr>
        <p:spPr>
          <a:xfrm>
            <a:off x="457200" y="1107026"/>
            <a:ext cx="1635364" cy="1200329"/>
          </a:xfrm>
          <a:prstGeom prst="rect">
            <a:avLst/>
          </a:prstGeom>
          <a:noFill/>
        </p:spPr>
        <p:txBody>
          <a:bodyPr wrap="square" lIns="91440" tIns="45720" rIns="91440" bIns="45720">
            <a:spAutoFit/>
          </a:bodyPr>
          <a:lstStyle/>
          <a:p>
            <a:pPr algn="ctr" defTabSz="685800">
              <a:spcAft>
                <a:spcPts val="600"/>
              </a:spcAft>
            </a:pPr>
            <a:r>
              <a:rPr lang="en-US" sz="7200" b="1" kern="1200">
                <a:ln w="22225">
                  <a:solidFill>
                    <a:schemeClr val="accent2"/>
                  </a:solidFill>
                  <a:prstDash val="solid"/>
                </a:ln>
                <a:solidFill>
                  <a:schemeClr val="accent2">
                    <a:lumMod val="40000"/>
                    <a:lumOff val="60000"/>
                  </a:schemeClr>
                </a:solidFill>
                <a:latin typeface="+mn-lt"/>
                <a:ea typeface="+mn-ea"/>
                <a:cs typeface="+mn-cs"/>
              </a:rPr>
              <a:t>T</a:t>
            </a:r>
            <a:endParaRPr lang="en-US" sz="9600" b="1">
              <a:ln w="22225">
                <a:solidFill>
                  <a:schemeClr val="accent2"/>
                </a:solidFill>
                <a:prstDash val="solid"/>
              </a:ln>
              <a:solidFill>
                <a:schemeClr val="accent2">
                  <a:lumMod val="40000"/>
                  <a:lumOff val="60000"/>
                </a:schemeClr>
              </a:solidFill>
            </a:endParaRPr>
          </a:p>
        </p:txBody>
      </p:sp>
      <p:sp>
        <p:nvSpPr>
          <p:cNvPr id="3" name="Rectangle 2">
            <a:extLst>
              <a:ext uri="{FF2B5EF4-FFF2-40B4-BE49-F238E27FC236}">
                <a16:creationId xmlns:a16="http://schemas.microsoft.com/office/drawing/2014/main" id="{8BF94EAF-0A4B-4026-9266-081220CEDDB6}"/>
              </a:ext>
            </a:extLst>
          </p:cNvPr>
          <p:cNvSpPr/>
          <p:nvPr/>
        </p:nvSpPr>
        <p:spPr>
          <a:xfrm>
            <a:off x="744121" y="2253162"/>
            <a:ext cx="1061520" cy="1200329"/>
          </a:xfrm>
          <a:prstGeom prst="rect">
            <a:avLst/>
          </a:prstGeom>
          <a:noFill/>
        </p:spPr>
        <p:txBody>
          <a:bodyPr wrap="square" lIns="91440" tIns="45720" rIns="91440" bIns="45720">
            <a:spAutoFit/>
          </a:bodyPr>
          <a:lstStyle/>
          <a:p>
            <a:pPr algn="ctr" defTabSz="685800">
              <a:spcAft>
                <a:spcPts val="600"/>
              </a:spcAft>
            </a:pPr>
            <a:r>
              <a:rPr lang="en-US" sz="7200" b="1" kern="1200">
                <a:ln w="22225">
                  <a:solidFill>
                    <a:schemeClr val="accent2"/>
                  </a:solidFill>
                  <a:prstDash val="solid"/>
                </a:ln>
                <a:solidFill>
                  <a:schemeClr val="accent2">
                    <a:lumMod val="40000"/>
                    <a:lumOff val="60000"/>
                  </a:schemeClr>
                </a:solidFill>
                <a:latin typeface="+mn-lt"/>
                <a:ea typeface="+mn-ea"/>
                <a:cs typeface="+mn-cs"/>
              </a:rPr>
              <a:t>E</a:t>
            </a:r>
            <a:endParaRPr lang="en-US" sz="9600" b="1" cap="none" spc="0">
              <a:ln w="22225">
                <a:solidFill>
                  <a:schemeClr val="accent2"/>
                </a:solidFill>
                <a:prstDash val="solid"/>
              </a:ln>
              <a:solidFill>
                <a:schemeClr val="accent2">
                  <a:lumMod val="40000"/>
                  <a:lumOff val="60000"/>
                </a:schemeClr>
              </a:solidFill>
              <a:effectLst/>
            </a:endParaRPr>
          </a:p>
        </p:txBody>
      </p:sp>
      <p:sp>
        <p:nvSpPr>
          <p:cNvPr id="4" name="Rectangle 3">
            <a:extLst>
              <a:ext uri="{FF2B5EF4-FFF2-40B4-BE49-F238E27FC236}">
                <a16:creationId xmlns:a16="http://schemas.microsoft.com/office/drawing/2014/main" id="{28C9331A-093A-45DD-8785-BED6D229BF39}"/>
              </a:ext>
            </a:extLst>
          </p:cNvPr>
          <p:cNvSpPr/>
          <p:nvPr/>
        </p:nvSpPr>
        <p:spPr>
          <a:xfrm>
            <a:off x="879580" y="3474052"/>
            <a:ext cx="766557" cy="1200329"/>
          </a:xfrm>
          <a:prstGeom prst="rect">
            <a:avLst/>
          </a:prstGeom>
          <a:noFill/>
        </p:spPr>
        <p:txBody>
          <a:bodyPr wrap="none" lIns="91440" tIns="45720" rIns="91440" bIns="45720">
            <a:spAutoFit/>
          </a:bodyPr>
          <a:lstStyle/>
          <a:p>
            <a:pPr algn="ctr" defTabSz="685800">
              <a:spcAft>
                <a:spcPts val="600"/>
              </a:spcAft>
            </a:pPr>
            <a:r>
              <a:rPr lang="en-US" sz="7200" b="1" kern="1200">
                <a:ln w="22225">
                  <a:solidFill>
                    <a:schemeClr val="accent2"/>
                  </a:solidFill>
                  <a:prstDash val="solid"/>
                </a:ln>
                <a:solidFill>
                  <a:schemeClr val="accent2">
                    <a:lumMod val="40000"/>
                    <a:lumOff val="60000"/>
                  </a:schemeClr>
                </a:solidFill>
                <a:latin typeface="+mn-lt"/>
                <a:ea typeface="+mn-ea"/>
                <a:cs typeface="+mn-cs"/>
              </a:rPr>
              <a:t>D</a:t>
            </a:r>
            <a:endParaRPr lang="en-US" sz="9600" b="1" cap="none" spc="0">
              <a:ln w="22225">
                <a:solidFill>
                  <a:schemeClr val="accent2"/>
                </a:solidFill>
                <a:prstDash val="solid"/>
              </a:ln>
              <a:solidFill>
                <a:schemeClr val="accent2">
                  <a:lumMod val="40000"/>
                  <a:lumOff val="60000"/>
                </a:schemeClr>
              </a:solidFill>
              <a:effectLst/>
            </a:endParaRPr>
          </a:p>
        </p:txBody>
      </p:sp>
      <p:sp>
        <p:nvSpPr>
          <p:cNvPr id="6" name="Speech Bubble: Oval 5">
            <a:extLst>
              <a:ext uri="{FF2B5EF4-FFF2-40B4-BE49-F238E27FC236}">
                <a16:creationId xmlns:a16="http://schemas.microsoft.com/office/drawing/2014/main" id="{66DD06D9-4A27-4D2D-A7BC-73C7EB38C558}"/>
              </a:ext>
            </a:extLst>
          </p:cNvPr>
          <p:cNvSpPr/>
          <p:nvPr/>
        </p:nvSpPr>
        <p:spPr>
          <a:xfrm>
            <a:off x="1626079" y="1075044"/>
            <a:ext cx="1896849" cy="1007701"/>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a:spcAft>
                <a:spcPts val="600"/>
              </a:spcAft>
            </a:pPr>
            <a:r>
              <a:rPr lang="en-GB" sz="1350" kern="1200">
                <a:solidFill>
                  <a:schemeClr val="dk1"/>
                </a:solidFill>
                <a:latin typeface="+mn-lt"/>
                <a:ea typeface="+mn-ea"/>
                <a:cs typeface="+mn-cs"/>
              </a:rPr>
              <a:t>Tell</a:t>
            </a:r>
            <a:endParaRPr lang="en-GB"/>
          </a:p>
        </p:txBody>
      </p:sp>
      <p:sp>
        <p:nvSpPr>
          <p:cNvPr id="7" name="Speech Bubble: Oval 6">
            <a:extLst>
              <a:ext uri="{FF2B5EF4-FFF2-40B4-BE49-F238E27FC236}">
                <a16:creationId xmlns:a16="http://schemas.microsoft.com/office/drawing/2014/main" id="{2EFF0EA6-4E4E-4F7B-9E47-16B0898B3CAF}"/>
              </a:ext>
            </a:extLst>
          </p:cNvPr>
          <p:cNvSpPr/>
          <p:nvPr/>
        </p:nvSpPr>
        <p:spPr>
          <a:xfrm>
            <a:off x="1666612" y="2347669"/>
            <a:ext cx="1699260" cy="1126384"/>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a:spcAft>
                <a:spcPts val="600"/>
              </a:spcAft>
            </a:pPr>
            <a:r>
              <a:rPr lang="en-GB" sz="1350" kern="1200">
                <a:solidFill>
                  <a:schemeClr val="dk1"/>
                </a:solidFill>
                <a:latin typeface="+mn-lt"/>
                <a:ea typeface="+mn-ea"/>
                <a:cs typeface="+mn-cs"/>
              </a:rPr>
              <a:t>Explain </a:t>
            </a:r>
            <a:endParaRPr lang="en-GB"/>
          </a:p>
        </p:txBody>
      </p:sp>
      <p:sp>
        <p:nvSpPr>
          <p:cNvPr id="8" name="Speech Bubble: Oval 7">
            <a:extLst>
              <a:ext uri="{FF2B5EF4-FFF2-40B4-BE49-F238E27FC236}">
                <a16:creationId xmlns:a16="http://schemas.microsoft.com/office/drawing/2014/main" id="{0DA0EF15-7DB0-4998-8FCE-8BF5C189FD5D}"/>
              </a:ext>
            </a:extLst>
          </p:cNvPr>
          <p:cNvSpPr/>
          <p:nvPr/>
        </p:nvSpPr>
        <p:spPr>
          <a:xfrm>
            <a:off x="1727070" y="3699460"/>
            <a:ext cx="1699260" cy="1126384"/>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a:spcAft>
                <a:spcPts val="600"/>
              </a:spcAft>
            </a:pPr>
            <a:r>
              <a:rPr lang="en-GB" sz="1350" kern="1200">
                <a:solidFill>
                  <a:schemeClr val="dk1"/>
                </a:solidFill>
                <a:latin typeface="+mn-lt"/>
                <a:ea typeface="+mn-ea"/>
                <a:cs typeface="+mn-cs"/>
              </a:rPr>
              <a:t>Describe </a:t>
            </a:r>
            <a:endParaRPr lang="en-GB"/>
          </a:p>
        </p:txBody>
      </p:sp>
      <p:graphicFrame>
        <p:nvGraphicFramePr>
          <p:cNvPr id="10" name="Diagram 9">
            <a:extLst>
              <a:ext uri="{FF2B5EF4-FFF2-40B4-BE49-F238E27FC236}">
                <a16:creationId xmlns:a16="http://schemas.microsoft.com/office/drawing/2014/main" id="{12A9B3BE-FE7B-4670-BD5B-141607962A7F}"/>
              </a:ext>
            </a:extLst>
          </p:cNvPr>
          <p:cNvGraphicFramePr/>
          <p:nvPr>
            <p:extLst>
              <p:ext uri="{D42A27DB-BD31-4B8C-83A1-F6EECF244321}">
                <p14:modId xmlns:p14="http://schemas.microsoft.com/office/powerpoint/2010/main" val="3994129098"/>
              </p:ext>
            </p:extLst>
          </p:nvPr>
        </p:nvGraphicFramePr>
        <p:xfrm>
          <a:off x="5587604" y="1211979"/>
          <a:ext cx="6147196" cy="4098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Speech Bubble: Oval 10">
            <a:extLst>
              <a:ext uri="{FF2B5EF4-FFF2-40B4-BE49-F238E27FC236}">
                <a16:creationId xmlns:a16="http://schemas.microsoft.com/office/drawing/2014/main" id="{D262ED8F-E29E-447C-99DD-3DBBF87C8276}"/>
              </a:ext>
            </a:extLst>
          </p:cNvPr>
          <p:cNvSpPr/>
          <p:nvPr/>
        </p:nvSpPr>
        <p:spPr>
          <a:xfrm>
            <a:off x="4381219" y="4257244"/>
            <a:ext cx="2219576" cy="1411363"/>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BB0C1C89-ED2E-4096-9B0A-A3A1DA31152B}"/>
              </a:ext>
            </a:extLst>
          </p:cNvPr>
          <p:cNvSpPr txBox="1"/>
          <p:nvPr/>
        </p:nvSpPr>
        <p:spPr>
          <a:xfrm>
            <a:off x="4986056" y="4661184"/>
            <a:ext cx="1146013" cy="507831"/>
          </a:xfrm>
          <a:prstGeom prst="rect">
            <a:avLst/>
          </a:prstGeom>
          <a:noFill/>
        </p:spPr>
        <p:txBody>
          <a:bodyPr wrap="square" rtlCol="0">
            <a:spAutoFit/>
          </a:bodyPr>
          <a:lstStyle/>
          <a:p>
            <a:pPr defTabSz="685800">
              <a:spcAft>
                <a:spcPts val="600"/>
              </a:spcAft>
            </a:pPr>
            <a:r>
              <a:rPr lang="en-GB" sz="2700" kern="1200">
                <a:solidFill>
                  <a:schemeClr val="tx1"/>
                </a:solidFill>
                <a:latin typeface="+mn-lt"/>
                <a:ea typeface="+mn-ea"/>
                <a:cs typeface="+mn-cs"/>
              </a:rPr>
              <a:t>Why?</a:t>
            </a:r>
            <a:endParaRPr lang="en-GB" sz="3600"/>
          </a:p>
        </p:txBody>
      </p:sp>
      <p:cxnSp>
        <p:nvCxnSpPr>
          <p:cNvPr id="14" name="Straight Connector 13">
            <a:extLst>
              <a:ext uri="{FF2B5EF4-FFF2-40B4-BE49-F238E27FC236}">
                <a16:creationId xmlns:a16="http://schemas.microsoft.com/office/drawing/2014/main" id="{388E12DC-49A0-4490-B0A1-76C88D875961}"/>
              </a:ext>
            </a:extLst>
          </p:cNvPr>
          <p:cNvCxnSpPr/>
          <p:nvPr/>
        </p:nvCxnSpPr>
        <p:spPr>
          <a:xfrm>
            <a:off x="4554740" y="4142895"/>
            <a:ext cx="1719020" cy="1640061"/>
          </a:xfrm>
          <a:prstGeom prst="line">
            <a:avLst/>
          </a:prstGeom>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id="{CEC37E2F-C23B-422D-A8F0-4F404AE3AD48}"/>
              </a:ext>
            </a:extLst>
          </p:cNvPr>
          <p:cNvCxnSpPr/>
          <p:nvPr/>
        </p:nvCxnSpPr>
        <p:spPr>
          <a:xfrm flipV="1">
            <a:off x="4401063" y="4314418"/>
            <a:ext cx="1883677" cy="1411363"/>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22720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E57620-8865-457B-9674-173854D33A87}"/>
              </a:ext>
            </a:extLst>
          </p:cNvPr>
          <p:cNvPicPr>
            <a:picLocks noChangeAspect="1"/>
          </p:cNvPicPr>
          <p:nvPr/>
        </p:nvPicPr>
        <p:blipFill rotWithShape="1">
          <a:blip r:embed="rId3"/>
          <a:srcRect t="17143" r="30953" b="19873"/>
          <a:stretch/>
        </p:blipFill>
        <p:spPr>
          <a:xfrm>
            <a:off x="720807" y="1759817"/>
            <a:ext cx="5468347" cy="3329605"/>
          </a:xfrm>
          <a:prstGeom prst="rect">
            <a:avLst/>
          </a:prstGeom>
        </p:spPr>
      </p:pic>
      <p:sp>
        <p:nvSpPr>
          <p:cNvPr id="5" name="Rectangle 4">
            <a:extLst>
              <a:ext uri="{FF2B5EF4-FFF2-40B4-BE49-F238E27FC236}">
                <a16:creationId xmlns:a16="http://schemas.microsoft.com/office/drawing/2014/main" id="{F871B120-99EE-4036-AD1C-7195816B82D9}"/>
              </a:ext>
            </a:extLst>
          </p:cNvPr>
          <p:cNvSpPr/>
          <p:nvPr/>
        </p:nvSpPr>
        <p:spPr>
          <a:xfrm>
            <a:off x="6597016" y="2965592"/>
            <a:ext cx="4589328" cy="29873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hlinkClick r:id="rId4">
                  <a:extLst>
                    <a:ext uri="{A12FA001-AC4F-418D-AE19-62706E023703}">
                      <ahyp:hlinkClr xmlns:ahyp="http://schemas.microsoft.com/office/drawing/2018/hyperlinkcolor" val="tx"/>
                    </a:ext>
                  </a:extLst>
                </a:hlinkClick>
              </a:rPr>
              <a:t>Adam's Story: It Follows Me Around | Childline - YouTube</a:t>
            </a:r>
            <a:endParaRPr lang="en-US"/>
          </a:p>
        </p:txBody>
      </p:sp>
    </p:spTree>
    <p:extLst>
      <p:ext uri="{BB962C8B-B14F-4D97-AF65-F5344CB8AC3E}">
        <p14:creationId xmlns:p14="http://schemas.microsoft.com/office/powerpoint/2010/main" val="23441788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426A82-DB1D-4FC3-9BA7-7F15141F2C78}"/>
              </a:ext>
            </a:extLst>
          </p:cNvPr>
          <p:cNvSpPr txBox="1"/>
          <p:nvPr/>
        </p:nvSpPr>
        <p:spPr>
          <a:xfrm>
            <a:off x="3048000" y="3429000"/>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ea typeface="Calibri"/>
              <a:cs typeface="Calibri"/>
            </a:endParaRPr>
          </a:p>
        </p:txBody>
      </p:sp>
      <p:pic>
        <p:nvPicPr>
          <p:cNvPr id="4" name="Online Media 3" title="2012 - NSPCC  (THE SH!T KIDS SAY)">
            <a:hlinkClick r:id="" action="ppaction://noaction"/>
            <a:extLst>
              <a:ext uri="{FF2B5EF4-FFF2-40B4-BE49-F238E27FC236}">
                <a16:creationId xmlns:a16="http://schemas.microsoft.com/office/drawing/2014/main" id="{B20B00A5-86D3-2BE5-DC3B-F2DDF615EB87}"/>
              </a:ext>
            </a:extLst>
          </p:cNvPr>
          <p:cNvPicPr>
            <a:picLocks noRot="1" noChangeAspect="1"/>
          </p:cNvPicPr>
          <p:nvPr>
            <a:videoFile r:link="rId1"/>
          </p:nvPr>
        </p:nvPicPr>
        <p:blipFill>
          <a:blip r:embed="rId4"/>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37676428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ectangle 2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BCA509-5073-49AD-919A-0F633C3AB042}"/>
              </a:ext>
            </a:extLst>
          </p:cNvPr>
          <p:cNvSpPr txBox="1"/>
          <p:nvPr/>
        </p:nvSpPr>
        <p:spPr>
          <a:xfrm>
            <a:off x="4810259" y="649480"/>
            <a:ext cx="6555347" cy="554604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a:t>What do you do to keep yourself safe as a professional?</a:t>
            </a:r>
          </a:p>
        </p:txBody>
      </p:sp>
    </p:spTree>
    <p:extLst>
      <p:ext uri="{BB962C8B-B14F-4D97-AF65-F5344CB8AC3E}">
        <p14:creationId xmlns:p14="http://schemas.microsoft.com/office/powerpoint/2010/main" val="40093433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35A5260-D6F7-49E2-ABBA-2A1B22DEB084}"/>
              </a:ext>
            </a:extLst>
          </p:cNvPr>
          <p:cNvSpPr txBox="1">
            <a:spLocks/>
          </p:cNvSpPr>
          <p:nvPr/>
        </p:nvSpPr>
        <p:spPr>
          <a:xfrm>
            <a:off x="1761893" y="397302"/>
            <a:ext cx="8229600" cy="8509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Font typeface="Trebuchet MS" pitchFamily="34" charset="0"/>
              <a:buNone/>
            </a:pPr>
            <a:r>
              <a:rPr lang="en-GB" altLang="en-US">
                <a:latin typeface="Trebuchet MS" pitchFamily="34" charset="0"/>
                <a:cs typeface="Arial" charset="0"/>
                <a:sym typeface="Trebuchet MS" pitchFamily="34" charset="0"/>
              </a:rPr>
              <a:t>Professional Conduct</a:t>
            </a:r>
          </a:p>
        </p:txBody>
      </p:sp>
      <p:sp>
        <p:nvSpPr>
          <p:cNvPr id="3" name="Rectangle 2">
            <a:extLst>
              <a:ext uri="{FF2B5EF4-FFF2-40B4-BE49-F238E27FC236}">
                <a16:creationId xmlns:a16="http://schemas.microsoft.com/office/drawing/2014/main" id="{984CF0D6-9B53-461F-9484-A4DD8B7FB281}"/>
              </a:ext>
            </a:extLst>
          </p:cNvPr>
          <p:cNvSpPr/>
          <p:nvPr/>
        </p:nvSpPr>
        <p:spPr>
          <a:xfrm>
            <a:off x="3048000" y="1120918"/>
            <a:ext cx="6096000" cy="646331"/>
          </a:xfrm>
          <a:prstGeom prst="rect">
            <a:avLst/>
          </a:prstGeom>
        </p:spPr>
        <p:txBody>
          <a:bodyPr>
            <a:spAutoFit/>
          </a:bodyPr>
          <a:lstStyle/>
          <a:p>
            <a:r>
              <a:rPr lang="en-GB" altLang="en-US">
                <a:latin typeface="Trebuchet MS" pitchFamily="34" charset="0"/>
              </a:rPr>
              <a:t>Safeguarding also includes keeping yourself, as a professional, safe</a:t>
            </a:r>
          </a:p>
        </p:txBody>
      </p:sp>
      <p:graphicFrame>
        <p:nvGraphicFramePr>
          <p:cNvPr id="4" name="Diagram 3">
            <a:extLst>
              <a:ext uri="{FF2B5EF4-FFF2-40B4-BE49-F238E27FC236}">
                <a16:creationId xmlns:a16="http://schemas.microsoft.com/office/drawing/2014/main" id="{554FF96C-BE20-4161-B836-89570403F626}"/>
              </a:ext>
            </a:extLst>
          </p:cNvPr>
          <p:cNvGraphicFramePr/>
          <p:nvPr>
            <p:extLst>
              <p:ext uri="{D42A27DB-BD31-4B8C-83A1-F6EECF244321}">
                <p14:modId xmlns:p14="http://schemas.microsoft.com/office/powerpoint/2010/main" val="4059460830"/>
              </p:ext>
            </p:extLst>
          </p:nvPr>
        </p:nvGraphicFramePr>
        <p:xfrm>
          <a:off x="512955" y="1767248"/>
          <a:ext cx="11106615" cy="485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DE7363D3-664F-4C07-84C1-3CA0D7638A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0994" y="4466310"/>
            <a:ext cx="3750535" cy="1523655"/>
          </a:xfrm>
          <a:prstGeom prst="rect">
            <a:avLst/>
          </a:prstGeom>
        </p:spPr>
      </p:pic>
      <p:sp>
        <p:nvSpPr>
          <p:cNvPr id="6" name="&quot;Not Allowed&quot; Symbol 5">
            <a:extLst>
              <a:ext uri="{FF2B5EF4-FFF2-40B4-BE49-F238E27FC236}">
                <a16:creationId xmlns:a16="http://schemas.microsoft.com/office/drawing/2014/main" id="{BE80B3DB-8B5B-455C-9026-5054D058E65A}"/>
              </a:ext>
            </a:extLst>
          </p:cNvPr>
          <p:cNvSpPr/>
          <p:nvPr/>
        </p:nvSpPr>
        <p:spPr>
          <a:xfrm>
            <a:off x="4190994" y="5537480"/>
            <a:ext cx="1326996" cy="90497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6582915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AE15345F-C7F8-4026-87B5-C5CC07985002}"/>
              </a:ext>
            </a:extLst>
          </p:cNvPr>
          <p:cNvSpPr txBox="1">
            <a:spLocks/>
          </p:cNvSpPr>
          <p:nvPr/>
        </p:nvSpPr>
        <p:spPr>
          <a:xfrm>
            <a:off x="502135" y="-148902"/>
            <a:ext cx="6945411" cy="19068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altLang="en-US" kern="1200">
                <a:solidFill>
                  <a:schemeClr val="tx1"/>
                </a:solidFill>
                <a:latin typeface="+mj-lt"/>
                <a:ea typeface="+mj-ea"/>
                <a:cs typeface="+mj-cs"/>
                <a:sym typeface="Trebuchet MS" pitchFamily="34" charset="0"/>
              </a:rPr>
              <a:t>Local Authority Designated Officer</a:t>
            </a:r>
          </a:p>
        </p:txBody>
      </p:sp>
      <p:sp>
        <p:nvSpPr>
          <p:cNvPr id="3" name="Rectangle 2">
            <a:extLst>
              <a:ext uri="{FF2B5EF4-FFF2-40B4-BE49-F238E27FC236}">
                <a16:creationId xmlns:a16="http://schemas.microsoft.com/office/drawing/2014/main" id="{86F958EB-B22A-48FC-8AFD-8E97E1AA4A31}"/>
              </a:ext>
            </a:extLst>
          </p:cNvPr>
          <p:cNvSpPr/>
          <p:nvPr/>
        </p:nvSpPr>
        <p:spPr>
          <a:xfrm>
            <a:off x="309589" y="2254596"/>
            <a:ext cx="5001948" cy="441900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defRPr/>
            </a:pPr>
            <a:r>
              <a:rPr lang="en-US" sz="1600"/>
              <a:t>Every Local Authority has a designated team/officer that deals specifically with allegations made against members of the children’s workforce, whether they are staff or volunteers.</a:t>
            </a:r>
          </a:p>
          <a:p>
            <a:pPr marL="285750" indent="-228600">
              <a:lnSpc>
                <a:spcPct val="90000"/>
              </a:lnSpc>
              <a:spcAft>
                <a:spcPts val="600"/>
              </a:spcAft>
              <a:buFont typeface="Arial" panose="020B0604020202020204" pitchFamily="34" charset="0"/>
              <a:buChar char="•"/>
              <a:defRPr/>
            </a:pPr>
            <a:endParaRPr lang="en-US" sz="1600"/>
          </a:p>
          <a:p>
            <a:pPr marL="285750" indent="-228600">
              <a:lnSpc>
                <a:spcPct val="90000"/>
              </a:lnSpc>
              <a:spcAft>
                <a:spcPts val="600"/>
              </a:spcAft>
              <a:buClr>
                <a:schemeClr val="dk1"/>
              </a:buClr>
              <a:buSzPct val="100000"/>
              <a:buFont typeface="Arial" panose="020B0604020202020204" pitchFamily="34" charset="0"/>
              <a:buChar char="•"/>
              <a:defRPr/>
            </a:pPr>
            <a:r>
              <a:rPr lang="en-US" sz="1600">
                <a:sym typeface="Tahoma"/>
              </a:rPr>
              <a:t>Allegations against members of the children’s workforce, in a paid or volunteering capacity, must be taken seriously</a:t>
            </a:r>
          </a:p>
          <a:p>
            <a:pPr marL="342900" indent="-228600">
              <a:lnSpc>
                <a:spcPct val="90000"/>
              </a:lnSpc>
              <a:spcAft>
                <a:spcPts val="600"/>
              </a:spcAft>
              <a:buClr>
                <a:schemeClr val="dk1"/>
              </a:buClr>
              <a:buSzPct val="100000"/>
              <a:buFont typeface="Arial" panose="020B0604020202020204" pitchFamily="34" charset="0"/>
              <a:buChar char="•"/>
              <a:defRPr/>
            </a:pPr>
            <a:endParaRPr lang="en-US" sz="1600">
              <a:sym typeface="Tahoma"/>
            </a:endParaRPr>
          </a:p>
          <a:p>
            <a:pPr marL="285750" indent="-228600">
              <a:lnSpc>
                <a:spcPct val="90000"/>
              </a:lnSpc>
              <a:spcAft>
                <a:spcPts val="600"/>
              </a:spcAft>
              <a:buClr>
                <a:schemeClr val="dk1"/>
              </a:buClr>
              <a:buSzPct val="100000"/>
              <a:buFont typeface="Arial" panose="020B0604020202020204" pitchFamily="34" charset="0"/>
              <a:buChar char="•"/>
              <a:defRPr/>
            </a:pPr>
            <a:r>
              <a:rPr lang="en-US" sz="1600">
                <a:sym typeface="Tahoma"/>
              </a:rPr>
              <a:t>Any concerns you have about a colleagues’ conduct must be reported - tell your Head Teacher.   If your concern is about your head teacher you should contact the Chair of Governors</a:t>
            </a:r>
          </a:p>
          <a:p>
            <a:pPr>
              <a:lnSpc>
                <a:spcPct val="90000"/>
              </a:lnSpc>
              <a:spcAft>
                <a:spcPts val="600"/>
              </a:spcAft>
              <a:buClr>
                <a:schemeClr val="dk1"/>
              </a:buClr>
              <a:buSzPct val="100000"/>
              <a:defRPr/>
            </a:pPr>
            <a:r>
              <a:rPr lang="en-US" sz="1600">
                <a:sym typeface="Tahoma"/>
              </a:rPr>
              <a:t> </a:t>
            </a:r>
          </a:p>
        </p:txBody>
      </p:sp>
      <p:pic>
        <p:nvPicPr>
          <p:cNvPr id="4" name="Picture 2" descr="See the source image">
            <a:extLst>
              <a:ext uri="{FF2B5EF4-FFF2-40B4-BE49-F238E27FC236}">
                <a16:creationId xmlns:a16="http://schemas.microsoft.com/office/drawing/2014/main" id="{6B2169BE-7DD0-4158-8C2F-AC594D0ABF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66" r="17066"/>
          <a:stretch/>
        </p:blipFill>
        <p:spPr bwMode="auto">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10" descr="See the source image">
            <a:extLst>
              <a:ext uri="{FF2B5EF4-FFF2-40B4-BE49-F238E27FC236}">
                <a16:creationId xmlns:a16="http://schemas.microsoft.com/office/drawing/2014/main" id="{45BAFDC2-EFBE-4532-904A-1A4399F367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796" r="1" b="9047"/>
          <a:stretch/>
        </p:blipFill>
        <p:spPr bwMode="auto">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See the source image">
            <a:extLst>
              <a:ext uri="{FF2B5EF4-FFF2-40B4-BE49-F238E27FC236}">
                <a16:creationId xmlns:a16="http://schemas.microsoft.com/office/drawing/2014/main" id="{01DAADD1-B8EC-4F91-B783-FCF80A457B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922" r="15671" b="-1"/>
          <a:stretch/>
        </p:blipFill>
        <p:spPr bwMode="auto">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0773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808CA7-BDA7-40C0-BA5D-C3B86F9984EC}"/>
              </a:ext>
            </a:extLst>
          </p:cNvPr>
          <p:cNvSpPr txBox="1">
            <a:spLocks/>
          </p:cNvSpPr>
          <p:nvPr/>
        </p:nvSpPr>
        <p:spPr>
          <a:xfrm>
            <a:off x="466722" y="586855"/>
            <a:ext cx="3201366" cy="33874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altLang="en-US" sz="4000" kern="1200">
                <a:solidFill>
                  <a:srgbClr val="FFFFFF"/>
                </a:solidFill>
                <a:latin typeface="+mj-lt"/>
                <a:ea typeface="+mj-ea"/>
                <a:cs typeface="+mj-cs"/>
                <a:sym typeface="Arial" charset="0"/>
              </a:rPr>
              <a:t>What does it mean to work in a position of trust and a notifiable profession?</a:t>
            </a:r>
            <a:endParaRPr lang="en-US" altLang="en-US" sz="4000" kern="1200">
              <a:solidFill>
                <a:srgbClr val="FFFFFF"/>
              </a:solidFill>
              <a:latin typeface="+mj-lt"/>
              <a:ea typeface="+mj-ea"/>
              <a:cs typeface="+mj-cs"/>
              <a:sym typeface="Trebuchet MS" pitchFamily="34" charset="0"/>
            </a:endParaRPr>
          </a:p>
        </p:txBody>
      </p:sp>
      <p:sp>
        <p:nvSpPr>
          <p:cNvPr id="3" name="Rectangle 2">
            <a:extLst>
              <a:ext uri="{FF2B5EF4-FFF2-40B4-BE49-F238E27FC236}">
                <a16:creationId xmlns:a16="http://schemas.microsoft.com/office/drawing/2014/main" id="{1F4C440D-8013-412A-B989-EB6743BCB3C7}"/>
              </a:ext>
            </a:extLst>
          </p:cNvPr>
          <p:cNvSpPr/>
          <p:nvPr/>
        </p:nvSpPr>
        <p:spPr>
          <a:xfrm>
            <a:off x="4810259" y="649480"/>
            <a:ext cx="6555347" cy="5546047"/>
          </a:xfrm>
          <a:prstGeom prst="rect">
            <a:avLst/>
          </a:prstGeom>
        </p:spPr>
        <p:txBody>
          <a:bodyPr vert="horz" lIns="91440" tIns="45720" rIns="91440" bIns="45720" rtlCol="0" anchor="ctr">
            <a:normAutofit/>
          </a:bodyPr>
          <a:lstStyle/>
          <a:p>
            <a:pPr marL="457200" indent="-228600">
              <a:lnSpc>
                <a:spcPct val="90000"/>
              </a:lnSpc>
              <a:spcAft>
                <a:spcPts val="600"/>
              </a:spcAft>
              <a:buSzPct val="100000"/>
              <a:buFont typeface="Arial" panose="020B0604020202020204" pitchFamily="34" charset="0"/>
              <a:buChar char="•"/>
              <a:defRPr/>
            </a:pPr>
            <a:r>
              <a:rPr lang="en-US" sz="1700">
                <a:sym typeface="Arial"/>
              </a:rPr>
              <a:t>Make sure you know the policy for dealing with allegations made against staff or volunteers who work with children.  Know your obligations if someone brings an allegation to you about a colleague or you witness a colleague cause harm to a child. </a:t>
            </a:r>
          </a:p>
          <a:p>
            <a:pPr marL="457200" indent="-228600">
              <a:lnSpc>
                <a:spcPct val="90000"/>
              </a:lnSpc>
              <a:spcAft>
                <a:spcPts val="600"/>
              </a:spcAft>
              <a:buSzPct val="100000"/>
              <a:buFont typeface="Arial" panose="020B0604020202020204" pitchFamily="34" charset="0"/>
              <a:buChar char="•"/>
              <a:defRPr/>
            </a:pPr>
            <a:endParaRPr lang="en-US" sz="1700">
              <a:sym typeface="Arial"/>
            </a:endParaRPr>
          </a:p>
          <a:p>
            <a:pPr marL="457200" indent="-228600">
              <a:lnSpc>
                <a:spcPct val="90000"/>
              </a:lnSpc>
              <a:spcAft>
                <a:spcPts val="600"/>
              </a:spcAft>
              <a:buSzPct val="100000"/>
              <a:buFont typeface="Arial" panose="020B0604020202020204" pitchFamily="34" charset="0"/>
              <a:buChar char="•"/>
              <a:defRPr/>
            </a:pPr>
            <a:r>
              <a:rPr lang="en-US" sz="1700">
                <a:sym typeface="Tahoma"/>
              </a:rPr>
              <a:t>If you remain concerned you should follow the whistleblowing policy and can contact the LADO directly</a:t>
            </a:r>
            <a:endParaRPr lang="en-US" sz="1700">
              <a:sym typeface="Arial"/>
            </a:endParaRPr>
          </a:p>
          <a:p>
            <a:pPr marL="457200" indent="-228600">
              <a:lnSpc>
                <a:spcPct val="90000"/>
              </a:lnSpc>
              <a:spcAft>
                <a:spcPts val="600"/>
              </a:spcAft>
              <a:buSzPct val="100000"/>
              <a:buFont typeface="Arial" panose="020B0604020202020204" pitchFamily="34" charset="0"/>
              <a:buChar char="•"/>
              <a:defRPr/>
            </a:pPr>
            <a:endParaRPr lang="en-US" sz="1700">
              <a:sym typeface="Arial"/>
            </a:endParaRPr>
          </a:p>
          <a:p>
            <a:pPr marL="457200" indent="-228600">
              <a:lnSpc>
                <a:spcPct val="90000"/>
              </a:lnSpc>
              <a:spcAft>
                <a:spcPts val="600"/>
              </a:spcAft>
              <a:buSzPct val="100000"/>
              <a:buFont typeface="Arial" panose="020B0604020202020204" pitchFamily="34" charset="0"/>
              <a:buChar char="•"/>
              <a:defRPr/>
            </a:pPr>
            <a:r>
              <a:rPr lang="en-US" sz="1700">
                <a:sym typeface="Arial"/>
              </a:rPr>
              <a:t>If you break the law or get in trouble with the police especially if it is in relation to harming, or being at risk of harming, children then your employer will be informed and this will be also referred to the LADO by the police and your employer.  If you do break the law - make sure you tell your employer first.</a:t>
            </a:r>
          </a:p>
          <a:p>
            <a:pPr indent="-228600">
              <a:lnSpc>
                <a:spcPct val="90000"/>
              </a:lnSpc>
              <a:spcAft>
                <a:spcPts val="600"/>
              </a:spcAft>
              <a:buFont typeface="Arial" panose="020B0604020202020204" pitchFamily="34" charset="0"/>
              <a:buChar char="•"/>
              <a:defRPr/>
            </a:pPr>
            <a:endParaRPr lang="en-US" sz="1700">
              <a:sym typeface="Arial"/>
            </a:endParaRPr>
          </a:p>
          <a:p>
            <a:pPr marL="457200" indent="-228600">
              <a:lnSpc>
                <a:spcPct val="90000"/>
              </a:lnSpc>
              <a:spcAft>
                <a:spcPts val="600"/>
              </a:spcAft>
              <a:buSzPct val="100000"/>
              <a:buFont typeface="Arial" panose="020B0604020202020204" pitchFamily="34" charset="0"/>
              <a:buChar char="•"/>
              <a:defRPr/>
            </a:pPr>
            <a:r>
              <a:rPr lang="en-US" sz="1700">
                <a:sym typeface="Arial"/>
              </a:rPr>
              <a:t>If Children Services become involved to safeguard the children this could meet the threshold to also be reported to the LADO.  (Not in every case)</a:t>
            </a:r>
          </a:p>
          <a:p>
            <a:pPr marL="76200" indent="-228600">
              <a:lnSpc>
                <a:spcPct val="90000"/>
              </a:lnSpc>
              <a:spcAft>
                <a:spcPts val="600"/>
              </a:spcAft>
              <a:buSzPct val="100000"/>
              <a:buFont typeface="Arial" panose="020B0604020202020204" pitchFamily="34" charset="0"/>
              <a:buChar char="•"/>
              <a:defRPr/>
            </a:pPr>
            <a:endParaRPr lang="en-US" sz="1700">
              <a:sym typeface="Arial"/>
            </a:endParaRPr>
          </a:p>
          <a:p>
            <a:pPr marL="457200" indent="-228600">
              <a:lnSpc>
                <a:spcPct val="90000"/>
              </a:lnSpc>
              <a:spcAft>
                <a:spcPts val="600"/>
              </a:spcAft>
              <a:buSzPct val="100000"/>
              <a:buFont typeface="Arial" panose="020B0604020202020204" pitchFamily="34" charset="0"/>
              <a:buChar char="•"/>
              <a:defRPr/>
            </a:pPr>
            <a:r>
              <a:rPr lang="en-US" sz="1700">
                <a:sym typeface="Arial"/>
              </a:rPr>
              <a:t>If your own children are made subject to a child protection plan – you must inform your employer</a:t>
            </a:r>
          </a:p>
        </p:txBody>
      </p:sp>
    </p:spTree>
    <p:extLst>
      <p:ext uri="{BB962C8B-B14F-4D97-AF65-F5344CB8AC3E}">
        <p14:creationId xmlns:p14="http://schemas.microsoft.com/office/powerpoint/2010/main" val="33546308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208E611-813D-4D73-8182-A4178A2D8809}"/>
              </a:ext>
            </a:extLst>
          </p:cNvPr>
          <p:cNvSpPr txBox="1">
            <a:spLocks/>
          </p:cNvSpPr>
          <p:nvPr/>
        </p:nvSpPr>
        <p:spPr>
          <a:xfrm>
            <a:off x="481013" y="3752849"/>
            <a:ext cx="3290887" cy="24526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altLang="en-US" sz="3600" b="1">
                <a:sym typeface="Trebuchet MS" pitchFamily="34" charset="0"/>
              </a:rPr>
              <a:t>Key Points to take away</a:t>
            </a:r>
          </a:p>
        </p:txBody>
      </p:sp>
      <p:pic>
        <p:nvPicPr>
          <p:cNvPr id="21506" name="Picture 2" descr="See the source image">
            <a:extLst>
              <a:ext uri="{FF2B5EF4-FFF2-40B4-BE49-F238E27FC236}">
                <a16:creationId xmlns:a16="http://schemas.microsoft.com/office/drawing/2014/main" id="{01B2AC46-77BB-4E42-B3F4-4950D2442F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370" b="14102"/>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C817CE4-C0A8-4321-B6E7-5EBD3D5CDBF5}"/>
              </a:ext>
            </a:extLst>
          </p:cNvPr>
          <p:cNvSpPr/>
          <p:nvPr/>
        </p:nvSpPr>
        <p:spPr>
          <a:xfrm>
            <a:off x="4223982" y="3752850"/>
            <a:ext cx="7485413" cy="2452687"/>
          </a:xfrm>
          <a:prstGeom prst="rect">
            <a:avLst/>
          </a:prstGeom>
        </p:spPr>
        <p:txBody>
          <a:bodyPr vert="horz" lIns="91440" tIns="45720" rIns="91440" bIns="45720" rtlCol="0" anchor="ctr">
            <a:normAutofit/>
          </a:bodyPr>
          <a:lstStyle/>
          <a:p>
            <a:pPr marL="285750" indent="-228600">
              <a:lnSpc>
                <a:spcPct val="90000"/>
              </a:lnSpc>
              <a:spcBef>
                <a:spcPct val="0"/>
              </a:spcBef>
              <a:spcAft>
                <a:spcPts val="600"/>
              </a:spcAft>
              <a:buFont typeface="Arial" panose="020B0604020202020204" pitchFamily="34" charset="0"/>
              <a:buChar char="•"/>
            </a:pPr>
            <a:r>
              <a:rPr lang="en-US" altLang="en-US" b="1">
                <a:sym typeface="Trebuchet MS" pitchFamily="34" charset="0"/>
              </a:rPr>
              <a:t>Recognise</a:t>
            </a:r>
            <a:r>
              <a:rPr lang="en-US" altLang="en-US">
                <a:sym typeface="Trebuchet MS" pitchFamily="34" charset="0"/>
              </a:rPr>
              <a:t> the signs – be curious about the child’s experiences. </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b="1">
                <a:sym typeface="Trebuchet MS" pitchFamily="34" charset="0"/>
              </a:rPr>
              <a:t>Respond</a:t>
            </a:r>
            <a:r>
              <a:rPr lang="en-US" altLang="en-US">
                <a:sym typeface="Trebuchet MS" pitchFamily="34" charset="0"/>
              </a:rPr>
              <a:t> - let the child know they have been heard, and understood</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b="1">
                <a:sym typeface="Trebuchet MS" pitchFamily="34" charset="0"/>
              </a:rPr>
              <a:t>Report</a:t>
            </a:r>
            <a:r>
              <a:rPr lang="en-US" altLang="en-US">
                <a:sym typeface="Trebuchet MS" pitchFamily="34" charset="0"/>
              </a:rPr>
              <a:t> to Safeguarding Lead – do not delay</a:t>
            </a:r>
          </a:p>
          <a:p>
            <a:pPr marL="285750" indent="-228600">
              <a:lnSpc>
                <a:spcPct val="90000"/>
              </a:lnSpc>
              <a:spcBef>
                <a:spcPct val="0"/>
              </a:spcBef>
              <a:spcAft>
                <a:spcPts val="600"/>
              </a:spcAft>
              <a:buFont typeface="Arial" panose="020B0604020202020204" pitchFamily="34" charset="0"/>
              <a:buChar char="•"/>
            </a:pPr>
            <a:endParaRPr lang="en-US" altLang="en-US">
              <a:sym typeface="Trebuchet MS" pitchFamily="34" charset="0"/>
            </a:endParaRPr>
          </a:p>
          <a:p>
            <a:pPr marL="285750" indent="-228600">
              <a:lnSpc>
                <a:spcPct val="90000"/>
              </a:lnSpc>
              <a:spcBef>
                <a:spcPct val="0"/>
              </a:spcBef>
              <a:spcAft>
                <a:spcPts val="600"/>
              </a:spcAft>
              <a:buFont typeface="Arial" panose="020B0604020202020204" pitchFamily="34" charset="0"/>
              <a:buChar char="•"/>
            </a:pPr>
            <a:r>
              <a:rPr lang="en-US" altLang="en-US" b="1">
                <a:sym typeface="Trebuchet MS" pitchFamily="34" charset="0"/>
              </a:rPr>
              <a:t>Record</a:t>
            </a:r>
            <a:r>
              <a:rPr lang="en-US" altLang="en-US">
                <a:sym typeface="Trebuchet MS" pitchFamily="34" charset="0"/>
              </a:rPr>
              <a:t> – Know and follow your safeguarding policy and procedure</a:t>
            </a:r>
          </a:p>
        </p:txBody>
      </p:sp>
    </p:spTree>
    <p:extLst>
      <p:ext uri="{BB962C8B-B14F-4D97-AF65-F5344CB8AC3E}">
        <p14:creationId xmlns:p14="http://schemas.microsoft.com/office/powerpoint/2010/main" val="14154153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3"/>
          <p:cNvSpPr txBox="1">
            <a:spLocks noGrp="1"/>
          </p:cNvSpPr>
          <p:nvPr>
            <p:ph type="title"/>
          </p:nvPr>
        </p:nvSpPr>
        <p:spPr>
          <a:xfrm>
            <a:off x="1981200" y="2276475"/>
            <a:ext cx="8229600" cy="1143000"/>
          </a:xfrm>
        </p:spPr>
        <p:txBody>
          <a:bodyPr/>
          <a:lstStyle/>
          <a:p>
            <a:pPr>
              <a:spcBef>
                <a:spcPct val="0"/>
              </a:spcBef>
              <a:buSzTx/>
              <a:buFont typeface="Trebuchet MS" pitchFamily="34" charset="0"/>
              <a:buNone/>
            </a:pPr>
            <a:r>
              <a:rPr lang="en-GB" altLang="en-US">
                <a:latin typeface="Trebuchet MS" pitchFamily="34" charset="0"/>
                <a:cs typeface="Arial" charset="0"/>
                <a:sym typeface="Trebuchet MS" pitchFamily="34" charset="0"/>
              </a:rPr>
              <a:t>Any Questions?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529"/>
          <p:cNvSpPr txBox="1">
            <a:spLocks noGrp="1"/>
          </p:cNvSpPr>
          <p:nvPr>
            <p:ph type="title"/>
          </p:nvPr>
        </p:nvSpPr>
        <p:spPr>
          <a:xfrm>
            <a:off x="1865561" y="260648"/>
            <a:ext cx="8229600" cy="908720"/>
          </a:xfrm>
        </p:spPr>
        <p:txBody>
          <a:bodyPr/>
          <a:lstStyle/>
          <a:p>
            <a:pPr algn="ctr" eaLnBrk="1" hangingPunct="1">
              <a:spcBef>
                <a:spcPct val="0"/>
              </a:spcBef>
              <a:buSzTx/>
              <a:buFont typeface="Trebuchet MS" pitchFamily="34" charset="0"/>
              <a:buNone/>
            </a:pPr>
            <a:r>
              <a:rPr lang="en-US" altLang="en-US" sz="2400">
                <a:latin typeface="Trebuchet MS" pitchFamily="34" charset="0"/>
                <a:cs typeface="Arial" charset="0"/>
                <a:sym typeface="Times New Roman" pitchFamily="18" charset="0"/>
              </a:rPr>
              <a:t>Key Contacts</a:t>
            </a:r>
            <a:br>
              <a:rPr lang="en-US" altLang="en-US" sz="3600" b="1">
                <a:solidFill>
                  <a:srgbClr val="000000"/>
                </a:solidFill>
                <a:latin typeface="Times New Roman" pitchFamily="18" charset="0"/>
                <a:cs typeface="Arial" charset="0"/>
                <a:sym typeface="Times New Roman" pitchFamily="18" charset="0"/>
              </a:rPr>
            </a:br>
            <a:endParaRPr lang="en-US" altLang="en-US" b="1">
              <a:latin typeface="Trebuchet MS" pitchFamily="34" charset="0"/>
              <a:cs typeface="Arial" charset="0"/>
              <a:sym typeface="Trebuchet MS" pitchFamily="34" charset="0"/>
            </a:endParaRPr>
          </a:p>
        </p:txBody>
      </p:sp>
      <p:sp>
        <p:nvSpPr>
          <p:cNvPr id="43011" name="Shape 530"/>
          <p:cNvSpPr txBox="1">
            <a:spLocks noGrp="1"/>
          </p:cNvSpPr>
          <p:nvPr>
            <p:ph type="body" idx="1"/>
          </p:nvPr>
        </p:nvSpPr>
        <p:spPr>
          <a:xfrm>
            <a:off x="724830" y="908721"/>
            <a:ext cx="9424308" cy="5536684"/>
          </a:xfrm>
        </p:spPr>
        <p:txBody>
          <a:bodyPr vert="horz" lIns="91440" tIns="45720" rIns="91440" bIns="45720" rtlCol="0" anchor="t">
            <a:normAutofit/>
          </a:bodyPr>
          <a:lstStyle/>
          <a:p>
            <a:pPr algn="ctr">
              <a:spcBef>
                <a:spcPct val="0"/>
              </a:spcBef>
              <a:buClr>
                <a:srgbClr val="000000"/>
              </a:buClr>
              <a:buSzPct val="25000"/>
              <a:buNone/>
            </a:pPr>
            <a:r>
              <a:rPr lang="en-US" altLang="en-US" sz="1400" b="1">
                <a:cs typeface="Arial"/>
              </a:rPr>
              <a:t>Early Help and Prevention</a:t>
            </a:r>
            <a:endParaRPr lang="en-US" altLang="en-US" sz="1400" b="1" dirty="0">
              <a:cs typeface="Arial"/>
            </a:endParaRPr>
          </a:p>
          <a:p>
            <a:pPr marL="0" indent="0" algn="ctr">
              <a:buNone/>
            </a:pPr>
            <a:r>
              <a:rPr lang="en-GB" sz="1400" u="sng" dirty="0">
                <a:hlinkClick r:id="rId3"/>
              </a:rPr>
              <a:t>strongerfamilieshub@hillingdon.gov.uk</a:t>
            </a:r>
            <a:r>
              <a:rPr lang="en-GB" sz="1400"/>
              <a:t>  / </a:t>
            </a:r>
            <a:r>
              <a:rPr lang="en-GB" sz="1400" b="1"/>
              <a:t>01895 556006</a:t>
            </a:r>
            <a:r>
              <a:rPr lang="en-GB" sz="1400" dirty="0"/>
              <a:t> </a:t>
            </a:r>
          </a:p>
          <a:p>
            <a:pPr algn="ctr" eaLnBrk="1" hangingPunct="1">
              <a:spcBef>
                <a:spcPct val="0"/>
              </a:spcBef>
              <a:buClr>
                <a:srgbClr val="000000"/>
              </a:buClr>
              <a:buSzPct val="25000"/>
              <a:buFont typeface="Times New Roman" pitchFamily="18" charset="0"/>
              <a:buNone/>
            </a:pPr>
            <a:endParaRPr lang="en-US" altLang="en-US" sz="1400">
              <a:latin typeface="Trebuchet MS" pitchFamily="34" charset="0"/>
              <a:cs typeface="Arial" charset="0"/>
              <a:sym typeface="Times New Roman" pitchFamily="18" charset="0"/>
            </a:endParaRPr>
          </a:p>
          <a:p>
            <a:pPr algn="ctr" eaLnBrk="1" hangingPunct="1">
              <a:spcBef>
                <a:spcPct val="0"/>
              </a:spcBef>
              <a:buClr>
                <a:srgbClr val="000000"/>
              </a:buClr>
              <a:buSzPct val="25000"/>
              <a:buFont typeface="Times New Roman" pitchFamily="18" charset="0"/>
              <a:buNone/>
            </a:pPr>
            <a:r>
              <a:rPr lang="en-US" altLang="en-US" sz="1400" b="1">
                <a:latin typeface="Trebuchet MS" pitchFamily="34" charset="0"/>
                <a:cs typeface="Arial" charset="0"/>
                <a:sym typeface="Times New Roman" pitchFamily="18" charset="0"/>
              </a:rPr>
              <a:t>Nicole Diamond</a:t>
            </a:r>
          </a:p>
          <a:p>
            <a:pPr algn="ctr">
              <a:spcBef>
                <a:spcPct val="0"/>
              </a:spcBef>
              <a:buClr>
                <a:srgbClr val="000000"/>
              </a:buClr>
              <a:buSzPct val="25000"/>
              <a:buNone/>
            </a:pPr>
            <a:r>
              <a:rPr lang="en-US" altLang="en-US" sz="1400">
                <a:cs typeface="Arial"/>
                <a:sym typeface="Times New Roman" pitchFamily="18" charset="0"/>
              </a:rPr>
              <a:t> Deputy LADO</a:t>
            </a:r>
            <a:endParaRPr lang="en-US" altLang="en-US" sz="1400">
              <a:cs typeface="Arial"/>
            </a:endParaRPr>
          </a:p>
          <a:p>
            <a:pPr algn="ctr" eaLnBrk="1" hangingPunct="1">
              <a:spcBef>
                <a:spcPct val="0"/>
              </a:spcBef>
              <a:buClr>
                <a:srgbClr val="000000"/>
              </a:buClr>
              <a:buSzPct val="25000"/>
              <a:buFont typeface="Times New Roman" pitchFamily="18" charset="0"/>
              <a:buNone/>
            </a:pPr>
            <a:r>
              <a:rPr lang="en-US" altLang="en-US" sz="1400" dirty="0">
                <a:cs typeface="Arial"/>
                <a:sym typeface="Times New Roman" pitchFamily="18" charset="0"/>
                <a:hlinkClick r:id="rId4"/>
              </a:rPr>
              <a:t>ndiamond@hillingdon.gov.uk</a:t>
            </a:r>
            <a:r>
              <a:rPr lang="en-US" altLang="en-US" sz="1400" dirty="0">
                <a:cs typeface="Arial"/>
                <a:sym typeface="Times New Roman" pitchFamily="18" charset="0"/>
              </a:rPr>
              <a:t> </a:t>
            </a:r>
            <a:endParaRPr lang="en-US" altLang="en-US" sz="1400" dirty="0">
              <a:cs typeface="Arial"/>
            </a:endParaRPr>
          </a:p>
          <a:p>
            <a:pPr algn="ctr" eaLnBrk="1" hangingPunct="1">
              <a:spcBef>
                <a:spcPct val="0"/>
              </a:spcBef>
              <a:buClr>
                <a:srgbClr val="000000"/>
              </a:buClr>
              <a:buSzPct val="25000"/>
              <a:buFont typeface="Times New Roman" pitchFamily="18" charset="0"/>
              <a:buNone/>
            </a:pPr>
            <a:endParaRPr lang="en-US" altLang="en-US" sz="1400">
              <a:latin typeface="Trebuchet MS" pitchFamily="34" charset="0"/>
              <a:cs typeface="Arial" charset="0"/>
              <a:sym typeface="Times New Roman" pitchFamily="18" charset="0"/>
            </a:endParaRPr>
          </a:p>
          <a:p>
            <a:pPr algn="ctr">
              <a:spcBef>
                <a:spcPct val="0"/>
              </a:spcBef>
              <a:buNone/>
            </a:pPr>
            <a:r>
              <a:rPr lang="en-US" altLang="en-US" sz="1400" b="1">
                <a:cs typeface="Arial"/>
                <a:sym typeface="Times New Roman" pitchFamily="18" charset="0"/>
              </a:rPr>
              <a:t>Amandeep Tamber</a:t>
            </a:r>
            <a:endParaRPr lang="en-US"/>
          </a:p>
          <a:p>
            <a:pPr algn="ctr">
              <a:spcBef>
                <a:spcPct val="0"/>
              </a:spcBef>
              <a:buNone/>
            </a:pPr>
            <a:r>
              <a:rPr lang="en-US" altLang="en-US" sz="1400">
                <a:cs typeface="Arial"/>
                <a:sym typeface="Times New Roman" pitchFamily="18" charset="0"/>
              </a:rPr>
              <a:t>Education Safeguarding and Wellbeing Officer</a:t>
            </a:r>
            <a:endParaRPr lang="en-US"/>
          </a:p>
          <a:p>
            <a:pPr algn="ctr">
              <a:spcBef>
                <a:spcPct val="0"/>
              </a:spcBef>
              <a:buClr>
                <a:srgbClr val="000000"/>
              </a:buClr>
              <a:buSzPct val="25000"/>
              <a:buNone/>
            </a:pPr>
            <a:r>
              <a:rPr lang="en-US" altLang="en-US" sz="1400" dirty="0">
                <a:cs typeface="Arial"/>
                <a:sym typeface="Times New Roman" pitchFamily="18" charset="0"/>
              </a:rPr>
              <a:t> </a:t>
            </a:r>
            <a:r>
              <a:rPr lang="en-US" altLang="en-US" sz="1400" dirty="0">
                <a:cs typeface="Arial"/>
                <a:sym typeface="Times New Roman" pitchFamily="18" charset="0"/>
                <a:hlinkClick r:id="rId5"/>
              </a:rPr>
              <a:t>Atamber@hillingdon.gov.uk</a:t>
            </a:r>
            <a:r>
              <a:rPr lang="en-US" altLang="en-US" sz="1400">
                <a:cs typeface="Arial"/>
                <a:sym typeface="Times New Roman" pitchFamily="18" charset="0"/>
              </a:rPr>
              <a:t> M: 07523 804367</a:t>
            </a:r>
            <a:endParaRPr lang="en-GB" sz="1400">
              <a:latin typeface="Calibri Light"/>
              <a:ea typeface="Calibri"/>
              <a:cs typeface="Arial" charset="0"/>
            </a:endParaRPr>
          </a:p>
          <a:p>
            <a:pPr algn="ctr" eaLnBrk="1" hangingPunct="1">
              <a:spcBef>
                <a:spcPct val="0"/>
              </a:spcBef>
              <a:buClr>
                <a:srgbClr val="000000"/>
              </a:buClr>
              <a:buSzPct val="25000"/>
              <a:buFont typeface="Times New Roman" pitchFamily="18" charset="0"/>
              <a:buNone/>
            </a:pPr>
            <a:endParaRPr lang="en-US" altLang="en-US" sz="1400">
              <a:latin typeface="Trebuchet MS" pitchFamily="34" charset="0"/>
              <a:cs typeface="Arial" charset="0"/>
              <a:sym typeface="Times New Roman" pitchFamily="18" charset="0"/>
            </a:endParaRPr>
          </a:p>
          <a:p>
            <a:pPr algn="ctr">
              <a:spcBef>
                <a:spcPct val="0"/>
              </a:spcBef>
              <a:buClr>
                <a:srgbClr val="000000"/>
              </a:buClr>
              <a:buSzPct val="25000"/>
              <a:buNone/>
            </a:pPr>
            <a:r>
              <a:rPr lang="en-US" altLang="en-US" sz="1400" b="1">
                <a:cs typeface="Arial"/>
                <a:sym typeface="Times New Roman" pitchFamily="18" charset="0"/>
              </a:rPr>
              <a:t>Margaret Tomlinson</a:t>
            </a:r>
            <a:endParaRPr lang="en-US" altLang="en-US" sz="1400" b="1">
              <a:latin typeface="Trebuchet MS" pitchFamily="34" charset="0"/>
              <a:cs typeface="Arial" charset="0"/>
            </a:endParaRPr>
          </a:p>
          <a:p>
            <a:pPr algn="ctr">
              <a:spcBef>
                <a:spcPct val="0"/>
              </a:spcBef>
              <a:buClr>
                <a:srgbClr val="000000"/>
              </a:buClr>
              <a:buSzPct val="25000"/>
              <a:buNone/>
            </a:pPr>
            <a:r>
              <a:rPr lang="en-US" altLang="en-US" sz="1400">
                <a:cs typeface="Arial"/>
                <a:sym typeface="Times New Roman" pitchFamily="18" charset="0"/>
              </a:rPr>
              <a:t>Interim LADO</a:t>
            </a:r>
            <a:r>
              <a:rPr lang="en-US" altLang="en-US" sz="1400" b="1" dirty="0">
                <a:cs typeface="Arial"/>
                <a:sym typeface="Times New Roman" pitchFamily="18" charset="0"/>
              </a:rPr>
              <a:t> </a:t>
            </a:r>
            <a:r>
              <a:rPr lang="en-US" altLang="en-US" sz="1400" dirty="0">
                <a:cs typeface="Arial"/>
                <a:sym typeface="Times New Roman" pitchFamily="18" charset="0"/>
              </a:rPr>
              <a:t>      </a:t>
            </a:r>
            <a:endParaRPr lang="en-US" altLang="en-US" sz="1400" dirty="0">
              <a:cs typeface="Arial"/>
            </a:endParaRPr>
          </a:p>
          <a:p>
            <a:pPr algn="ctr">
              <a:spcBef>
                <a:spcPct val="0"/>
              </a:spcBef>
              <a:buNone/>
            </a:pPr>
            <a:r>
              <a:rPr lang="en-US" altLang="en-US" sz="1400" dirty="0">
                <a:cs typeface="Arial"/>
                <a:sym typeface="Times New Roman" pitchFamily="18" charset="0"/>
                <a:hlinkClick r:id="rId6"/>
              </a:rPr>
              <a:t>MTomlinson@hillingdon.gov.uk</a:t>
            </a:r>
            <a:r>
              <a:rPr lang="en-US" altLang="en-US" sz="1400" dirty="0">
                <a:cs typeface="Arial"/>
                <a:sym typeface="Times New Roman" pitchFamily="18" charset="0"/>
              </a:rPr>
              <a:t> </a:t>
            </a:r>
            <a:endParaRPr lang="en-GB" sz="1400" dirty="0">
              <a:latin typeface="Trebuchet MS" pitchFamily="34" charset="0"/>
              <a:cs typeface="Arial" charset="0"/>
            </a:endParaRPr>
          </a:p>
          <a:p>
            <a:pPr algn="ctr" eaLnBrk="1" hangingPunct="1">
              <a:spcBef>
                <a:spcPct val="0"/>
              </a:spcBef>
              <a:buClr>
                <a:srgbClr val="000000"/>
              </a:buClr>
              <a:buSzPct val="25000"/>
              <a:buFont typeface="Times New Roman" pitchFamily="18" charset="0"/>
              <a:buNone/>
            </a:pPr>
            <a:endParaRPr lang="en-US" altLang="en-US" sz="1400">
              <a:latin typeface="Trebuchet MS" pitchFamily="34" charset="0"/>
              <a:cs typeface="Arial" charset="0"/>
              <a:sym typeface="Times New Roman" pitchFamily="18" charset="0"/>
            </a:endParaRPr>
          </a:p>
          <a:p>
            <a:pPr algn="ctr" eaLnBrk="1" hangingPunct="1">
              <a:spcBef>
                <a:spcPct val="0"/>
              </a:spcBef>
              <a:buClr>
                <a:srgbClr val="000000"/>
              </a:buClr>
              <a:buSzPct val="25000"/>
              <a:buFont typeface="Times New Roman" pitchFamily="18" charset="0"/>
              <a:buNone/>
            </a:pPr>
            <a:r>
              <a:rPr lang="en-US" altLang="en-US" sz="1400" b="1">
                <a:latin typeface="Trebuchet MS" pitchFamily="34" charset="0"/>
                <a:cs typeface="Arial" charset="0"/>
                <a:sym typeface="Times New Roman" pitchFamily="18" charset="0"/>
              </a:rPr>
              <a:t>Fiona Gibbs</a:t>
            </a:r>
          </a:p>
          <a:p>
            <a:pPr algn="ctr" eaLnBrk="1" hangingPunct="1">
              <a:spcBef>
                <a:spcPct val="0"/>
              </a:spcBef>
              <a:buClr>
                <a:srgbClr val="000000"/>
              </a:buClr>
              <a:buSzPct val="25000"/>
              <a:buFont typeface="Times New Roman" pitchFamily="18" charset="0"/>
              <a:buNone/>
            </a:pPr>
            <a:r>
              <a:rPr lang="en-US" altLang="en-US" sz="1400">
                <a:latin typeface="Trebuchet MS" pitchFamily="34" charset="0"/>
                <a:cs typeface="Arial" charset="0"/>
                <a:sym typeface="Times New Roman" pitchFamily="18" charset="0"/>
              </a:rPr>
              <a:t>Prevent Lead and Stronger Communities Manager</a:t>
            </a:r>
          </a:p>
          <a:p>
            <a:pPr algn="ctr" eaLnBrk="1" hangingPunct="1">
              <a:spcBef>
                <a:spcPct val="0"/>
              </a:spcBef>
              <a:buFont typeface="Trebuchet MS" pitchFamily="34" charset="0"/>
              <a:buNone/>
            </a:pPr>
            <a:r>
              <a:rPr lang="en-US" altLang="en-US" sz="1400" dirty="0">
                <a:cs typeface="Arial"/>
                <a:sym typeface="Trebuchet MS" pitchFamily="34" charset="0"/>
                <a:hlinkClick r:id="rId7"/>
              </a:rPr>
              <a:t>fgibbs@hillingdon.gov.uk</a:t>
            </a:r>
            <a:r>
              <a:rPr lang="en-US" altLang="en-US" sz="1400" dirty="0">
                <a:cs typeface="Arial"/>
                <a:sym typeface="Trebuchet MS" pitchFamily="34" charset="0"/>
              </a:rPr>
              <a:t> </a:t>
            </a:r>
            <a:endParaRPr lang="en-US" altLang="en-US" sz="1400" dirty="0">
              <a:cs typeface="Arial"/>
            </a:endParaRPr>
          </a:p>
          <a:p>
            <a:pPr algn="ctr" eaLnBrk="1" hangingPunct="1">
              <a:spcBef>
                <a:spcPct val="0"/>
              </a:spcBef>
              <a:buFont typeface="Trebuchet MS" pitchFamily="34" charset="0"/>
              <a:buNone/>
            </a:pPr>
            <a:endParaRPr lang="en-US" altLang="en-US" sz="1400" b="1">
              <a:latin typeface="Trebuchet MS" pitchFamily="34" charset="0"/>
              <a:cs typeface="Arial" charset="0"/>
              <a:sym typeface="Trebuchet MS" pitchFamily="34" charset="0"/>
            </a:endParaRPr>
          </a:p>
          <a:p>
            <a:pPr algn="ctr" eaLnBrk="1" hangingPunct="1">
              <a:spcBef>
                <a:spcPct val="0"/>
              </a:spcBef>
              <a:buFont typeface="Trebuchet MS" pitchFamily="34" charset="0"/>
              <a:buNone/>
            </a:pPr>
            <a:r>
              <a:rPr lang="en-US" altLang="en-US" sz="1400">
                <a:latin typeface="Trebuchet MS" pitchFamily="34" charset="0"/>
                <a:cs typeface="Arial" charset="0"/>
                <a:sym typeface="Trebuchet MS" pitchFamily="34" charset="0"/>
              </a:rPr>
              <a:t>Axis</a:t>
            </a:r>
          </a:p>
          <a:p>
            <a:pPr algn="ctr" eaLnBrk="1" hangingPunct="1">
              <a:spcBef>
                <a:spcPct val="0"/>
              </a:spcBef>
              <a:buFont typeface="Trebuchet MS" pitchFamily="34" charset="0"/>
              <a:buNone/>
            </a:pPr>
            <a:r>
              <a:rPr lang="en-US" altLang="en-US" sz="1400" dirty="0">
                <a:cs typeface="Arial"/>
                <a:sym typeface="Trebuchet MS" pitchFamily="34" charset="0"/>
                <a:hlinkClick r:id="rId8"/>
              </a:rPr>
              <a:t>Axis@hillingdon.gov.uk</a:t>
            </a:r>
            <a:r>
              <a:rPr lang="en-US" altLang="en-US" sz="1400">
                <a:cs typeface="Arial"/>
                <a:sym typeface="Trebuchet MS" pitchFamily="34" charset="0"/>
              </a:rPr>
              <a:t>/ 01895277 177</a:t>
            </a:r>
            <a:endParaRPr lang="en-US" altLang="en-US" sz="1400">
              <a:cs typeface="Arial"/>
            </a:endParaRPr>
          </a:p>
          <a:p>
            <a:pPr algn="ctr" eaLnBrk="1" hangingPunct="1">
              <a:spcBef>
                <a:spcPct val="0"/>
              </a:spcBef>
            </a:pPr>
            <a:endParaRPr lang="en-US" sz="1400">
              <a:latin typeface="Trebuchet MS" pitchFamily="34" charset="0"/>
              <a:cs typeface="Arial" charset="0"/>
              <a:sym typeface="Trebuchet MS" pitchFamily="34" charset="0"/>
            </a:endParaRPr>
          </a:p>
          <a:p>
            <a:pPr algn="ctr" eaLnBrk="1" hangingPunct="1">
              <a:spcBef>
                <a:spcPct val="0"/>
              </a:spcBef>
            </a:pPr>
            <a:r>
              <a:rPr lang="en-GB" sz="1400" b="1" dirty="0"/>
              <a:t>National Domestic Abuse 24 hour Helpline: 0808 2000 247   </a:t>
            </a:r>
          </a:p>
          <a:p>
            <a:pPr algn="ctr" eaLnBrk="1" hangingPunct="1">
              <a:spcBef>
                <a:spcPct val="0"/>
              </a:spcBef>
              <a:buFont typeface="Trebuchet MS" pitchFamily="34" charset="0"/>
              <a:buNone/>
            </a:pPr>
            <a:endParaRPr lang="en-US" altLang="en-US" sz="3000">
              <a:latin typeface="Trebuchet MS" pitchFamily="34" charset="0"/>
              <a:cs typeface="Arial" charset="0"/>
              <a:sym typeface="Trebuchet MS"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A0F13-4435-4731-9A08-F61D9AB72C2B}"/>
              </a:ext>
            </a:extLst>
          </p:cNvPr>
          <p:cNvSpPr txBox="1">
            <a:spLocks noGrp="1"/>
          </p:cNvSpPr>
          <p:nvPr>
            <p:ph type="title"/>
          </p:nvPr>
        </p:nvSpPr>
        <p:spPr>
          <a:xfrm>
            <a:off x="826396" y="586855"/>
            <a:ext cx="4230100" cy="3387497"/>
          </a:xfrm>
        </p:spPr>
        <p:txBody>
          <a:bodyPr anchor="b">
            <a:normAutofit/>
          </a:bodyPr>
          <a:lstStyle/>
          <a:p>
            <a:pPr algn="r"/>
            <a:r>
              <a:rPr lang="en-GB" sz="4000" b="1">
                <a:solidFill>
                  <a:srgbClr val="FFFFFF"/>
                </a:solidFill>
              </a:rPr>
              <a:t>Group Exercise</a:t>
            </a:r>
            <a:br>
              <a:rPr lang="en-GB" sz="4000">
                <a:solidFill>
                  <a:srgbClr val="FFFFFF"/>
                </a:solidFill>
              </a:rPr>
            </a:br>
            <a:endParaRPr lang="en-GB" sz="4000">
              <a:solidFill>
                <a:srgbClr val="FFFFFF"/>
              </a:solidFill>
              <a:cs typeface="Calibri Light"/>
            </a:endParaRPr>
          </a:p>
        </p:txBody>
      </p:sp>
      <p:sp>
        <p:nvSpPr>
          <p:cNvPr id="4" name="Footer Placeholder 3">
            <a:extLst>
              <a:ext uri="{FF2B5EF4-FFF2-40B4-BE49-F238E27FC236}">
                <a16:creationId xmlns:a16="http://schemas.microsoft.com/office/drawing/2014/main" id="{FA38D94D-6FE9-DAF6-DE98-E07E914B1E9B}"/>
              </a:ext>
            </a:extLst>
          </p:cNvPr>
          <p:cNvSpPr>
            <a:spLocks noGrp="1"/>
          </p:cNvSpPr>
          <p:nvPr>
            <p:ph type="ftr" sz="quarter" idx="11"/>
          </p:nvPr>
        </p:nvSpPr>
        <p:spPr>
          <a:xfrm rot="5400000">
            <a:off x="-1828800" y="1984248"/>
            <a:ext cx="4114800" cy="365125"/>
          </a:xfrm>
        </p:spPr>
        <p:txBody>
          <a:bodyPr>
            <a:normAutofit/>
          </a:bodyPr>
          <a:lstStyle/>
          <a:p>
            <a:pPr algn="l">
              <a:spcAft>
                <a:spcPts val="600"/>
              </a:spcAft>
            </a:pPr>
            <a:r>
              <a:rPr lang="en-US" sz="1100">
                <a:solidFill>
                  <a:srgbClr val="FFFFFF"/>
                </a:solidFill>
              </a:rPr>
              <a:t>Catherine Imobeke and Hannah Ives 06/05/2022</a:t>
            </a:r>
          </a:p>
        </p:txBody>
      </p:sp>
      <p:sp>
        <p:nvSpPr>
          <p:cNvPr id="3" name="Content Placeholder 2">
            <a:extLst>
              <a:ext uri="{FF2B5EF4-FFF2-40B4-BE49-F238E27FC236}">
                <a16:creationId xmlns:a16="http://schemas.microsoft.com/office/drawing/2014/main" id="{6D37C77D-450C-4F1F-BD32-041B720A84BC}"/>
              </a:ext>
            </a:extLst>
          </p:cNvPr>
          <p:cNvSpPr txBox="1">
            <a:spLocks noGrp="1"/>
          </p:cNvSpPr>
          <p:nvPr>
            <p:ph idx="1"/>
          </p:nvPr>
        </p:nvSpPr>
        <p:spPr>
          <a:xfrm>
            <a:off x="6503158" y="649480"/>
            <a:ext cx="4862447" cy="5546047"/>
          </a:xfrm>
        </p:spPr>
        <p:txBody>
          <a:bodyPr vert="horz" lIns="91440" tIns="45720" rIns="91440" bIns="45720" rtlCol="0" anchor="ctr">
            <a:normAutofit/>
          </a:bodyPr>
          <a:lstStyle/>
          <a:p>
            <a:pPr marL="0" indent="0">
              <a:buNone/>
            </a:pPr>
            <a:r>
              <a:rPr lang="en-GB" sz="2000" i="1">
                <a:ea typeface="+mn-lt"/>
                <a:cs typeface="+mn-lt"/>
              </a:rPr>
              <a:t>Read through the case study in your groups and consider the following questions:</a:t>
            </a:r>
            <a:endParaRPr lang="en-GB" sz="2000" i="1">
              <a:cs typeface="Calibri" panose="020F0502020204030204"/>
            </a:endParaRPr>
          </a:p>
          <a:p>
            <a:pPr marL="0" indent="0">
              <a:buNone/>
            </a:pPr>
            <a:endParaRPr lang="en-GB" sz="2000" i="1"/>
          </a:p>
          <a:p>
            <a:pPr lvl="0"/>
            <a:r>
              <a:rPr lang="en-GB" sz="2000"/>
              <a:t>What is your initial response (thoughts &amp; feelings) about the case study?</a:t>
            </a:r>
          </a:p>
          <a:p>
            <a:r>
              <a:rPr lang="en-GB" sz="2000">
                <a:ea typeface="+mn-lt"/>
                <a:cs typeface="+mn-lt"/>
              </a:rPr>
              <a:t>What vulnerabilities &amp; risk factors can you identify?</a:t>
            </a:r>
          </a:p>
          <a:p>
            <a:r>
              <a:rPr lang="en-GB" sz="2000"/>
              <a:t>What immediate steps would you take?</a:t>
            </a:r>
            <a:endParaRPr lang="en-GB" sz="2000">
              <a:cs typeface="Calibri"/>
            </a:endParaRPr>
          </a:p>
          <a:p>
            <a:r>
              <a:rPr lang="en-GB" sz="2000">
                <a:ea typeface="+mn-lt"/>
                <a:cs typeface="+mn-lt"/>
              </a:rPr>
              <a:t>If, the young person does not wish to talk to you about their experiences, what would you do to try and overcome this barrier?</a:t>
            </a:r>
          </a:p>
        </p:txBody>
      </p:sp>
      <p:sp>
        <p:nvSpPr>
          <p:cNvPr id="5" name="Slide Number Placeholder 4">
            <a:extLst>
              <a:ext uri="{FF2B5EF4-FFF2-40B4-BE49-F238E27FC236}">
                <a16:creationId xmlns:a16="http://schemas.microsoft.com/office/drawing/2014/main" id="{8BD00E8E-1575-8150-3C37-A809BCD79ABE}"/>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74</a:t>
            </a:fld>
            <a:endParaRPr lang="en-US" sz="1100">
              <a:solidFill>
                <a:schemeClr val="tx1">
                  <a:lumMod val="50000"/>
                  <a:lumOff val="50000"/>
                </a:schemeClr>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992106-1402-4712-B235-46DF69C51420}"/>
              </a:ext>
            </a:extLst>
          </p:cNvPr>
          <p:cNvSpPr/>
          <p:nvPr/>
        </p:nvSpPr>
        <p:spPr>
          <a:xfrm>
            <a:off x="1311729" y="1023277"/>
            <a:ext cx="9568542" cy="4811445"/>
          </a:xfrm>
          <a:prstGeom prst="rect">
            <a:avLst/>
          </a:prstGeom>
        </p:spPr>
        <p:txBody>
          <a:bodyPr wrap="square">
            <a:spAutoFit/>
          </a:bodyPr>
          <a:lstStyle/>
          <a:p>
            <a:pPr>
              <a:lnSpc>
                <a:spcPct val="107000"/>
              </a:lnSpc>
              <a:spcAft>
                <a:spcPts val="800"/>
              </a:spcAft>
            </a:pPr>
            <a:r>
              <a:rPr lang="en-GB" sz="3200" b="1">
                <a:latin typeface="Calibri" panose="020F0502020204030204" pitchFamily="34" charset="0"/>
                <a:ea typeface="Calibri" panose="020F0502020204030204" pitchFamily="34" charset="0"/>
                <a:cs typeface="Times New Roman" panose="02020603050405020304" pitchFamily="18" charset="0"/>
              </a:rPr>
              <a:t>Jessica (9) and Leo (5) often look a bit scruffy in school. Their uniform doesn’t appear to be washed often and other children have commented on them being smelly. Recently they have started being late to school more often. A few times Jessica (5) has walked to school on her own and said that everyone at home was still asleep. Mum presents as a bit flustered, but she does appear caring and despite everything the children present as happy and sociable.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59047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7D42A6-D89D-4BBD-9C65-CCEC9D04B217}"/>
              </a:ext>
            </a:extLst>
          </p:cNvPr>
          <p:cNvSpPr/>
          <p:nvPr/>
        </p:nvSpPr>
        <p:spPr>
          <a:xfrm>
            <a:off x="2006600" y="1659285"/>
            <a:ext cx="7747000" cy="3539430"/>
          </a:xfrm>
          <a:prstGeom prst="rect">
            <a:avLst/>
          </a:prstGeom>
        </p:spPr>
        <p:txBody>
          <a:bodyPr wrap="square">
            <a:spAutoFit/>
          </a:bodyPr>
          <a:lstStyle/>
          <a:p>
            <a:r>
              <a:rPr lang="en-GB" sz="2800" b="1" err="1">
                <a:latin typeface="Calibri" panose="020F0502020204030204" pitchFamily="34" charset="0"/>
                <a:ea typeface="Calibri" panose="020F0502020204030204" pitchFamily="34" charset="0"/>
                <a:cs typeface="Times New Roman" panose="02020603050405020304" pitchFamily="18" charset="0"/>
              </a:rPr>
              <a:t>Jameela</a:t>
            </a:r>
            <a:r>
              <a:rPr lang="en-GB" sz="2800" b="1">
                <a:latin typeface="Calibri" panose="020F0502020204030204" pitchFamily="34" charset="0"/>
                <a:ea typeface="Calibri" panose="020F0502020204030204" pitchFamily="34" charset="0"/>
                <a:cs typeface="Times New Roman" panose="02020603050405020304" pitchFamily="18" charset="0"/>
              </a:rPr>
              <a:t> (9) is fairly new to your school having moved around a lot. She is quiet but appears to have withdrawn even more over the past few days.  She has built up a good relationship and today  she tells you that last night her stepdad hit her on the back and locked her in her bedroom. </a:t>
            </a:r>
            <a:r>
              <a:rPr lang="en-GB" sz="2800" b="1" err="1">
                <a:latin typeface="Calibri" panose="020F0502020204030204" pitchFamily="34" charset="0"/>
                <a:ea typeface="Calibri" panose="020F0502020204030204" pitchFamily="34" charset="0"/>
                <a:cs typeface="Times New Roman" panose="02020603050405020304" pitchFamily="18" charset="0"/>
              </a:rPr>
              <a:t>Jameela</a:t>
            </a:r>
            <a:r>
              <a:rPr lang="en-GB" sz="2800" b="1">
                <a:latin typeface="Calibri" panose="020F0502020204030204" pitchFamily="34" charset="0"/>
                <a:ea typeface="Calibri" panose="020F0502020204030204" pitchFamily="34" charset="0"/>
                <a:cs typeface="Times New Roman" panose="02020603050405020304" pitchFamily="18" charset="0"/>
              </a:rPr>
              <a:t> begs you not to tell anyone and says if you do she’ll be in more trouble and life will be unbearable. </a:t>
            </a:r>
            <a:endParaRPr lang="en-GB" sz="2800"/>
          </a:p>
        </p:txBody>
      </p:sp>
    </p:spTree>
    <p:extLst>
      <p:ext uri="{BB962C8B-B14F-4D97-AF65-F5344CB8AC3E}">
        <p14:creationId xmlns:p14="http://schemas.microsoft.com/office/powerpoint/2010/main" val="25352200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B0381A-D051-46F2-BDFB-05F7FDB3B31C}"/>
              </a:ext>
            </a:extLst>
          </p:cNvPr>
          <p:cNvSpPr/>
          <p:nvPr/>
        </p:nvSpPr>
        <p:spPr>
          <a:xfrm>
            <a:off x="1917700" y="1369520"/>
            <a:ext cx="8559800" cy="3401637"/>
          </a:xfrm>
          <a:prstGeom prst="rect">
            <a:avLst/>
          </a:prstGeom>
        </p:spPr>
        <p:txBody>
          <a:bodyPr wrap="square">
            <a:spAutoFit/>
          </a:bodyPr>
          <a:lstStyle/>
          <a:p>
            <a:pPr>
              <a:lnSpc>
                <a:spcPct val="107000"/>
              </a:lnSpc>
              <a:spcAft>
                <a:spcPts val="800"/>
              </a:spcAft>
            </a:pPr>
            <a:r>
              <a:rPr lang="en-GB" sz="2800">
                <a:latin typeface="Calibri" panose="020F0502020204030204" pitchFamily="34" charset="0"/>
                <a:ea typeface="Calibri" panose="020F0502020204030204" pitchFamily="34" charset="0"/>
                <a:cs typeface="Times New Roman" panose="02020603050405020304" pitchFamily="18" charset="0"/>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b="1">
                <a:latin typeface="Calibri" panose="020F0502020204030204" pitchFamily="34" charset="0"/>
                <a:ea typeface="Calibri" panose="020F0502020204030204" pitchFamily="34" charset="0"/>
                <a:cs typeface="Calibri" panose="020F0502020204030204" pitchFamily="34" charset="0"/>
              </a:rPr>
              <a:t>Anushka (5) tells you that last night daddy was shouting at mummy and mummy was crying. Anushka goes on to say that she saw mummy on the floor looking hurt but daddy said it was an accident. You know that dad is a well-respected doctor in the community and a school governor.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06913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044B93-A6C3-4FC5-B403-26D370BE6D2B}"/>
              </a:ext>
            </a:extLst>
          </p:cNvPr>
          <p:cNvSpPr>
            <a:spLocks noGrp="1"/>
          </p:cNvSpPr>
          <p:nvPr>
            <p:ph idx="1"/>
          </p:nvPr>
        </p:nvSpPr>
        <p:spPr>
          <a:xfrm>
            <a:off x="1041034" y="1601225"/>
            <a:ext cx="10515600" cy="4351338"/>
          </a:xfrm>
        </p:spPr>
        <p:txBody>
          <a:bodyPr vert="horz" lIns="91440" tIns="45720" rIns="91440" bIns="45720" rtlCol="0" anchor="t">
            <a:normAutofit/>
          </a:bodyPr>
          <a:lstStyle/>
          <a:p>
            <a:pPr marL="0" indent="0">
              <a:buNone/>
            </a:pPr>
            <a:r>
              <a:rPr lang="en-GB">
                <a:cs typeface="Calibri"/>
              </a:rPr>
              <a:t>At school MC often hangs around with younger peers. There has been an allegation that MC has tried to kiss one of these peers and touch them on the bottom. MC</a:t>
            </a:r>
            <a:r>
              <a:rPr lang="en-GB"/>
              <a:t> has then disclosed that their foster carer has been making them feel uncomfortable. Recently the foster carer has started sitting next to MC when they watch TV, they have placed their hand on MC’s leg near their private parts and also asked MC if they can massage each other. MC has been known to make disclosures previously which have turned out not to be true. </a:t>
            </a:r>
            <a:endParaRPr lang="en-GB">
              <a:cs typeface="Calibri"/>
            </a:endParaRPr>
          </a:p>
        </p:txBody>
      </p:sp>
      <p:sp>
        <p:nvSpPr>
          <p:cNvPr id="5" name="Slide Number Placeholder 4">
            <a:extLst>
              <a:ext uri="{FF2B5EF4-FFF2-40B4-BE49-F238E27FC236}">
                <a16:creationId xmlns:a16="http://schemas.microsoft.com/office/drawing/2014/main" id="{E692E06A-AEF9-E734-0CAA-58352DD91F65}"/>
              </a:ext>
            </a:extLst>
          </p:cNvPr>
          <p:cNvSpPr>
            <a:spLocks noGrp="1"/>
          </p:cNvSpPr>
          <p:nvPr>
            <p:ph type="sldNum" sz="quarter" idx="12"/>
          </p:nvPr>
        </p:nvSpPr>
        <p:spPr/>
        <p:txBody>
          <a:bodyPr/>
          <a:lstStyle/>
          <a:p>
            <a:fld id="{48F63A3B-78C7-47BE-AE5E-E10140E04643}" type="slidenum">
              <a:rPr lang="en-US" dirty="0"/>
              <a:t>78</a:t>
            </a:fld>
            <a:endParaRPr lang="en-US"/>
          </a:p>
        </p:txBody>
      </p:sp>
    </p:spTree>
    <p:extLst>
      <p:ext uri="{BB962C8B-B14F-4D97-AF65-F5344CB8AC3E}">
        <p14:creationId xmlns:p14="http://schemas.microsoft.com/office/powerpoint/2010/main" val="37884592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84D278-36B8-4E0A-AF58-52604F43F91A}"/>
              </a:ext>
            </a:extLst>
          </p:cNvPr>
          <p:cNvSpPr/>
          <p:nvPr/>
        </p:nvSpPr>
        <p:spPr>
          <a:xfrm>
            <a:off x="2108200" y="1624016"/>
            <a:ext cx="7531100" cy="3299045"/>
          </a:xfrm>
          <a:prstGeom prst="rect">
            <a:avLst/>
          </a:prstGeom>
        </p:spPr>
        <p:txBody>
          <a:bodyPr wrap="square">
            <a:spAutoFit/>
          </a:bodyPr>
          <a:lstStyle/>
          <a:p>
            <a:pPr>
              <a:lnSpc>
                <a:spcPct val="107000"/>
              </a:lnSpc>
              <a:spcAft>
                <a:spcPts val="800"/>
              </a:spcAft>
            </a:pPr>
            <a:r>
              <a:rPr lang="en-GB" sz="2800" b="1">
                <a:latin typeface="Calibri" panose="020F0502020204030204" pitchFamily="34" charset="0"/>
                <a:ea typeface="Calibri" panose="020F0502020204030204" pitchFamily="34" charset="0"/>
                <a:cs typeface="Times New Roman" panose="02020603050405020304" pitchFamily="18" charset="0"/>
              </a:rPr>
              <a:t>An older young person has been meeting Don (10) at the school gates. He calls him ‘bro’ but from your knowledge Don doesn’t have any brothers. Don came into school today wearing some brand new trainers. You know Don lives with his gran and she has told you Don often won’t tell her where has been after school.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48039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BC6E2D-EF0B-1941-9C61-7A5F4318679C}"/>
              </a:ext>
            </a:extLst>
          </p:cNvPr>
          <p:cNvSpPr txBox="1"/>
          <p:nvPr/>
        </p:nvSpPr>
        <p:spPr>
          <a:xfrm>
            <a:off x="903249" y="1859340"/>
            <a:ext cx="8237962" cy="2308324"/>
          </a:xfrm>
          <a:prstGeom prst="rect">
            <a:avLst/>
          </a:prstGeom>
          <a:noFill/>
        </p:spPr>
        <p:txBody>
          <a:bodyPr wrap="square">
            <a:spAutoFit/>
          </a:bodyPr>
          <a:lstStyle/>
          <a:p>
            <a:r>
              <a:rPr lang="en-GB"/>
              <a:t>Jamie is an 11-year-old student. He is usually a big joker in class and can be outspoken. He is very intelligent and consistently performs above the average for his age. One day you overhear Jamie saying that he is fed up with all the immigrants than come into the country and taking peoples jobs. He feels the government are too soft. He also mentions wanting to make the world a better place. You notice he has been drawing strange symbols on his work book but you are unsure what they mean.  </a:t>
            </a:r>
          </a:p>
          <a:p>
            <a:endParaRPr lang="en-GB"/>
          </a:p>
          <a:p>
            <a:r>
              <a:rPr lang="en-GB"/>
              <a:t> </a:t>
            </a:r>
          </a:p>
        </p:txBody>
      </p:sp>
    </p:spTree>
    <p:extLst>
      <p:ext uri="{BB962C8B-B14F-4D97-AF65-F5344CB8AC3E}">
        <p14:creationId xmlns:p14="http://schemas.microsoft.com/office/powerpoint/2010/main" val="9990569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5B1512-3820-549B-DC54-8596D75ADDE0}"/>
              </a:ext>
            </a:extLst>
          </p:cNvPr>
          <p:cNvSpPr txBox="1"/>
          <p:nvPr/>
        </p:nvSpPr>
        <p:spPr>
          <a:xfrm>
            <a:off x="936702" y="1720840"/>
            <a:ext cx="8204509" cy="2585323"/>
          </a:xfrm>
          <a:prstGeom prst="rect">
            <a:avLst/>
          </a:prstGeom>
          <a:noFill/>
        </p:spPr>
        <p:txBody>
          <a:bodyPr wrap="square">
            <a:spAutoFit/>
          </a:bodyPr>
          <a:lstStyle/>
          <a:p>
            <a:r>
              <a:rPr lang="en-GB" err="1"/>
              <a:t>Anvir</a:t>
            </a:r>
            <a:r>
              <a:rPr lang="en-GB"/>
              <a:t> (13) joined the school on a manged move having been excluded from another provision. </a:t>
            </a:r>
            <a:r>
              <a:rPr lang="en-GB" err="1"/>
              <a:t>Anvir</a:t>
            </a:r>
            <a:r>
              <a:rPr lang="en-GB"/>
              <a:t> is challenging in class and seems angry and frustrated however, won’t engage when people have tried to support him.  </a:t>
            </a:r>
            <a:r>
              <a:rPr lang="en-GB" err="1"/>
              <a:t>Anvir</a:t>
            </a:r>
            <a:r>
              <a:rPr lang="en-GB"/>
              <a:t> is often late for school, when you speak to his grandmother, whom he lives with, she says he is often out late at night and won’t tell her where he has been. Phones aren’t allowed in school and </a:t>
            </a:r>
            <a:r>
              <a:rPr lang="en-GB" err="1"/>
              <a:t>Anvir</a:t>
            </a:r>
            <a:r>
              <a:rPr lang="en-GB"/>
              <a:t> has had this confiscated on a regular basis. You confiscated </a:t>
            </a:r>
            <a:r>
              <a:rPr lang="en-GB" err="1"/>
              <a:t>Anvir’s</a:t>
            </a:r>
            <a:r>
              <a:rPr lang="en-GB"/>
              <a:t> phone in lesson today but then saw another phone in his bag.    </a:t>
            </a:r>
          </a:p>
          <a:p>
            <a:endParaRPr lang="en-GB"/>
          </a:p>
          <a:p>
            <a:r>
              <a:rPr lang="en-GB"/>
              <a:t> </a:t>
            </a:r>
          </a:p>
        </p:txBody>
      </p:sp>
    </p:spTree>
    <p:extLst>
      <p:ext uri="{BB962C8B-B14F-4D97-AF65-F5344CB8AC3E}">
        <p14:creationId xmlns:p14="http://schemas.microsoft.com/office/powerpoint/2010/main" val="40741006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01EF04-4E43-2B3D-4301-B528FF507C1E}"/>
              </a:ext>
            </a:extLst>
          </p:cNvPr>
          <p:cNvSpPr txBox="1"/>
          <p:nvPr/>
        </p:nvSpPr>
        <p:spPr>
          <a:xfrm>
            <a:off x="1034144" y="693965"/>
            <a:ext cx="9443356"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7345" indent="-347345" algn="l" rtl="0">
              <a:buFont typeface="Arial"/>
              <a:buChar char="•"/>
            </a:pPr>
            <a:r>
              <a:rPr lang="en-GB" sz="2800" kern="1200">
                <a:latin typeface="Calibri"/>
                <a:ea typeface="+mn-ea"/>
                <a:cs typeface="+mn-cs"/>
              </a:rPr>
              <a:t>A football club hires the school site every Saturday. The school has a lettings agreement in place.</a:t>
            </a:r>
            <a:endParaRPr lang="en-US" sz="2800">
              <a:ea typeface="Calibri"/>
              <a:cs typeface="Calibri"/>
            </a:endParaRPr>
          </a:p>
          <a:p>
            <a:pPr marL="347345" indent="-347345" algn="l" rtl="0"/>
            <a:endParaRPr lang="en-GB" sz="2800" dirty="0">
              <a:ea typeface="Calibri"/>
              <a:cs typeface="Calibri"/>
            </a:endParaRPr>
          </a:p>
          <a:p>
            <a:pPr marL="347345" indent="-347345" algn="l" rtl="0">
              <a:buFont typeface="Arial"/>
              <a:buChar char="•"/>
            </a:pPr>
            <a:r>
              <a:rPr lang="en-GB" sz="2800" kern="1200">
                <a:latin typeface="Calibri"/>
                <a:ea typeface="+mn-ea"/>
                <a:cs typeface="+mn-cs"/>
              </a:rPr>
              <a:t>A parent tells you that one of the coaches is shouting aggressively at children and occasionally being physically forceful.</a:t>
            </a:r>
            <a:endParaRPr lang="en-GB" sz="2800" kern="1200">
              <a:latin typeface="Calibri"/>
              <a:ea typeface="Calibri" panose="020F0502020204030204"/>
              <a:cs typeface="Calibri" panose="020F0502020204030204"/>
            </a:endParaRPr>
          </a:p>
          <a:p>
            <a:pPr algn="ctr"/>
            <a:endParaRPr lang="en-GB"/>
          </a:p>
        </p:txBody>
      </p:sp>
    </p:spTree>
    <p:extLst>
      <p:ext uri="{BB962C8B-B14F-4D97-AF65-F5344CB8AC3E}">
        <p14:creationId xmlns:p14="http://schemas.microsoft.com/office/powerpoint/2010/main" val="1344546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4BDED9-FACB-DE71-7631-D5B98E2E8523}"/>
              </a:ext>
            </a:extLst>
          </p:cNvPr>
          <p:cNvSpPr txBox="1"/>
          <p:nvPr/>
        </p:nvSpPr>
        <p:spPr>
          <a:xfrm>
            <a:off x="1550020" y="2967335"/>
            <a:ext cx="7591191" cy="923330"/>
          </a:xfrm>
          <a:prstGeom prst="rect">
            <a:avLst/>
          </a:prstGeom>
          <a:noFill/>
        </p:spPr>
        <p:txBody>
          <a:bodyPr wrap="square">
            <a:spAutoFit/>
          </a:bodyPr>
          <a:lstStyle/>
          <a:p>
            <a:r>
              <a:rPr lang="en-GB" err="1"/>
              <a:t>Esmee</a:t>
            </a:r>
            <a:r>
              <a:rPr lang="en-GB"/>
              <a:t> (13) tells you she thinks she had sex with her boyfriend but she isn’t sure if they actually did or not. She said that she wanted to and he didn’t make her feel pressured. </a:t>
            </a:r>
          </a:p>
        </p:txBody>
      </p:sp>
    </p:spTree>
    <p:extLst>
      <p:ext uri="{BB962C8B-B14F-4D97-AF65-F5344CB8AC3E}">
        <p14:creationId xmlns:p14="http://schemas.microsoft.com/office/powerpoint/2010/main" val="11112113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BA1868-DA13-CD43-11F7-0E19CF854ADB}"/>
              </a:ext>
            </a:extLst>
          </p:cNvPr>
          <p:cNvSpPr txBox="1"/>
          <p:nvPr/>
        </p:nvSpPr>
        <p:spPr>
          <a:xfrm>
            <a:off x="1048215" y="2967335"/>
            <a:ext cx="8092996" cy="646331"/>
          </a:xfrm>
          <a:prstGeom prst="rect">
            <a:avLst/>
          </a:prstGeom>
          <a:noFill/>
        </p:spPr>
        <p:txBody>
          <a:bodyPr wrap="square">
            <a:spAutoFit/>
          </a:bodyPr>
          <a:lstStyle/>
          <a:p>
            <a:r>
              <a:rPr lang="en-GB"/>
              <a:t>Maya (12) says she is very worried about current events in </a:t>
            </a:r>
            <a:r>
              <a:rPr lang="en-GB" err="1"/>
              <a:t>Ghaza</a:t>
            </a:r>
            <a:r>
              <a:rPr lang="en-GB"/>
              <a:t> and doesn’t like what is happening to people there.  She watches the news and prays for them. </a:t>
            </a:r>
          </a:p>
        </p:txBody>
      </p:sp>
    </p:spTree>
    <p:extLst>
      <p:ext uri="{BB962C8B-B14F-4D97-AF65-F5344CB8AC3E}">
        <p14:creationId xmlns:p14="http://schemas.microsoft.com/office/powerpoint/2010/main" val="35525931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E71953-CE42-1A0A-7AAE-5D62C9D774BA}"/>
              </a:ext>
            </a:extLst>
          </p:cNvPr>
          <p:cNvSpPr txBox="1"/>
          <p:nvPr/>
        </p:nvSpPr>
        <p:spPr>
          <a:xfrm>
            <a:off x="3047071" y="2828836"/>
            <a:ext cx="6094140" cy="1200329"/>
          </a:xfrm>
          <a:prstGeom prst="rect">
            <a:avLst/>
          </a:prstGeom>
          <a:noFill/>
        </p:spPr>
        <p:txBody>
          <a:bodyPr wrap="square">
            <a:spAutoFit/>
          </a:bodyPr>
          <a:lstStyle/>
          <a:p>
            <a:r>
              <a:rPr lang="en-GB"/>
              <a:t>Jasmine (15) tells you that Isla (16) sent a naked image of herself to Tom (16) and Tom has then posted this on a snapchat. Jasmine says she can send you the picture so you can see this yourself. </a:t>
            </a:r>
          </a:p>
        </p:txBody>
      </p:sp>
    </p:spTree>
    <p:extLst>
      <p:ext uri="{BB962C8B-B14F-4D97-AF65-F5344CB8AC3E}">
        <p14:creationId xmlns:p14="http://schemas.microsoft.com/office/powerpoint/2010/main" val="33586877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472537-092E-0224-76F3-A2F03BAE68F6}"/>
              </a:ext>
            </a:extLst>
          </p:cNvPr>
          <p:cNvSpPr txBox="1"/>
          <p:nvPr/>
        </p:nvSpPr>
        <p:spPr>
          <a:xfrm>
            <a:off x="3047071" y="1859340"/>
            <a:ext cx="6094140" cy="3139321"/>
          </a:xfrm>
          <a:prstGeom prst="rect">
            <a:avLst/>
          </a:prstGeom>
          <a:noFill/>
        </p:spPr>
        <p:txBody>
          <a:bodyPr wrap="square">
            <a:spAutoFit/>
          </a:bodyPr>
          <a:lstStyle/>
          <a:p>
            <a:r>
              <a:rPr lang="en-GB"/>
              <a:t>Robin is 12 years old. She has some cognitive difficulties and struggles a little in class. However, she is very popular and has a large group of friends. One day you notice Robin showing the other girls in the class a picture of her ‘boyfriend’. You make a mental note of it but this is fairly typical behaviour of the girls in your class at the moment so you continue with the lesson. Later that day, as your leaving school, you see Robin kissing a boy at the school gates, she then gets into the car and he drives away.  </a:t>
            </a:r>
          </a:p>
          <a:p>
            <a:endParaRPr lang="en-GB"/>
          </a:p>
          <a:p>
            <a:r>
              <a:rPr lang="en-GB"/>
              <a:t> </a:t>
            </a:r>
          </a:p>
        </p:txBody>
      </p:sp>
    </p:spTree>
    <p:extLst>
      <p:ext uri="{BB962C8B-B14F-4D97-AF65-F5344CB8AC3E}">
        <p14:creationId xmlns:p14="http://schemas.microsoft.com/office/powerpoint/2010/main" val="8566077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454126-4CF8-305C-CDF7-DF28A97E4702}"/>
              </a:ext>
            </a:extLst>
          </p:cNvPr>
          <p:cNvSpPr txBox="1"/>
          <p:nvPr/>
        </p:nvSpPr>
        <p:spPr>
          <a:xfrm>
            <a:off x="1151906" y="855023"/>
            <a:ext cx="9975273" cy="2339102"/>
          </a:xfrm>
          <a:prstGeom prst="rect">
            <a:avLst/>
          </a:prstGeom>
          <a:noFill/>
        </p:spPr>
        <p:txBody>
          <a:bodyPr wrap="square" rtlCol="0">
            <a:spAutoFit/>
          </a:bodyPr>
          <a:lstStyle/>
          <a:p>
            <a:endParaRPr lang="en-GB"/>
          </a:p>
          <a:p>
            <a:r>
              <a:rPr lang="en-GB" sz="3200"/>
              <a:t>Christine aged 7 years old reports to you she is very excited as she is missing school in 2 weeks for a special holiday in Malaysia with her mother and sister. Her brother is not going. The parent is vague about the holiday.</a:t>
            </a:r>
          </a:p>
        </p:txBody>
      </p:sp>
    </p:spTree>
    <p:extLst>
      <p:ext uri="{BB962C8B-B14F-4D97-AF65-F5344CB8AC3E}">
        <p14:creationId xmlns:p14="http://schemas.microsoft.com/office/powerpoint/2010/main" val="28141494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DCBD6E-5A4D-0739-A952-44C712970534}"/>
              </a:ext>
            </a:extLst>
          </p:cNvPr>
          <p:cNvSpPr txBox="1"/>
          <p:nvPr/>
        </p:nvSpPr>
        <p:spPr>
          <a:xfrm>
            <a:off x="1009403" y="819397"/>
            <a:ext cx="10200903" cy="3385542"/>
          </a:xfrm>
          <a:prstGeom prst="rect">
            <a:avLst/>
          </a:prstGeom>
          <a:noFill/>
        </p:spPr>
        <p:txBody>
          <a:bodyPr wrap="square" rtlCol="0">
            <a:spAutoFit/>
          </a:bodyPr>
          <a:lstStyle/>
          <a:p>
            <a:endParaRPr lang="en-GB"/>
          </a:p>
          <a:p>
            <a:r>
              <a:rPr lang="en-GB" sz="2800"/>
              <a:t>Cain is in the playground and comes to tell you that Alfie has pulled his trousers and pants down and started to thrust his private parts into his and was holding him tight saying. “ is this how you like it bitch?”. Cain is very upset. Alfie has been displaying persistent disruptive behaviour in school for the last year. </a:t>
            </a:r>
          </a:p>
          <a:p>
            <a:endParaRPr lang="en-GB" sz="2800"/>
          </a:p>
          <a:p>
            <a:r>
              <a:rPr lang="en-GB" sz="2800"/>
              <a:t>Cain is 8 years old and Alfie is 10 years old.</a:t>
            </a:r>
          </a:p>
        </p:txBody>
      </p:sp>
    </p:spTree>
    <p:extLst>
      <p:ext uri="{BB962C8B-B14F-4D97-AF65-F5344CB8AC3E}">
        <p14:creationId xmlns:p14="http://schemas.microsoft.com/office/powerpoint/2010/main" val="2816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fb1b326-fd9b-4055-a53c-094157f5614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B4F9D20B966A468507E380CF031D65" ma:contentTypeVersion="18" ma:contentTypeDescription="Create a new document." ma:contentTypeScope="" ma:versionID="5ef118d474c04bd87d138400bfc2994f">
  <xsd:schema xmlns:xsd="http://www.w3.org/2001/XMLSchema" xmlns:xs="http://www.w3.org/2001/XMLSchema" xmlns:p="http://schemas.microsoft.com/office/2006/metadata/properties" xmlns:ns3="dfe20d41-2a06-442f-add8-1344cb7e9d9e" xmlns:ns4="2fb1b326-fd9b-4055-a53c-094157f56143" targetNamespace="http://schemas.microsoft.com/office/2006/metadata/properties" ma:root="true" ma:fieldsID="fcc11107b6f108904f0f6fc18e1bf90e" ns3:_="" ns4:_="">
    <xsd:import namespace="dfe20d41-2a06-442f-add8-1344cb7e9d9e"/>
    <xsd:import namespace="2fb1b326-fd9b-4055-a53c-094157f561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LengthInSecond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e20d41-2a06-442f-add8-1344cb7e9d9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b1b326-fd9b-4055-a53c-094157f561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BC0F1F-BFF2-41F0-9AC0-CE8EC02EEDB0}">
  <ds:schemaRefs>
    <ds:schemaRef ds:uri="http://schemas.microsoft.com/sharepoint/v3/contenttype/forms"/>
  </ds:schemaRefs>
</ds:datastoreItem>
</file>

<file path=customXml/itemProps2.xml><?xml version="1.0" encoding="utf-8"?>
<ds:datastoreItem xmlns:ds="http://schemas.openxmlformats.org/officeDocument/2006/customXml" ds:itemID="{6D0DE275-AB86-4980-A696-C66A6BA59E93}">
  <ds:schemaRefs>
    <ds:schemaRef ds:uri="http://purl.org/dc/terms/"/>
    <ds:schemaRef ds:uri="http://schemas.microsoft.com/office/2006/documentManagement/types"/>
    <ds:schemaRef ds:uri="http://purl.org/dc/dcmitype/"/>
    <ds:schemaRef ds:uri="http://schemas.microsoft.com/office/2006/metadata/properties"/>
    <ds:schemaRef ds:uri="http://www.w3.org/XML/1998/namespace"/>
    <ds:schemaRef ds:uri="http://schemas.microsoft.com/office/infopath/2007/PartnerControls"/>
    <ds:schemaRef ds:uri="http://purl.org/dc/elements/1.1/"/>
    <ds:schemaRef ds:uri="http://schemas.openxmlformats.org/package/2006/metadata/core-properties"/>
    <ds:schemaRef ds:uri="2fb1b326-fd9b-4055-a53c-094157f56143"/>
    <ds:schemaRef ds:uri="dfe20d41-2a06-442f-add8-1344cb7e9d9e"/>
  </ds:schemaRefs>
</ds:datastoreItem>
</file>

<file path=customXml/itemProps3.xml><?xml version="1.0" encoding="utf-8"?>
<ds:datastoreItem xmlns:ds="http://schemas.openxmlformats.org/officeDocument/2006/customXml" ds:itemID="{8F619F87-7774-454B-A1A9-ED7412B18A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20d41-2a06-442f-add8-1344cb7e9d9e"/>
    <ds:schemaRef ds:uri="2fb1b326-fd9b-4055-a53c-094157f561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TotalTime>
  <Words>20173</Words>
  <Application>Microsoft Office PowerPoint</Application>
  <PresentationFormat>Widescreen</PresentationFormat>
  <Paragraphs>1450</Paragraphs>
  <Slides>88</Slides>
  <Notes>82</Notes>
  <HiddenSlides>0</HiddenSlides>
  <MMClips>1</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Office Theme</vt:lpstr>
      <vt:lpstr>         Working Together to Safeguard Children   Level 1</vt:lpstr>
      <vt:lpstr>What’s New This Year (2026–2027) </vt:lpstr>
      <vt:lpstr>PowerPoint Presentation</vt:lpstr>
      <vt:lpstr>PowerPoint Presentation</vt:lpstr>
      <vt:lpstr>Key Safeguarding Guidance (2026) </vt:lpstr>
      <vt:lpstr>Working Together 2026 – Key Messages </vt:lpstr>
      <vt:lpstr>Working Together 2026 – Key Messages </vt:lpstr>
      <vt:lpstr>Working Together 2026 – Key Messages </vt:lpstr>
      <vt:lpstr>Key themes in KCSIE 2026 </vt:lpstr>
      <vt:lpstr>PowerPoint Presentation</vt:lpstr>
      <vt:lpstr>PowerPoint Presentation</vt:lpstr>
      <vt:lpstr>PowerPoint Presentation</vt:lpstr>
      <vt:lpstr>Implications for Staff </vt:lpstr>
      <vt:lpstr>RSHE 2026 – Key Updates for Schools </vt:lpstr>
      <vt:lpstr>PowerPoint Presentation</vt:lpstr>
      <vt:lpstr>PowerPoint Presentation</vt:lpstr>
      <vt:lpstr>External Clubs on School Sites – Safeguarding Duties</vt:lpstr>
      <vt:lpstr>PowerPoint Presentation</vt:lpstr>
      <vt:lpstr>PowerPoint Presentation</vt:lpstr>
      <vt:lpstr>Statements about child abuse: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is important to build a picture of the risk – a girl travelling to a country of prevalence alone is not an indication of FGM and does not warrant a referral to children’s social care.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Barriers to speaking out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Key Contacts </vt:lpstr>
      <vt:lpstr>Group Exercise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Together to Safeguard Children  Level One</dc:title>
  <dc:creator>Hannah Ives</dc:creator>
  <cp:lastModifiedBy>Amandeep Tamber</cp:lastModifiedBy>
  <cp:revision>247</cp:revision>
  <dcterms:created xsi:type="dcterms:W3CDTF">2021-08-31T09:01:11Z</dcterms:created>
  <dcterms:modified xsi:type="dcterms:W3CDTF">2026-07-23T12:16:12Z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a8edf35-91ea-44e1-afab-38c462b39a0c_Enabled">
    <vt:lpwstr>true</vt:lpwstr>
  </property>
  <property fmtid="{D5CDD505-2E9C-101B-9397-08002B2CF9AE}" pid="3" name="MSIP_Label_7a8edf35-91ea-44e1-afab-38c462b39a0c_SetDate">
    <vt:lpwstr>2021-08-31T09:16:23Z</vt:lpwstr>
  </property>
  <property fmtid="{D5CDD505-2E9C-101B-9397-08002B2CF9AE}" pid="4" name="MSIP_Label_7a8edf35-91ea-44e1-afab-38c462b39a0c_Method">
    <vt:lpwstr>Standard</vt:lpwstr>
  </property>
  <property fmtid="{D5CDD505-2E9C-101B-9397-08002B2CF9AE}" pid="5" name="MSIP_Label_7a8edf35-91ea-44e1-afab-38c462b39a0c_Name">
    <vt:lpwstr>Official</vt:lpwstr>
  </property>
  <property fmtid="{D5CDD505-2E9C-101B-9397-08002B2CF9AE}" pid="6" name="MSIP_Label_7a8edf35-91ea-44e1-afab-38c462b39a0c_SiteId">
    <vt:lpwstr>aaacb679-c381-48fb-b320-f9d581ee948f</vt:lpwstr>
  </property>
  <property fmtid="{D5CDD505-2E9C-101B-9397-08002B2CF9AE}" pid="7" name="MSIP_Label_7a8edf35-91ea-44e1-afab-38c462b39a0c_ActionId">
    <vt:lpwstr>dcf54c5c-be26-4ce6-b7bd-848933732cf2</vt:lpwstr>
  </property>
  <property fmtid="{D5CDD505-2E9C-101B-9397-08002B2CF9AE}" pid="8" name="MSIP_Label_7a8edf35-91ea-44e1-afab-38c462b39a0c_ContentBits">
    <vt:lpwstr>0</vt:lpwstr>
  </property>
  <property fmtid="{D5CDD505-2E9C-101B-9397-08002B2CF9AE}" pid="9" name="ContentTypeId">
    <vt:lpwstr>0x010100FAB4F9D20B966A468507E380CF031D65</vt:lpwstr>
  </property>
</Properties>
</file>