
<file path=[Content_Types].xml><?xml version="1.0" encoding="utf-8"?>
<Types xmlns="http://schemas.openxmlformats.org/package/2006/content-types">
  <Default Extension="jpeg" ContentType="image/jpeg"/>
  <Default Extension="jp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3"/>
  </p:notesMasterIdLst>
  <p:sldIdLst>
    <p:sldId id="256" r:id="rId5"/>
    <p:sldId id="264" r:id="rId6"/>
    <p:sldId id="263" r:id="rId7"/>
    <p:sldId id="262" r:id="rId8"/>
    <p:sldId id="261" r:id="rId9"/>
    <p:sldId id="265" r:id="rId10"/>
    <p:sldId id="266" r:id="rId11"/>
    <p:sldId id="267"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15" autoAdjust="0"/>
    <p:restoredTop sz="94660" autoAdjust="0"/>
  </p:normalViewPr>
  <p:slideViewPr>
    <p:cSldViewPr snapToGrid="0">
      <p:cViewPr varScale="1">
        <p:scale>
          <a:sx n="91" d="100"/>
          <a:sy n="91" d="100"/>
        </p:scale>
        <p:origin x="56" y="620"/>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79" d="100"/>
          <a:sy n="79" d="100"/>
        </p:scale>
        <p:origin x="2355" y="6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9E18A09-B725-40FD-9FE4-02C89F340E84}" type="datetimeFigureOut">
              <a:rPr lang="en-GB" smtClean="0"/>
              <a:t>08/03/2021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DEB7CBB-C440-414C-911B-8DCED126B85A}" type="slidenum">
              <a:rPr lang="en-GB" smtClean="0"/>
              <a:t>‹#›</a:t>
            </a:fld>
            <a:endParaRPr lang="en-GB"/>
          </a:p>
        </p:txBody>
      </p:sp>
    </p:spTree>
    <p:extLst>
      <p:ext uri="{BB962C8B-B14F-4D97-AF65-F5344CB8AC3E}">
        <p14:creationId xmlns:p14="http://schemas.microsoft.com/office/powerpoint/2010/main" val="25476394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gov.uk/government/news/kickstart-scheme-opens-for-employer-applications" TargetMode="External"/><Relationship Id="rId2" Type="http://schemas.openxmlformats.org/officeDocument/2006/relationships/slide" Target="../slides/slide6.xml"/><Relationship Id="rId1" Type="http://schemas.openxmlformats.org/officeDocument/2006/relationships/notesMaster" Target="../notesMasters/notesMaster1.xml"/><Relationship Id="rId4" Type="http://schemas.openxmlformats.org/officeDocument/2006/relationships/hyperlink" Target="https://www.gov.uk/reasonable-adjustments-for-disabled-workers" TargetMode="Externa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5DEB7CBB-C440-414C-911B-8DCED126B85A}" type="slidenum">
              <a:rPr lang="en-GB" smtClean="0"/>
              <a:t>1</a:t>
            </a:fld>
            <a:endParaRPr lang="en-GB"/>
          </a:p>
        </p:txBody>
      </p:sp>
    </p:spTree>
    <p:extLst>
      <p:ext uri="{BB962C8B-B14F-4D97-AF65-F5344CB8AC3E}">
        <p14:creationId xmlns:p14="http://schemas.microsoft.com/office/powerpoint/2010/main" val="18496737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5DEB7CBB-C440-414C-911B-8DCED126B85A}" type="slidenum">
              <a:rPr lang="en-GB" smtClean="0"/>
              <a:t>5</a:t>
            </a:fld>
            <a:endParaRPr lang="en-GB"/>
          </a:p>
        </p:txBody>
      </p:sp>
    </p:spTree>
    <p:extLst>
      <p:ext uri="{BB962C8B-B14F-4D97-AF65-F5344CB8AC3E}">
        <p14:creationId xmlns:p14="http://schemas.microsoft.com/office/powerpoint/2010/main" val="21368816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i="1" dirty="0">
                <a:solidFill>
                  <a:srgbClr val="FF0000"/>
                </a:solidFill>
                <a:latin typeface="Arial" panose="020B0604020202020204" pitchFamily="34" charset="0"/>
              </a:rPr>
              <a:t>Kickstart:</a:t>
            </a:r>
          </a:p>
          <a:p>
            <a:pPr eaLnBrk="1" hangingPunct="1"/>
            <a:endParaRPr lang="en-GB" altLang="en-US" i="1" dirty="0">
              <a:solidFill>
                <a:srgbClr val="FF0000"/>
              </a:solidFill>
              <a:latin typeface="Arial" panose="020B0604020202020204" pitchFamily="34" charset="0"/>
            </a:endParaRPr>
          </a:p>
          <a:p>
            <a:r>
              <a:rPr lang="en-GB" sz="1200" kern="1200" dirty="0">
                <a:solidFill>
                  <a:schemeClr val="tx1"/>
                </a:solidFill>
                <a:effectLst/>
                <a:latin typeface="+mn-lt"/>
                <a:ea typeface="+mn-ea"/>
                <a:cs typeface="+mn-cs"/>
              </a:rPr>
              <a:t>The Kickstart Scheme has been launched to help young people into paid work and support the UK’s economic recovery. </a:t>
            </a:r>
          </a:p>
          <a:p>
            <a:r>
              <a:rPr lang="en-GB" sz="1200" kern="1200" dirty="0">
                <a:solidFill>
                  <a:schemeClr val="tx1"/>
                </a:solidFill>
                <a:effectLst/>
                <a:latin typeface="+mn-lt"/>
                <a:ea typeface="+mn-ea"/>
                <a:cs typeface="+mn-cs"/>
              </a:rPr>
              <a:t>Our younger customers on Universal Credit aged between 16-24 will be offered six-month work placements – with wages paid by the government – this is classed as paid employment.</a:t>
            </a:r>
          </a:p>
          <a:p>
            <a:r>
              <a:rPr lang="en-GB" sz="1200" kern="1200" dirty="0">
                <a:solidFill>
                  <a:schemeClr val="tx1"/>
                </a:solidFill>
                <a:effectLst/>
                <a:latin typeface="+mn-lt"/>
                <a:ea typeface="+mn-ea"/>
                <a:cs typeface="+mn-cs"/>
              </a:rPr>
              <a:t>Employers can find more information about the Kickstart scheme: </a:t>
            </a:r>
            <a:r>
              <a:rPr lang="en-GB" sz="1200" kern="1200" dirty="0">
                <a:solidFill>
                  <a:schemeClr val="tx1"/>
                </a:solidFill>
                <a:effectLst/>
                <a:latin typeface="+mn-lt"/>
                <a:ea typeface="+mn-ea"/>
                <a:cs typeface="+mn-cs"/>
                <a:hlinkClick r:id="rId3"/>
              </a:rPr>
              <a:t>gov.uk/kickstart</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government will fully fund each “Kickstart” job - paying 100% of the age-relevant National Minimum Wage, National Insurance and pension contributions for 25 hours a week.</a:t>
            </a:r>
          </a:p>
          <a:p>
            <a:pPr eaLnBrk="1" hangingPunct="1"/>
            <a:endParaRPr lang="en-GB" altLang="en-US" i="1" dirty="0">
              <a:solidFill>
                <a:srgbClr val="FF0000"/>
              </a:solidFill>
              <a:latin typeface="Arial" panose="020B0604020202020204" pitchFamily="34" charset="0"/>
            </a:endParaRPr>
          </a:p>
          <a:p>
            <a:pPr eaLnBrk="1" hangingPunct="1"/>
            <a:endParaRPr lang="en-GB" altLang="en-US" i="1" dirty="0">
              <a:solidFill>
                <a:srgbClr val="FF0000"/>
              </a:solidFill>
              <a:latin typeface="Arial" panose="020B0604020202020204" pitchFamily="34" charset="0"/>
            </a:endParaRPr>
          </a:p>
          <a:p>
            <a:r>
              <a:rPr lang="en-GB" dirty="0"/>
              <a:t>If you’re disabled or have a physical or mental health condition that makes it hard for you to do your job, you can:</a:t>
            </a:r>
          </a:p>
          <a:p>
            <a:r>
              <a:rPr lang="en-GB" dirty="0"/>
              <a:t>talk to your employer about changes they must make in your workplace</a:t>
            </a:r>
          </a:p>
          <a:p>
            <a:r>
              <a:rPr lang="en-GB" dirty="0"/>
              <a:t>get extra help from Access to Work, including mental health support</a:t>
            </a:r>
          </a:p>
          <a:p>
            <a:pPr eaLnBrk="1" hangingPunct="1"/>
            <a:endParaRPr lang="en-GB" altLang="en-US" i="1" dirty="0">
              <a:solidFill>
                <a:srgbClr val="FF0000"/>
              </a:solidFill>
              <a:latin typeface="Arial" panose="020B0604020202020204" pitchFamily="34" charset="0"/>
            </a:endParaRPr>
          </a:p>
          <a:p>
            <a:r>
              <a:rPr lang="en-GB" b="1" dirty="0"/>
              <a:t>Talk to your employer about changes they must make in your workplace</a:t>
            </a:r>
          </a:p>
          <a:p>
            <a:r>
              <a:rPr lang="en-GB" dirty="0"/>
              <a:t>Your employer must make certain changes (known as ‘reasonable adjustments’) to make sure you’re not substantially disadvantaged when doing your job. These could include changing your working hours or providing equipment to help you do your job.</a:t>
            </a:r>
          </a:p>
          <a:p>
            <a:r>
              <a:rPr lang="en-GB" dirty="0"/>
              <a:t>You should talk to your employer about </a:t>
            </a:r>
            <a:r>
              <a:rPr lang="en-GB" dirty="0">
                <a:hlinkClick r:id="rId4"/>
              </a:rPr>
              <a:t>reasonable adjustments</a:t>
            </a:r>
            <a:r>
              <a:rPr lang="en-GB" dirty="0"/>
              <a:t> before you apply for Access to Work.</a:t>
            </a:r>
          </a:p>
          <a:p>
            <a:pPr eaLnBrk="1" hangingPunct="1"/>
            <a:endParaRPr lang="en-GB" altLang="en-US" i="1" dirty="0">
              <a:solidFill>
                <a:srgbClr val="FF0000"/>
              </a:solidFill>
              <a:latin typeface="Arial" panose="020B0604020202020204" pitchFamily="34" charset="0"/>
            </a:endParaRPr>
          </a:p>
        </p:txBody>
      </p:sp>
      <p:sp>
        <p:nvSpPr>
          <p:cNvPr id="4" name="Slide Number Placeholder 3"/>
          <p:cNvSpPr>
            <a:spLocks noGrp="1"/>
          </p:cNvSpPr>
          <p:nvPr>
            <p:ph type="sldNum" sz="quarter" idx="10"/>
          </p:nvPr>
        </p:nvSpPr>
        <p:spPr/>
        <p:txBody>
          <a:bodyPr/>
          <a:lstStyle/>
          <a:p>
            <a:fld id="{831E0A0A-9385-4EBD-B6DF-A0632EE1ED96}" type="slidenum">
              <a:rPr lang="en-GB" smtClean="0"/>
              <a:t>6</a:t>
            </a:fld>
            <a:endParaRPr lang="en-GB" dirty="0"/>
          </a:p>
        </p:txBody>
      </p:sp>
    </p:spTree>
    <p:extLst>
      <p:ext uri="{BB962C8B-B14F-4D97-AF65-F5344CB8AC3E}">
        <p14:creationId xmlns:p14="http://schemas.microsoft.com/office/powerpoint/2010/main" val="20249257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GB" dirty="0"/>
              <a:t>AtW recognises that people are disabled by barriers in society, not by their impairment or difference. Barriers can be physical, or they can be caused by people’s attitudes to difference, like assuming disabled people can’t do certain activities within the workplace.</a:t>
            </a:r>
          </a:p>
          <a:p>
            <a:pPr eaLnBrk="1" hangingPunct="1">
              <a:spcBef>
                <a:spcPct val="0"/>
              </a:spcBef>
            </a:pPr>
            <a:endParaRPr lang="en-GB" altLang="en-US" dirty="0"/>
          </a:p>
          <a:p>
            <a:pPr eaLnBrk="1" hangingPunct="1">
              <a:spcBef>
                <a:spcPct val="0"/>
              </a:spcBef>
            </a:pPr>
            <a:r>
              <a:rPr lang="en-GB" altLang="en-US" dirty="0"/>
              <a:t>Most disabled people acquire their disability during their working lives. This may be the result of an illness, injury, a developing condition or a life event such as a stroke or heart attack. Age related musculo-skeletal conditions can lead to older workers leaving the world of work prematurely. </a:t>
            </a:r>
          </a:p>
          <a:p>
            <a:pPr eaLnBrk="1" hangingPunct="1">
              <a:spcBef>
                <a:spcPct val="0"/>
              </a:spcBef>
            </a:pPr>
            <a:endParaRPr lang="en-GB" altLang="en-US" dirty="0"/>
          </a:p>
          <a:p>
            <a:pPr marL="0" marR="0" lvl="0" indent="0" algn="l" defTabSz="914400" rtl="0" eaLnBrk="1" fontAlgn="auto" latinLnBrk="0" hangingPunct="1">
              <a:lnSpc>
                <a:spcPct val="100000"/>
              </a:lnSpc>
              <a:spcBef>
                <a:spcPct val="0"/>
              </a:spcBef>
              <a:spcAft>
                <a:spcPts val="0"/>
              </a:spcAft>
              <a:buClrTx/>
              <a:buSzTx/>
              <a:buFontTx/>
              <a:buNone/>
              <a:tabLst/>
              <a:defRPr/>
            </a:pPr>
            <a:r>
              <a:rPr lang="en-GB" altLang="en-US" dirty="0"/>
              <a:t>AtW </a:t>
            </a:r>
            <a:r>
              <a:rPr lang="en-GB" dirty="0"/>
              <a:t>offers practical support to overcome work related barriers.</a:t>
            </a:r>
          </a:p>
          <a:p>
            <a:pPr eaLnBrk="1" hangingPunct="1">
              <a:spcBef>
                <a:spcPct val="0"/>
              </a:spcBef>
            </a:pPr>
            <a:endParaRPr lang="en-GB" altLang="en-US" dirty="0"/>
          </a:p>
          <a:p>
            <a:pPr eaLnBrk="1" hangingPunct="1">
              <a:spcBef>
                <a:spcPct val="0"/>
              </a:spcBef>
            </a:pPr>
            <a:r>
              <a:rPr lang="en-GB" altLang="en-US" dirty="0"/>
              <a:t>Retaining people in work is good for employers, keeping the expertise and minimising recruitment costs. </a:t>
            </a:r>
          </a:p>
          <a:p>
            <a:pPr eaLnBrk="1" hangingPunct="1">
              <a:spcBef>
                <a:spcPct val="0"/>
              </a:spcBef>
            </a:pPr>
            <a:endParaRPr lang="en-GB" altLang="en-US" dirty="0"/>
          </a:p>
          <a:p>
            <a:pPr eaLnBrk="1" hangingPunct="1">
              <a:spcBef>
                <a:spcPct val="0"/>
              </a:spcBef>
            </a:pPr>
            <a:r>
              <a:rPr lang="en-GB" altLang="en-US" dirty="0"/>
              <a:t>It’s also a benefit to wider society, enabling people to make a contribution as effectively and for as long as possible. </a:t>
            </a:r>
          </a:p>
          <a:p>
            <a:pPr eaLnBrk="1" hangingPunct="1">
              <a:spcBef>
                <a:spcPct val="0"/>
              </a:spcBef>
            </a:pPr>
            <a:endParaRPr lang="en-GB" altLang="en-US" dirty="0"/>
          </a:p>
          <a:p>
            <a:pPr eaLnBrk="1" hangingPunct="1">
              <a:spcBef>
                <a:spcPct val="0"/>
              </a:spcBef>
            </a:pPr>
            <a:r>
              <a:rPr lang="en-GB" altLang="en-US" dirty="0"/>
              <a:t>People in work are healthier and more engaged in society.</a:t>
            </a:r>
          </a:p>
          <a:p>
            <a:pPr eaLnBrk="1" hangingPunct="1">
              <a:spcBef>
                <a:spcPct val="0"/>
              </a:spcBef>
            </a:pPr>
            <a:endParaRPr lang="en-GB" altLang="en-US" dirty="0"/>
          </a:p>
          <a:p>
            <a:r>
              <a:rPr lang="en-GB" b="1" dirty="0"/>
              <a:t>Working out of the country</a:t>
            </a:r>
          </a:p>
          <a:p>
            <a:r>
              <a:rPr lang="en-GB" dirty="0"/>
              <a:t>If your job is normally based in Great Britain, but you are asked to travel out of the country as part of your duties, Access to Work support would be provided but may be limited.</a:t>
            </a:r>
          </a:p>
          <a:p>
            <a:pPr eaLnBrk="1" hangingPunct="1">
              <a:spcBef>
                <a:spcPct val="0"/>
              </a:spcBef>
            </a:pPr>
            <a:endParaRPr lang="en-GB" altLang="en-US" dirty="0"/>
          </a:p>
          <a:p>
            <a:endParaRPr lang="en-GB" dirty="0"/>
          </a:p>
        </p:txBody>
      </p:sp>
      <p:sp>
        <p:nvSpPr>
          <p:cNvPr id="4" name="Slide Number Placeholder 3"/>
          <p:cNvSpPr>
            <a:spLocks noGrp="1"/>
          </p:cNvSpPr>
          <p:nvPr>
            <p:ph type="sldNum" sz="quarter" idx="10"/>
          </p:nvPr>
        </p:nvSpPr>
        <p:spPr/>
        <p:txBody>
          <a:bodyPr/>
          <a:lstStyle/>
          <a:p>
            <a:fld id="{831E0A0A-9385-4EBD-B6DF-A0632EE1ED96}" type="slidenum">
              <a:rPr lang="en-GB" smtClean="0"/>
              <a:t>7</a:t>
            </a:fld>
            <a:endParaRPr lang="en-GB" dirty="0"/>
          </a:p>
        </p:txBody>
      </p:sp>
    </p:spTree>
    <p:extLst>
      <p:ext uri="{BB962C8B-B14F-4D97-AF65-F5344CB8AC3E}">
        <p14:creationId xmlns:p14="http://schemas.microsoft.com/office/powerpoint/2010/main" val="8585202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C9A277C8-59D1-4EEE-A506-089BE8DCFB1B}" type="datetimeFigureOut">
              <a:rPr lang="en-GB" smtClean="0"/>
              <a:t>08/03/2021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C91BADF-E9B9-4352-A5D2-3BFEBED360FA}" type="slidenum">
              <a:rPr lang="en-GB" smtClean="0"/>
              <a:t>‹#›</a:t>
            </a:fld>
            <a:endParaRPr lang="en-GB"/>
          </a:p>
        </p:txBody>
      </p:sp>
    </p:spTree>
    <p:extLst>
      <p:ext uri="{BB962C8B-B14F-4D97-AF65-F5344CB8AC3E}">
        <p14:creationId xmlns:p14="http://schemas.microsoft.com/office/powerpoint/2010/main" val="367023571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C9A277C8-59D1-4EEE-A506-089BE8DCFB1B}" type="datetimeFigureOut">
              <a:rPr lang="en-GB" smtClean="0"/>
              <a:t>08/03/2021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C91BADF-E9B9-4352-A5D2-3BFEBED360FA}" type="slidenum">
              <a:rPr lang="en-GB" smtClean="0"/>
              <a:t>‹#›</a:t>
            </a:fld>
            <a:endParaRPr lang="en-GB"/>
          </a:p>
        </p:txBody>
      </p:sp>
    </p:spTree>
    <p:extLst>
      <p:ext uri="{BB962C8B-B14F-4D97-AF65-F5344CB8AC3E}">
        <p14:creationId xmlns:p14="http://schemas.microsoft.com/office/powerpoint/2010/main" val="118094747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C9A277C8-59D1-4EEE-A506-089BE8DCFB1B}" type="datetimeFigureOut">
              <a:rPr lang="en-GB" smtClean="0"/>
              <a:t>08/03/2021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C91BADF-E9B9-4352-A5D2-3BFEBED360FA}" type="slidenum">
              <a:rPr lang="en-GB" smtClean="0"/>
              <a:t>‹#›</a:t>
            </a:fld>
            <a:endParaRPr lang="en-GB"/>
          </a:p>
        </p:txBody>
      </p:sp>
    </p:spTree>
    <p:extLst>
      <p:ext uri="{BB962C8B-B14F-4D97-AF65-F5344CB8AC3E}">
        <p14:creationId xmlns:p14="http://schemas.microsoft.com/office/powerpoint/2010/main" val="23029722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C9A277C8-59D1-4EEE-A506-089BE8DCFB1B}" type="datetimeFigureOut">
              <a:rPr lang="en-GB" smtClean="0"/>
              <a:t>08/03/2021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C91BADF-E9B9-4352-A5D2-3BFEBED360FA}" type="slidenum">
              <a:rPr lang="en-GB" smtClean="0"/>
              <a:t>‹#›</a:t>
            </a:fld>
            <a:endParaRPr lang="en-GB"/>
          </a:p>
        </p:txBody>
      </p:sp>
    </p:spTree>
    <p:extLst>
      <p:ext uri="{BB962C8B-B14F-4D97-AF65-F5344CB8AC3E}">
        <p14:creationId xmlns:p14="http://schemas.microsoft.com/office/powerpoint/2010/main" val="246763897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C9A277C8-59D1-4EEE-A506-089BE8DCFB1B}" type="datetimeFigureOut">
              <a:rPr lang="en-GB" smtClean="0"/>
              <a:t>08/03/2021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C91BADF-E9B9-4352-A5D2-3BFEBED360FA}" type="slidenum">
              <a:rPr lang="en-GB" smtClean="0"/>
              <a:t>‹#›</a:t>
            </a:fld>
            <a:endParaRPr lang="en-GB"/>
          </a:p>
        </p:txBody>
      </p:sp>
    </p:spTree>
    <p:extLst>
      <p:ext uri="{BB962C8B-B14F-4D97-AF65-F5344CB8AC3E}">
        <p14:creationId xmlns:p14="http://schemas.microsoft.com/office/powerpoint/2010/main" val="25470644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C9A277C8-59D1-4EEE-A506-089BE8DCFB1B}" type="datetimeFigureOut">
              <a:rPr lang="en-GB" smtClean="0"/>
              <a:t>08/03/2021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C91BADF-E9B9-4352-A5D2-3BFEBED360FA}" type="slidenum">
              <a:rPr lang="en-GB" smtClean="0"/>
              <a:t>‹#›</a:t>
            </a:fld>
            <a:endParaRPr lang="en-GB"/>
          </a:p>
        </p:txBody>
      </p:sp>
    </p:spTree>
    <p:extLst>
      <p:ext uri="{BB962C8B-B14F-4D97-AF65-F5344CB8AC3E}">
        <p14:creationId xmlns:p14="http://schemas.microsoft.com/office/powerpoint/2010/main" val="372179087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C9A277C8-59D1-4EEE-A506-089BE8DCFB1B}" type="datetimeFigureOut">
              <a:rPr lang="en-GB" smtClean="0"/>
              <a:t>08/03/2021</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4C91BADF-E9B9-4352-A5D2-3BFEBED360FA}" type="slidenum">
              <a:rPr lang="en-GB" smtClean="0"/>
              <a:t>‹#›</a:t>
            </a:fld>
            <a:endParaRPr lang="en-GB"/>
          </a:p>
        </p:txBody>
      </p:sp>
    </p:spTree>
    <p:extLst>
      <p:ext uri="{BB962C8B-B14F-4D97-AF65-F5344CB8AC3E}">
        <p14:creationId xmlns:p14="http://schemas.microsoft.com/office/powerpoint/2010/main" val="287072802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C9A277C8-59D1-4EEE-A506-089BE8DCFB1B}" type="datetimeFigureOut">
              <a:rPr lang="en-GB" smtClean="0"/>
              <a:t>08/03/2021</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4C91BADF-E9B9-4352-A5D2-3BFEBED360FA}" type="slidenum">
              <a:rPr lang="en-GB" smtClean="0"/>
              <a:t>‹#›</a:t>
            </a:fld>
            <a:endParaRPr lang="en-GB"/>
          </a:p>
        </p:txBody>
      </p:sp>
    </p:spTree>
    <p:extLst>
      <p:ext uri="{BB962C8B-B14F-4D97-AF65-F5344CB8AC3E}">
        <p14:creationId xmlns:p14="http://schemas.microsoft.com/office/powerpoint/2010/main" val="4047446479"/>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9A277C8-59D1-4EEE-A506-089BE8DCFB1B}" type="datetimeFigureOut">
              <a:rPr lang="en-GB" smtClean="0"/>
              <a:t>08/03/2021</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4C91BADF-E9B9-4352-A5D2-3BFEBED360FA}" type="slidenum">
              <a:rPr lang="en-GB" smtClean="0"/>
              <a:t>‹#›</a:t>
            </a:fld>
            <a:endParaRPr lang="en-GB"/>
          </a:p>
        </p:txBody>
      </p:sp>
    </p:spTree>
    <p:extLst>
      <p:ext uri="{BB962C8B-B14F-4D97-AF65-F5344CB8AC3E}">
        <p14:creationId xmlns:p14="http://schemas.microsoft.com/office/powerpoint/2010/main" val="2594311489"/>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C9A277C8-59D1-4EEE-A506-089BE8DCFB1B}" type="datetimeFigureOut">
              <a:rPr lang="en-GB" smtClean="0"/>
              <a:t>08/03/2021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C91BADF-E9B9-4352-A5D2-3BFEBED360FA}" type="slidenum">
              <a:rPr lang="en-GB" smtClean="0"/>
              <a:t>‹#›</a:t>
            </a:fld>
            <a:endParaRPr lang="en-GB"/>
          </a:p>
        </p:txBody>
      </p:sp>
    </p:spTree>
    <p:extLst>
      <p:ext uri="{BB962C8B-B14F-4D97-AF65-F5344CB8AC3E}">
        <p14:creationId xmlns:p14="http://schemas.microsoft.com/office/powerpoint/2010/main" val="4063340142"/>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C9A277C8-59D1-4EEE-A506-089BE8DCFB1B}" type="datetimeFigureOut">
              <a:rPr lang="en-GB" smtClean="0"/>
              <a:t>08/03/2021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C91BADF-E9B9-4352-A5D2-3BFEBED360FA}" type="slidenum">
              <a:rPr lang="en-GB" smtClean="0"/>
              <a:t>‹#›</a:t>
            </a:fld>
            <a:endParaRPr lang="en-GB"/>
          </a:p>
        </p:txBody>
      </p:sp>
    </p:spTree>
    <p:extLst>
      <p:ext uri="{BB962C8B-B14F-4D97-AF65-F5344CB8AC3E}">
        <p14:creationId xmlns:p14="http://schemas.microsoft.com/office/powerpoint/2010/main" val="79942099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9A277C8-59D1-4EEE-A506-089BE8DCFB1B}" type="datetimeFigureOut">
              <a:rPr lang="en-GB" smtClean="0"/>
              <a:t>08/03/2021</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C91BADF-E9B9-4352-A5D2-3BFEBED360FA}" type="slidenum">
              <a:rPr lang="en-GB" smtClean="0"/>
              <a:t>‹#›</a:t>
            </a:fld>
            <a:endParaRPr lang="en-GB"/>
          </a:p>
        </p:txBody>
      </p:sp>
    </p:spTree>
    <p:extLst>
      <p:ext uri="{BB962C8B-B14F-4D97-AF65-F5344CB8AC3E}">
        <p14:creationId xmlns:p14="http://schemas.microsoft.com/office/powerpoint/2010/main" val="8803714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3" Type="http://schemas.openxmlformats.org/officeDocument/2006/relationships/audio" Target="../media/media2.m4a"/><Relationship Id="rId2" Type="http://schemas.microsoft.com/office/2007/relationships/media" Target="../media/media2.m4a"/><Relationship Id="rId1" Type="http://schemas.openxmlformats.org/officeDocument/2006/relationships/tags" Target="../tags/tag1.xml"/><Relationship Id="rId5" Type="http://schemas.openxmlformats.org/officeDocument/2006/relationships/image" Target="../media/image2.png"/><Relationship Id="rId4"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microsoft.com/office/2007/relationships/media" Target="../media/media5.m4a"/><Relationship Id="rId2" Type="http://schemas.openxmlformats.org/officeDocument/2006/relationships/audio" Target="../media/media4.m4a"/><Relationship Id="rId1" Type="http://schemas.microsoft.com/office/2007/relationships/media" Target="../media/media4.m4a"/><Relationship Id="rId6" Type="http://schemas.openxmlformats.org/officeDocument/2006/relationships/image" Target="../media/image2.png"/><Relationship Id="rId5" Type="http://schemas.openxmlformats.org/officeDocument/2006/relationships/slideLayout" Target="../slideLayouts/slideLayout7.xml"/><Relationship Id="rId4" Type="http://schemas.openxmlformats.org/officeDocument/2006/relationships/audio" Target="../media/media5.m4a"/></Relationships>
</file>

<file path=ppt/slides/_rels/slide5.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7.xml"/><Relationship Id="rId7" Type="http://schemas.openxmlformats.org/officeDocument/2006/relationships/hyperlink" Target="mailto:Naina.Shah@dwp.gov.uk" TargetMode="External"/><Relationship Id="rId2" Type="http://schemas.openxmlformats.org/officeDocument/2006/relationships/audio" Target="../media/media6.m4a"/><Relationship Id="rId1" Type="http://schemas.microsoft.com/office/2007/relationships/media" Target="../media/media6.m4a"/><Relationship Id="rId6" Type="http://schemas.openxmlformats.org/officeDocument/2006/relationships/hyperlink" Target="mailto:Colin.Simons@dwp.gov.uk" TargetMode="External"/><Relationship Id="rId5" Type="http://schemas.openxmlformats.org/officeDocument/2006/relationships/hyperlink" Target="mailto:Adele.Walia@dwp.gov.uk" TargetMode="External"/><Relationship Id="rId4" Type="http://schemas.openxmlformats.org/officeDocument/2006/relationships/notesSlide" Target="../notesSlides/notesSlide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7.m4a"/><Relationship Id="rId1" Type="http://schemas.microsoft.com/office/2007/relationships/media" Target="../media/media7.m4a"/><Relationship Id="rId6" Type="http://schemas.openxmlformats.org/officeDocument/2006/relationships/image" Target="../media/image2.png"/><Relationship Id="rId5" Type="http://schemas.openxmlformats.org/officeDocument/2006/relationships/image" Target="../media/image3.jpg"/><Relationship Id="rId4" Type="http://schemas.openxmlformats.org/officeDocument/2006/relationships/notesSlide" Target="../notesSlides/notesSlide3.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8.m4a"/><Relationship Id="rId1" Type="http://schemas.microsoft.com/office/2007/relationships/media" Target="../media/media8.m4a"/><Relationship Id="rId6" Type="http://schemas.openxmlformats.org/officeDocument/2006/relationships/image" Target="../media/image2.png"/><Relationship Id="rId5" Type="http://schemas.openxmlformats.org/officeDocument/2006/relationships/image" Target="../media/image4.jpg"/><Relationship Id="rId4" Type="http://schemas.openxmlformats.org/officeDocument/2006/relationships/notesSlide" Target="../notesSlides/notesSlide4.xml"/></Relationships>
</file>

<file path=ppt/slides/_rels/slide8.xml.rels><?xml version="1.0" encoding="UTF-8" standalone="yes"?>
<Relationships xmlns="http://schemas.openxmlformats.org/package/2006/relationships"><Relationship Id="rId8" Type="http://schemas.openxmlformats.org/officeDocument/2006/relationships/hyperlink" Target="http://www.nationalcareers.service.gov.uk/" TargetMode="External"/><Relationship Id="rId3" Type="http://schemas.openxmlformats.org/officeDocument/2006/relationships/slideLayout" Target="../slideLayouts/slideLayout7.xml"/><Relationship Id="rId7" Type="http://schemas.openxmlformats.org/officeDocument/2006/relationships/hyperlink" Target="http://www.apprenticeships.gov.uk/" TargetMode="External"/><Relationship Id="rId2" Type="http://schemas.openxmlformats.org/officeDocument/2006/relationships/audio" Target="../media/media9.m4a"/><Relationship Id="rId1" Type="http://schemas.microsoft.com/office/2007/relationships/media" Target="../media/media9.m4a"/><Relationship Id="rId6" Type="http://schemas.openxmlformats.org/officeDocument/2006/relationships/hyperlink" Target="http://www.gov.uk/accesstowork" TargetMode="External"/><Relationship Id="rId5" Type="http://schemas.openxmlformats.org/officeDocument/2006/relationships/hyperlink" Target="http://www.disabilityrightsuk.org/how-we-can-help/individuals/education" TargetMode="External"/><Relationship Id="rId4" Type="http://schemas.openxmlformats.org/officeDocument/2006/relationships/image" Target="../media/image5.png"/><Relationship Id="rId9"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457503" y="1029533"/>
            <a:ext cx="7329487" cy="2263053"/>
          </a:xfrm>
        </p:spPr>
        <p:txBody>
          <a:bodyPr>
            <a:normAutofit fontScale="90000"/>
          </a:bodyPr>
          <a:lstStyle/>
          <a:p>
            <a:r>
              <a:rPr lang="en-GB" b="1" dirty="0">
                <a:solidFill>
                  <a:srgbClr val="0070C0"/>
                </a:solidFill>
                <a:latin typeface="Arial" panose="020B0604020202020204" pitchFamily="34" charset="0"/>
                <a:cs typeface="Arial" panose="020B0604020202020204" pitchFamily="34" charset="0"/>
              </a:rPr>
              <a:t>Step by Step Guide </a:t>
            </a:r>
            <a:r>
              <a:rPr lang="en-GB" sz="4400" b="1" dirty="0">
                <a:solidFill>
                  <a:srgbClr val="0070C0"/>
                </a:solidFill>
                <a:latin typeface="Arial" panose="020B0604020202020204" pitchFamily="34" charset="0"/>
                <a:cs typeface="Arial" panose="020B0604020202020204" pitchFamily="34" charset="0"/>
              </a:rPr>
              <a:t>for</a:t>
            </a:r>
            <a:r>
              <a:rPr lang="en-GB" b="1" dirty="0">
                <a:latin typeface="Arial" panose="020B0604020202020204" pitchFamily="34" charset="0"/>
                <a:cs typeface="Arial" panose="020B0604020202020204" pitchFamily="34" charset="0"/>
              </a:rPr>
              <a:t> </a:t>
            </a:r>
            <a:br>
              <a:rPr lang="en-GB" b="1" dirty="0">
                <a:latin typeface="Arial" panose="020B0604020202020204" pitchFamily="34" charset="0"/>
                <a:cs typeface="Arial" panose="020B0604020202020204" pitchFamily="34" charset="0"/>
              </a:rPr>
            </a:br>
            <a:r>
              <a:rPr lang="en-GB" sz="4900" b="1" dirty="0">
                <a:solidFill>
                  <a:srgbClr val="0070C0"/>
                </a:solidFill>
                <a:latin typeface="Arial" panose="020B0604020202020204" pitchFamily="34" charset="0"/>
                <a:cs typeface="Arial" panose="020B0604020202020204" pitchFamily="34" charset="0"/>
              </a:rPr>
              <a:t>Parents of SEN Students</a:t>
            </a:r>
          </a:p>
        </p:txBody>
      </p:sp>
      <p:sp>
        <p:nvSpPr>
          <p:cNvPr id="3" name="Subtitle 2"/>
          <p:cNvSpPr>
            <a:spLocks noGrp="1"/>
          </p:cNvSpPr>
          <p:nvPr>
            <p:ph type="subTitle" idx="1"/>
          </p:nvPr>
        </p:nvSpPr>
        <p:spPr>
          <a:xfrm>
            <a:off x="2884226" y="3774832"/>
            <a:ext cx="8182359" cy="2439450"/>
          </a:xfrm>
        </p:spPr>
        <p:txBody>
          <a:bodyPr>
            <a:normAutofit fontScale="62500" lnSpcReduction="20000"/>
          </a:bodyPr>
          <a:lstStyle/>
          <a:p>
            <a:r>
              <a:rPr lang="en-GB" sz="3800" b="1" dirty="0"/>
              <a:t>A short advice guide by </a:t>
            </a:r>
          </a:p>
          <a:p>
            <a:endParaRPr lang="en-GB" sz="3800" b="1" dirty="0"/>
          </a:p>
          <a:p>
            <a:r>
              <a:rPr lang="en-GB" sz="3800" b="1" dirty="0">
                <a:solidFill>
                  <a:schemeClr val="accent2">
                    <a:lumMod val="50000"/>
                  </a:schemeClr>
                </a:solidFill>
              </a:rPr>
              <a:t>Susan Mehmi - JCP Support for Schools</a:t>
            </a:r>
          </a:p>
          <a:p>
            <a:r>
              <a:rPr lang="en-GB" sz="3800" b="1" dirty="0">
                <a:solidFill>
                  <a:schemeClr val="accent1">
                    <a:lumMod val="50000"/>
                  </a:schemeClr>
                </a:solidFill>
              </a:rPr>
              <a:t>Adele Walia (Hayes JCP) – Disability Employment Adviser</a:t>
            </a:r>
          </a:p>
          <a:p>
            <a:r>
              <a:rPr lang="en-GB" sz="3800" b="1" dirty="0">
                <a:solidFill>
                  <a:schemeClr val="accent2">
                    <a:lumMod val="50000"/>
                  </a:schemeClr>
                </a:solidFill>
              </a:rPr>
              <a:t>Colin Simons (Hayes JCP) - Disability Employment Adviser</a:t>
            </a:r>
          </a:p>
          <a:p>
            <a:r>
              <a:rPr lang="en-GB" sz="3800" b="1" dirty="0">
                <a:solidFill>
                  <a:schemeClr val="accent1">
                    <a:lumMod val="50000"/>
                  </a:schemeClr>
                </a:solidFill>
              </a:rPr>
              <a:t>Naina Shah (Uxbridge) - Disability Employment Adviser</a:t>
            </a:r>
            <a:endParaRPr lang="en-GB" b="1" dirty="0"/>
          </a:p>
        </p:txBody>
      </p:sp>
      <p:sp>
        <p:nvSpPr>
          <p:cNvPr id="4" name="Parallelogram 3"/>
          <p:cNvSpPr/>
          <p:nvPr/>
        </p:nvSpPr>
        <p:spPr>
          <a:xfrm>
            <a:off x="0" y="-1"/>
            <a:ext cx="2786943" cy="1562793"/>
          </a:xfrm>
          <a:prstGeom prst="parallelogram">
            <a:avLst>
              <a:gd name="adj" fmla="val 30730"/>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70560" y="182802"/>
            <a:ext cx="1195041" cy="1064107"/>
          </a:xfrm>
          <a:prstGeom prst="rect">
            <a:avLst/>
          </a:prstGeom>
        </p:spPr>
      </p:pic>
      <p:sp>
        <p:nvSpPr>
          <p:cNvPr id="8" name="Parallelogram 7"/>
          <p:cNvSpPr/>
          <p:nvPr/>
        </p:nvSpPr>
        <p:spPr>
          <a:xfrm>
            <a:off x="823739" y="-31172"/>
            <a:ext cx="2765367" cy="6858000"/>
          </a:xfrm>
          <a:prstGeom prst="parallelogram">
            <a:avLst>
              <a:gd name="adj" fmla="val 46103"/>
            </a:avLst>
          </a:prstGeom>
          <a:solidFill>
            <a:srgbClr val="009999">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6"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914185" y="4541808"/>
            <a:ext cx="304800" cy="304800"/>
          </a:xfrm>
          <a:prstGeom prst="rect">
            <a:avLst/>
          </a:prstGeom>
        </p:spPr>
      </p:pic>
    </p:spTree>
    <p:extLst>
      <p:ext uri="{BB962C8B-B14F-4D97-AF65-F5344CB8AC3E}">
        <p14:creationId xmlns:p14="http://schemas.microsoft.com/office/powerpoint/2010/main" val="845413694"/>
      </p:ext>
    </p:extLst>
  </p:cSld>
  <p:clrMapOvr>
    <a:masterClrMapping/>
  </p:clrMapOvr>
  <mc:AlternateContent xmlns:mc="http://schemas.openxmlformats.org/markup-compatibility/2006" xmlns:p14="http://schemas.microsoft.com/office/powerpoint/2010/main">
    <mc:Choice Requires="p14">
      <p:transition spd="slow" p14:dur="1600" advTm="18675">
        <p:blinds dir="vert"/>
      </p:transition>
    </mc:Choice>
    <mc:Fallback xmlns="">
      <p:transition spd="slow" advTm="18675">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299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extLst>
    <p:ext uri="{E180D4A7-C9FB-4DFB-919C-405C955672EB}">
      <p14:showEvtLst xmlns:p14="http://schemas.microsoft.com/office/powerpoint/2010/main">
        <p14:playEvt time="74" objId="16"/>
        <p14:stopEvt time="18675" objId="16"/>
      </p14:showEvtLst>
    </p:ext>
  </p:extLs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24120" y="147321"/>
            <a:ext cx="4008120" cy="1239520"/>
          </a:xfrm>
        </p:spPr>
        <p:txBody>
          <a:bodyPr/>
          <a:lstStyle/>
          <a:p>
            <a:pPr algn="ctr"/>
            <a:r>
              <a:rPr lang="en-GB" b="1" dirty="0">
                <a:solidFill>
                  <a:srgbClr val="0070C0"/>
                </a:solidFill>
                <a:latin typeface="Arial" panose="020B0604020202020204" pitchFamily="34" charset="0"/>
                <a:cs typeface="Arial" panose="020B0604020202020204" pitchFamily="34" charset="0"/>
              </a:rPr>
              <a:t>Overview</a:t>
            </a:r>
            <a:r>
              <a:rPr lang="en-GB" dirty="0"/>
              <a:t> </a:t>
            </a:r>
          </a:p>
        </p:txBody>
      </p:sp>
      <p:sp>
        <p:nvSpPr>
          <p:cNvPr id="3" name="Content Placeholder 2"/>
          <p:cNvSpPr>
            <a:spLocks noGrp="1"/>
          </p:cNvSpPr>
          <p:nvPr>
            <p:ph idx="1"/>
          </p:nvPr>
        </p:nvSpPr>
        <p:spPr>
          <a:xfrm>
            <a:off x="2829560" y="1386841"/>
            <a:ext cx="8691880" cy="4790122"/>
          </a:xfrm>
        </p:spPr>
        <p:txBody>
          <a:bodyPr>
            <a:normAutofit/>
          </a:bodyPr>
          <a:lstStyle/>
          <a:p>
            <a:pPr>
              <a:buFont typeface="Wingdings" panose="05000000000000000000" pitchFamily="2" charset="2"/>
              <a:buChar char="v"/>
            </a:pPr>
            <a:r>
              <a:rPr lang="en-GB" dirty="0"/>
              <a:t>  A brief introduction to support from </a:t>
            </a:r>
            <a:r>
              <a:rPr lang="en-GB" b="1" dirty="0"/>
              <a:t>Job Centre Plus</a:t>
            </a:r>
          </a:p>
          <a:p>
            <a:pPr marL="0" indent="0">
              <a:buNone/>
            </a:pPr>
            <a:endParaRPr lang="en-GB" dirty="0"/>
          </a:p>
          <a:p>
            <a:pPr>
              <a:buFont typeface="Wingdings" panose="05000000000000000000" pitchFamily="2" charset="2"/>
              <a:buChar char="v"/>
            </a:pPr>
            <a:r>
              <a:rPr lang="en-GB" dirty="0"/>
              <a:t>  To help parents and students understand what help is available with regard to finding work when leaving college</a:t>
            </a:r>
          </a:p>
          <a:p>
            <a:pPr>
              <a:buFont typeface="Wingdings" panose="05000000000000000000" pitchFamily="2" charset="2"/>
              <a:buChar char="v"/>
            </a:pPr>
            <a:endParaRPr lang="en-GB" dirty="0"/>
          </a:p>
          <a:p>
            <a:pPr>
              <a:buFont typeface="Wingdings" panose="05000000000000000000" pitchFamily="2" charset="2"/>
              <a:buChar char="v"/>
            </a:pPr>
            <a:r>
              <a:rPr lang="en-GB" dirty="0"/>
              <a:t>  To advise and signpost to further training and employment opportunities</a:t>
            </a:r>
          </a:p>
          <a:p>
            <a:pPr>
              <a:buFont typeface="Wingdings" panose="05000000000000000000" pitchFamily="2" charset="2"/>
              <a:buChar char="v"/>
            </a:pPr>
            <a:endParaRPr lang="en-GB" dirty="0"/>
          </a:p>
          <a:p>
            <a:pPr>
              <a:buFont typeface="Wingdings" panose="05000000000000000000" pitchFamily="2" charset="2"/>
              <a:buChar char="v"/>
            </a:pPr>
            <a:r>
              <a:rPr lang="en-GB" dirty="0"/>
              <a:t>  Information on who to contact if you have a query</a:t>
            </a:r>
          </a:p>
          <a:p>
            <a:endParaRPr lang="en-GB" dirty="0"/>
          </a:p>
        </p:txBody>
      </p:sp>
      <p:sp>
        <p:nvSpPr>
          <p:cNvPr id="4" name="Parallelogram 3"/>
          <p:cNvSpPr/>
          <p:nvPr/>
        </p:nvSpPr>
        <p:spPr>
          <a:xfrm>
            <a:off x="21576" y="0"/>
            <a:ext cx="2765367" cy="6858000"/>
          </a:xfrm>
          <a:prstGeom prst="parallelogram">
            <a:avLst>
              <a:gd name="adj" fmla="val 46103"/>
            </a:avLst>
          </a:prstGeom>
          <a:solidFill>
            <a:srgbClr val="009999">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 name="Parallelogram 4"/>
          <p:cNvSpPr/>
          <p:nvPr/>
        </p:nvSpPr>
        <p:spPr>
          <a:xfrm>
            <a:off x="21576" y="-1"/>
            <a:ext cx="2765367" cy="1607127"/>
          </a:xfrm>
          <a:prstGeom prst="parallelogram">
            <a:avLst>
              <a:gd name="adj" fmla="val 30730"/>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8" name="Recorded Sound">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5"/>
          <a:stretch>
            <a:fillRect/>
          </a:stretch>
        </p:blipFill>
        <p:spPr>
          <a:xfrm>
            <a:off x="10911840" y="4803372"/>
            <a:ext cx="609600" cy="609600"/>
          </a:xfrm>
          <a:prstGeom prst="rect">
            <a:avLst/>
          </a:prstGeom>
        </p:spPr>
      </p:pic>
    </p:spTree>
    <p:custDataLst>
      <p:tags r:id="rId1"/>
    </p:custDataLst>
    <p:extLst>
      <p:ext uri="{BB962C8B-B14F-4D97-AF65-F5344CB8AC3E}">
        <p14:creationId xmlns:p14="http://schemas.microsoft.com/office/powerpoint/2010/main" val="595599885"/>
      </p:ext>
    </p:extLst>
  </p:cSld>
  <p:clrMapOvr>
    <a:masterClrMapping/>
  </p:clrMapOvr>
  <mc:AlternateContent xmlns:mc="http://schemas.openxmlformats.org/markup-compatibility/2006" xmlns:p14="http://schemas.microsoft.com/office/powerpoint/2010/main">
    <mc:Choice Requires="p14">
      <p:transition spd="slow" p14:dur="1600" advTm="34085">
        <p:blinds dir="vert"/>
      </p:transition>
    </mc:Choice>
    <mc:Fallback xmlns="">
      <p:transition spd="slow" advTm="34085">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1840"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8"/>
                </p:tgtEl>
              </p:cMediaNode>
            </p:audio>
          </p:childTnLst>
        </p:cTn>
      </p:par>
    </p:tnLst>
  </p:timing>
  <p:extLst>
    <p:ext uri="{E180D4A7-C9FB-4DFB-919C-405C955672EB}">
      <p14:showEvtLst xmlns:p14="http://schemas.microsoft.com/office/powerpoint/2010/main">
        <p14:playEvt time="43" objId="6"/>
        <p14:stopEvt time="34085" objId="6"/>
      </p14:showEvtLst>
    </p:ext>
  </p:extLs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4248" y="365125"/>
            <a:ext cx="8629551" cy="1325563"/>
          </a:xfrm>
        </p:spPr>
        <p:txBody>
          <a:bodyPr/>
          <a:lstStyle/>
          <a:p>
            <a:pPr algn="ctr"/>
            <a:r>
              <a:rPr lang="en-GB" b="1" dirty="0">
                <a:solidFill>
                  <a:srgbClr val="0070C0"/>
                </a:solidFill>
                <a:latin typeface="Arial" panose="020B0604020202020204" pitchFamily="34" charset="0"/>
                <a:cs typeface="Arial" panose="020B0604020202020204" pitchFamily="34" charset="0"/>
              </a:rPr>
              <a:t>Support from Job Centre Plus</a:t>
            </a:r>
          </a:p>
        </p:txBody>
      </p:sp>
      <p:sp>
        <p:nvSpPr>
          <p:cNvPr id="3" name="Content Placeholder 2"/>
          <p:cNvSpPr>
            <a:spLocks noGrp="1"/>
          </p:cNvSpPr>
          <p:nvPr>
            <p:ph idx="1"/>
          </p:nvPr>
        </p:nvSpPr>
        <p:spPr>
          <a:xfrm>
            <a:off x="2643188" y="1825625"/>
            <a:ext cx="8710612" cy="4351338"/>
          </a:xfrm>
        </p:spPr>
        <p:txBody>
          <a:bodyPr>
            <a:normAutofit fontScale="85000" lnSpcReduction="20000"/>
          </a:bodyPr>
          <a:lstStyle/>
          <a:p>
            <a:pPr marL="0" indent="0" algn="ctr">
              <a:spcAft>
                <a:spcPts val="0"/>
              </a:spcAft>
              <a:buNone/>
            </a:pPr>
            <a:endParaRPr lang="en-GB" dirty="0">
              <a:latin typeface="Times New Roman" panose="02020603050405020304" pitchFamily="18" charset="0"/>
              <a:ea typeface="Times New Roman" panose="02020603050405020304" pitchFamily="18" charset="0"/>
            </a:endParaRPr>
          </a:p>
          <a:p>
            <a:pPr>
              <a:buFont typeface="Wingdings" panose="05000000000000000000" pitchFamily="2" charset="2"/>
              <a:buChar char="v"/>
            </a:pPr>
            <a:r>
              <a:rPr lang="en-GB" dirty="0">
                <a:latin typeface="Arial" panose="020B0604020202020204" pitchFamily="34" charset="0"/>
                <a:ea typeface="Times New Roman" panose="02020603050405020304" pitchFamily="18" charset="0"/>
              </a:rPr>
              <a:t>  </a:t>
            </a:r>
            <a:r>
              <a:rPr lang="en-GB" sz="2600" dirty="0">
                <a:latin typeface="Arial" panose="020B0604020202020204" pitchFamily="34" charset="0"/>
                <a:ea typeface="Times New Roman" panose="02020603050405020304" pitchFamily="18" charset="0"/>
                <a:cs typeface="Arial" panose="020B0604020202020204" pitchFamily="34" charset="0"/>
              </a:rPr>
              <a:t>Access </a:t>
            </a:r>
            <a:r>
              <a:rPr lang="en-GB" sz="2600" b="1" dirty="0">
                <a:latin typeface="Arial" panose="020B0604020202020204" pitchFamily="34" charset="0"/>
                <a:ea typeface="Times New Roman" panose="02020603050405020304" pitchFamily="18" charset="0"/>
                <a:cs typeface="Arial" panose="020B0604020202020204" pitchFamily="34" charset="0"/>
              </a:rPr>
              <a:t>gov.uk</a:t>
            </a:r>
            <a:r>
              <a:rPr lang="en-GB" sz="2600" dirty="0">
                <a:latin typeface="Arial" panose="020B0604020202020204" pitchFamily="34" charset="0"/>
                <a:ea typeface="Times New Roman" panose="02020603050405020304" pitchFamily="18" charset="0"/>
                <a:cs typeface="Arial" panose="020B0604020202020204" pitchFamily="34" charset="0"/>
              </a:rPr>
              <a:t> to find out more about Universal Credit including    eligibility criteria to find out if you can claim. </a:t>
            </a:r>
          </a:p>
          <a:p>
            <a:pPr>
              <a:buFont typeface="Wingdings" panose="05000000000000000000" pitchFamily="2" charset="2"/>
              <a:buChar char="v"/>
            </a:pPr>
            <a:endParaRPr lang="en-GB" sz="2600" dirty="0">
              <a:latin typeface="Arial" panose="020B0604020202020204" pitchFamily="34" charset="0"/>
              <a:ea typeface="Times New Roman" panose="02020603050405020304" pitchFamily="18" charset="0"/>
              <a:cs typeface="Arial" panose="020B0604020202020204" pitchFamily="34" charset="0"/>
            </a:endParaRPr>
          </a:p>
          <a:p>
            <a:pPr>
              <a:buFont typeface="Wingdings" panose="05000000000000000000" pitchFamily="2" charset="2"/>
              <a:buChar char="v"/>
            </a:pPr>
            <a:r>
              <a:rPr lang="en-GB" sz="2600" dirty="0">
                <a:latin typeface="Arial" panose="020B0604020202020204" pitchFamily="34" charset="0"/>
                <a:ea typeface="Times New Roman" panose="02020603050405020304" pitchFamily="18" charset="0"/>
                <a:cs typeface="Arial" panose="020B0604020202020204" pitchFamily="34" charset="0"/>
              </a:rPr>
              <a:t>  Citizens Advice can support with making the initial claim.</a:t>
            </a:r>
          </a:p>
          <a:p>
            <a:pPr marL="0" indent="0">
              <a:buNone/>
            </a:pPr>
            <a:r>
              <a:rPr lang="en-GB" sz="2600" dirty="0">
                <a:latin typeface="Arial" panose="020B0604020202020204" pitchFamily="34" charset="0"/>
                <a:ea typeface="Times New Roman" panose="02020603050405020304" pitchFamily="18" charset="0"/>
                <a:cs typeface="Arial" panose="020B0604020202020204" pitchFamily="34" charset="0"/>
              </a:rPr>
              <a:t> </a:t>
            </a:r>
          </a:p>
          <a:p>
            <a:pPr>
              <a:buFont typeface="Wingdings" panose="05000000000000000000" pitchFamily="2" charset="2"/>
              <a:buChar char="v"/>
            </a:pPr>
            <a:r>
              <a:rPr lang="en-GB" sz="2600" dirty="0">
                <a:latin typeface="Arial" panose="020B0604020202020204" pitchFamily="34" charset="0"/>
                <a:ea typeface="Times New Roman" panose="02020603050405020304" pitchFamily="18" charset="0"/>
                <a:cs typeface="Arial" panose="020B0604020202020204" pitchFamily="34" charset="0"/>
              </a:rPr>
              <a:t>  Claims are generally made on-line and if necessary an appointee can be attached to the claim to support the claimant if they would struggle to manage the claim without support.</a:t>
            </a:r>
          </a:p>
          <a:p>
            <a:pPr>
              <a:buFont typeface="Wingdings" panose="05000000000000000000" pitchFamily="2" charset="2"/>
              <a:buChar char="v"/>
            </a:pPr>
            <a:endParaRPr lang="en-GB" sz="2600" dirty="0">
              <a:latin typeface="Arial" panose="020B0604020202020204" pitchFamily="34" charset="0"/>
              <a:ea typeface="Times New Roman" panose="02020603050405020304" pitchFamily="18" charset="0"/>
              <a:cs typeface="Arial" panose="020B0604020202020204" pitchFamily="34" charset="0"/>
            </a:endParaRPr>
          </a:p>
          <a:p>
            <a:pPr>
              <a:buFont typeface="Wingdings" panose="05000000000000000000" pitchFamily="2" charset="2"/>
              <a:buChar char="v"/>
            </a:pPr>
            <a:r>
              <a:rPr lang="en-GB" sz="2600" dirty="0">
                <a:latin typeface="Arial" panose="020B0604020202020204" pitchFamily="34" charset="0"/>
                <a:ea typeface="Times New Roman" panose="02020603050405020304" pitchFamily="18" charset="0"/>
                <a:cs typeface="Arial" panose="020B0604020202020204" pitchFamily="34" charset="0"/>
              </a:rPr>
              <a:t>  Once the claim has been processed a work coach is allocated and the support of a DEA can be arranged if required.</a:t>
            </a:r>
          </a:p>
          <a:p>
            <a:pPr marL="0" indent="0">
              <a:spcAft>
                <a:spcPts val="0"/>
              </a:spcAft>
              <a:buNone/>
            </a:pPr>
            <a:r>
              <a:rPr lang="en-GB" sz="2600" b="1" dirty="0">
                <a:latin typeface="Arial" panose="020B0604020202020204" pitchFamily="34" charset="0"/>
                <a:ea typeface="Times New Roman" panose="02020603050405020304" pitchFamily="18" charset="0"/>
              </a:rPr>
              <a:t> </a:t>
            </a:r>
            <a:endParaRPr lang="en-GB" sz="2600" b="1" dirty="0">
              <a:latin typeface="Times New Roman" panose="02020603050405020304" pitchFamily="18" charset="0"/>
              <a:ea typeface="Times New Roman" panose="02020603050405020304" pitchFamily="18" charset="0"/>
            </a:endParaRPr>
          </a:p>
          <a:p>
            <a:pPr marL="0" lvl="0" indent="0">
              <a:spcAft>
                <a:spcPts val="0"/>
              </a:spcAft>
              <a:buNone/>
            </a:pPr>
            <a:endParaRPr lang="en-GB" dirty="0">
              <a:latin typeface="Times New Roman" panose="02020603050405020304" pitchFamily="18" charset="0"/>
              <a:ea typeface="Times New Roman" panose="02020603050405020304" pitchFamily="18" charset="0"/>
            </a:endParaRPr>
          </a:p>
        </p:txBody>
      </p:sp>
      <p:sp>
        <p:nvSpPr>
          <p:cNvPr id="4" name="Parallelogram 3"/>
          <p:cNvSpPr/>
          <p:nvPr/>
        </p:nvSpPr>
        <p:spPr>
          <a:xfrm>
            <a:off x="21576" y="0"/>
            <a:ext cx="2765367" cy="6858000"/>
          </a:xfrm>
          <a:prstGeom prst="parallelogram">
            <a:avLst>
              <a:gd name="adj" fmla="val 46103"/>
            </a:avLst>
          </a:prstGeom>
          <a:solidFill>
            <a:srgbClr val="009999">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 name="Parallelogram 4"/>
          <p:cNvSpPr/>
          <p:nvPr/>
        </p:nvSpPr>
        <p:spPr>
          <a:xfrm>
            <a:off x="21576" y="-1"/>
            <a:ext cx="2765367" cy="1607127"/>
          </a:xfrm>
          <a:prstGeom prst="parallelogram">
            <a:avLst>
              <a:gd name="adj" fmla="val 30730"/>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7" name="Slide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0744199" y="5603081"/>
            <a:ext cx="609600" cy="609600"/>
          </a:xfrm>
          <a:prstGeom prst="rect">
            <a:avLst/>
          </a:prstGeom>
        </p:spPr>
      </p:pic>
    </p:spTree>
    <p:extLst>
      <p:ext uri="{BB962C8B-B14F-4D97-AF65-F5344CB8AC3E}">
        <p14:creationId xmlns:p14="http://schemas.microsoft.com/office/powerpoint/2010/main" val="2188456511"/>
      </p:ext>
    </p:extLst>
  </p:cSld>
  <p:clrMapOvr>
    <a:masterClrMapping/>
  </p:clrMapOvr>
  <mc:AlternateContent xmlns:mc="http://schemas.openxmlformats.org/markup-compatibility/2006" xmlns:p14="http://schemas.microsoft.com/office/powerpoint/2010/main">
    <mc:Choice Requires="p14">
      <p:transition spd="slow" p14:dur="1600" advTm="74623">
        <p:blinds dir="vert"/>
      </p:transition>
    </mc:Choice>
    <mc:Fallback xmlns="">
      <p:transition spd="slow" advTm="74623">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3740"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7"/>
                </p:tgtEl>
              </p:cMediaNode>
            </p:audio>
          </p:childTnLst>
        </p:cTn>
      </p:par>
    </p:tnLst>
  </p:timing>
  <p:extLst>
    <p:ext uri="{E180D4A7-C9FB-4DFB-919C-405C955672EB}">
      <p14:showEvtLst xmlns:p14="http://schemas.microsoft.com/office/powerpoint/2010/main">
        <p14:playEvt time="28" objId="6"/>
        <p14:stopEvt time="74623" objId="6"/>
      </p14:showEvtLst>
    </p:ext>
  </p:extLs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926079" y="388620"/>
            <a:ext cx="8161021" cy="1077218"/>
          </a:xfrm>
          <a:prstGeom prst="rect">
            <a:avLst/>
          </a:prstGeom>
          <a:noFill/>
        </p:spPr>
        <p:txBody>
          <a:bodyPr wrap="square" rtlCol="0">
            <a:spAutoFit/>
          </a:bodyPr>
          <a:lstStyle/>
          <a:p>
            <a:r>
              <a:rPr lang="en-GB" sz="3200" b="1" dirty="0">
                <a:solidFill>
                  <a:srgbClr val="0070C0"/>
                </a:solidFill>
                <a:latin typeface="Arial" panose="020B0604020202020204" pitchFamily="34" charset="0"/>
                <a:cs typeface="Arial" panose="020B0604020202020204" pitchFamily="34" charset="0"/>
              </a:rPr>
              <a:t>Support for a Universal Credit Claimant </a:t>
            </a:r>
          </a:p>
          <a:p>
            <a:endParaRPr lang="en-GB" sz="3200" b="1" dirty="0">
              <a:solidFill>
                <a:srgbClr val="0070C0"/>
              </a:solidFill>
              <a:latin typeface="Arial" panose="020B0604020202020204" pitchFamily="34" charset="0"/>
              <a:cs typeface="Arial" panose="020B0604020202020204" pitchFamily="34" charset="0"/>
            </a:endParaRPr>
          </a:p>
        </p:txBody>
      </p:sp>
      <p:sp>
        <p:nvSpPr>
          <p:cNvPr id="4" name="Parallelogram 3"/>
          <p:cNvSpPr/>
          <p:nvPr/>
        </p:nvSpPr>
        <p:spPr>
          <a:xfrm>
            <a:off x="21576" y="0"/>
            <a:ext cx="2765367" cy="6858000"/>
          </a:xfrm>
          <a:prstGeom prst="parallelogram">
            <a:avLst>
              <a:gd name="adj" fmla="val 46103"/>
            </a:avLst>
          </a:prstGeom>
          <a:solidFill>
            <a:srgbClr val="009999">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 name="Parallelogram 4"/>
          <p:cNvSpPr/>
          <p:nvPr/>
        </p:nvSpPr>
        <p:spPr>
          <a:xfrm>
            <a:off x="21576" y="-1"/>
            <a:ext cx="2765367" cy="1607127"/>
          </a:xfrm>
          <a:prstGeom prst="parallelogram">
            <a:avLst>
              <a:gd name="adj" fmla="val 30730"/>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Rectangle 5"/>
          <p:cNvSpPr/>
          <p:nvPr/>
        </p:nvSpPr>
        <p:spPr>
          <a:xfrm>
            <a:off x="2675485" y="1172411"/>
            <a:ext cx="8071945" cy="5355312"/>
          </a:xfrm>
          <a:prstGeom prst="rect">
            <a:avLst/>
          </a:prstGeom>
        </p:spPr>
        <p:txBody>
          <a:bodyPr wrap="square">
            <a:spAutoFit/>
          </a:bodyPr>
          <a:lstStyle/>
          <a:p>
            <a:pPr marL="342900" lvl="0" indent="-342900">
              <a:spcAft>
                <a:spcPts val="0"/>
              </a:spcAft>
              <a:buFont typeface="Wingdings" panose="05000000000000000000" pitchFamily="2" charset="2"/>
              <a:buChar char=""/>
            </a:pPr>
            <a:r>
              <a:rPr lang="en-GB" dirty="0">
                <a:latin typeface="Arial" panose="020B0604020202020204" pitchFamily="34" charset="0"/>
                <a:ea typeface="Times New Roman" panose="02020603050405020304" pitchFamily="18" charset="0"/>
              </a:rPr>
              <a:t>Support available for customers with a health condition or disability include: </a:t>
            </a:r>
          </a:p>
          <a:p>
            <a:pPr marL="742950" lvl="1" indent="-285750">
              <a:buFont typeface="Arial" panose="020B0604020202020204" pitchFamily="34" charset="0"/>
              <a:buChar char="•"/>
            </a:pPr>
            <a:r>
              <a:rPr lang="en-GB" dirty="0">
                <a:latin typeface="Arial" panose="020B0604020202020204" pitchFamily="34" charset="0"/>
                <a:ea typeface="Times New Roman" panose="02020603050405020304" pitchFamily="18" charset="0"/>
              </a:rPr>
              <a:t>3-way conversations with the work coach and </a:t>
            </a:r>
            <a:br>
              <a:rPr lang="en-GB" dirty="0">
                <a:latin typeface="Arial" panose="020B0604020202020204" pitchFamily="34" charset="0"/>
                <a:ea typeface="Times New Roman" panose="02020603050405020304" pitchFamily="18" charset="0"/>
              </a:rPr>
            </a:br>
            <a:r>
              <a:rPr lang="en-GB" dirty="0">
                <a:latin typeface="Arial" panose="020B0604020202020204" pitchFamily="34" charset="0"/>
                <a:ea typeface="Times New Roman" panose="02020603050405020304" pitchFamily="18" charset="0"/>
              </a:rPr>
              <a:t>Disability Employment Adviser (DEA. </a:t>
            </a:r>
          </a:p>
          <a:p>
            <a:pPr marL="742950" lvl="1" indent="-285750">
              <a:buFont typeface="Arial" panose="020B0604020202020204" pitchFamily="34" charset="0"/>
              <a:buChar char="•"/>
            </a:pPr>
            <a:r>
              <a:rPr lang="en-GB" dirty="0">
                <a:latin typeface="Arial" panose="020B0604020202020204" pitchFamily="34" charset="0"/>
                <a:ea typeface="Times New Roman" panose="02020603050405020304" pitchFamily="18" charset="0"/>
              </a:rPr>
              <a:t>Limited number of face-to-face meetings with the DEA only.</a:t>
            </a:r>
            <a:endParaRPr lang="en-GB" dirty="0">
              <a:latin typeface="Times New Roman" panose="02020603050405020304" pitchFamily="18" charset="0"/>
              <a:ea typeface="Times New Roman" panose="02020603050405020304" pitchFamily="18" charset="0"/>
            </a:endParaRPr>
          </a:p>
          <a:p>
            <a:pPr>
              <a:spcAft>
                <a:spcPts val="0"/>
              </a:spcAft>
            </a:pPr>
            <a:r>
              <a:rPr lang="en-GB" dirty="0">
                <a:latin typeface="Arial" panose="020B0604020202020204" pitchFamily="34" charset="0"/>
                <a:ea typeface="Times New Roman" panose="02020603050405020304" pitchFamily="18" charset="0"/>
              </a:rPr>
              <a:t> </a:t>
            </a:r>
            <a:endParaRPr lang="en-GB" dirty="0">
              <a:latin typeface="Times New Roman" panose="02020603050405020304" pitchFamily="18" charset="0"/>
              <a:ea typeface="Times New Roman" panose="02020603050405020304" pitchFamily="18" charset="0"/>
            </a:endParaRPr>
          </a:p>
          <a:p>
            <a:pPr marL="342900" lvl="0" indent="-342900">
              <a:spcAft>
                <a:spcPts val="0"/>
              </a:spcAft>
              <a:buFont typeface="Wingdings" panose="05000000000000000000" pitchFamily="2" charset="2"/>
              <a:buChar char=""/>
            </a:pPr>
            <a:r>
              <a:rPr lang="en-GB" dirty="0">
                <a:latin typeface="Arial" panose="020B0604020202020204" pitchFamily="34" charset="0"/>
                <a:ea typeface="Times New Roman" panose="02020603050405020304" pitchFamily="18" charset="0"/>
              </a:rPr>
              <a:t>Programmes available for customers with a health condition or disability include: </a:t>
            </a:r>
          </a:p>
          <a:p>
            <a:pPr lvl="0">
              <a:spcAft>
                <a:spcPts val="0"/>
              </a:spcAft>
            </a:pPr>
            <a:endParaRPr lang="en-GB" dirty="0">
              <a:latin typeface="Arial" panose="020B0604020202020204" pitchFamily="34" charset="0"/>
              <a:ea typeface="Times New Roman" panose="02020603050405020304" pitchFamily="18" charset="0"/>
            </a:endParaRPr>
          </a:p>
          <a:p>
            <a:pPr marL="285750" lvl="0" indent="-285750">
              <a:spcAft>
                <a:spcPts val="0"/>
              </a:spcAft>
              <a:buFont typeface="Arial" panose="020B0604020202020204" pitchFamily="34" charset="0"/>
              <a:buChar char="•"/>
            </a:pPr>
            <a:r>
              <a:rPr lang="en-GB" b="1" dirty="0">
                <a:solidFill>
                  <a:schemeClr val="accent1"/>
                </a:solidFill>
                <a:latin typeface="Arial" panose="020B0604020202020204" pitchFamily="34" charset="0"/>
                <a:ea typeface="Times New Roman" panose="02020603050405020304" pitchFamily="18" charset="0"/>
              </a:rPr>
              <a:t>Work and Health Programme </a:t>
            </a:r>
          </a:p>
          <a:p>
            <a:pPr marL="285750" lvl="0" indent="-285750">
              <a:spcAft>
                <a:spcPts val="0"/>
              </a:spcAft>
              <a:buFont typeface="Arial" panose="020B0604020202020204" pitchFamily="34" charset="0"/>
              <a:buChar char="•"/>
            </a:pPr>
            <a:r>
              <a:rPr lang="en-GB" b="1" dirty="0">
                <a:solidFill>
                  <a:schemeClr val="accent1"/>
                </a:solidFill>
                <a:latin typeface="Arial" panose="020B0604020202020204" pitchFamily="34" charset="0"/>
                <a:ea typeface="Times New Roman" panose="02020603050405020304" pitchFamily="18" charset="0"/>
              </a:rPr>
              <a:t>Intensive Personalised Employment Support programme (IPES), </a:t>
            </a:r>
          </a:p>
          <a:p>
            <a:pPr marL="285750" lvl="0" indent="-285750">
              <a:spcAft>
                <a:spcPts val="0"/>
              </a:spcAft>
              <a:buFont typeface="Arial" panose="020B0604020202020204" pitchFamily="34" charset="0"/>
              <a:buChar char="•"/>
            </a:pPr>
            <a:r>
              <a:rPr lang="en-GB" b="1" dirty="0">
                <a:solidFill>
                  <a:schemeClr val="accent1"/>
                </a:solidFill>
                <a:latin typeface="Arial" panose="020B0604020202020204" pitchFamily="34" charset="0"/>
                <a:ea typeface="Times New Roman" panose="02020603050405020304" pitchFamily="18" charset="0"/>
              </a:rPr>
              <a:t>Phoenix employability support for people with Autism,</a:t>
            </a:r>
          </a:p>
          <a:p>
            <a:pPr marL="285750" lvl="0" indent="-285750">
              <a:spcAft>
                <a:spcPts val="0"/>
              </a:spcAft>
              <a:buFont typeface="Arial" panose="020B0604020202020204" pitchFamily="34" charset="0"/>
              <a:buChar char="•"/>
            </a:pPr>
            <a:r>
              <a:rPr lang="en-GB" b="1" dirty="0">
                <a:solidFill>
                  <a:schemeClr val="accent1"/>
                </a:solidFill>
                <a:latin typeface="Arial" panose="020B0604020202020204" pitchFamily="34" charset="0"/>
                <a:ea typeface="Times New Roman" panose="02020603050405020304" pitchFamily="18" charset="0"/>
              </a:rPr>
              <a:t>ASB Solutions for those with Dyslexia and Learning Disabilities</a:t>
            </a:r>
            <a:br>
              <a:rPr lang="en-GB" b="1" dirty="0">
                <a:solidFill>
                  <a:schemeClr val="accent1"/>
                </a:solidFill>
                <a:latin typeface="Arial" panose="020B0604020202020204" pitchFamily="34" charset="0"/>
                <a:ea typeface="Times New Roman" panose="02020603050405020304" pitchFamily="18" charset="0"/>
              </a:rPr>
            </a:br>
            <a:r>
              <a:rPr lang="en-GB" b="1" dirty="0">
                <a:solidFill>
                  <a:schemeClr val="accent1"/>
                </a:solidFill>
                <a:latin typeface="Arial" panose="020B0604020202020204" pitchFamily="34" charset="0"/>
                <a:ea typeface="Times New Roman" panose="02020603050405020304" pitchFamily="18" charset="0"/>
              </a:rPr>
              <a:t>and</a:t>
            </a:r>
          </a:p>
          <a:p>
            <a:pPr marL="285750" lvl="0" indent="-285750">
              <a:spcAft>
                <a:spcPts val="0"/>
              </a:spcAft>
              <a:buFont typeface="Arial" panose="020B0604020202020204" pitchFamily="34" charset="0"/>
              <a:buChar char="•"/>
            </a:pPr>
            <a:r>
              <a:rPr lang="en-GB" b="1" dirty="0">
                <a:solidFill>
                  <a:schemeClr val="accent1"/>
                </a:solidFill>
                <a:latin typeface="Arial" panose="020B0604020202020204" pitchFamily="34" charset="0"/>
                <a:ea typeface="Times New Roman" panose="02020603050405020304" pitchFamily="18" charset="0"/>
              </a:rPr>
              <a:t>Clarion Employability Support for hearing impaired customers</a:t>
            </a:r>
            <a:endParaRPr lang="en-GB" b="1" dirty="0">
              <a:solidFill>
                <a:schemeClr val="accent1"/>
              </a:solidFill>
              <a:latin typeface="Times New Roman" panose="02020603050405020304" pitchFamily="18" charset="0"/>
              <a:ea typeface="Times New Roman" panose="02020603050405020304" pitchFamily="18" charset="0"/>
            </a:endParaRPr>
          </a:p>
          <a:p>
            <a:pPr marL="457200">
              <a:spcAft>
                <a:spcPts val="0"/>
              </a:spcAft>
            </a:pPr>
            <a:r>
              <a:rPr lang="en-GB" dirty="0">
                <a:solidFill>
                  <a:schemeClr val="accent1"/>
                </a:solidFill>
                <a:latin typeface="Arial" panose="020B0604020202020204" pitchFamily="34" charset="0"/>
                <a:ea typeface="Times New Roman" panose="02020603050405020304" pitchFamily="18" charset="0"/>
              </a:rPr>
              <a:t> </a:t>
            </a:r>
            <a:endParaRPr lang="en-GB" dirty="0">
              <a:solidFill>
                <a:schemeClr val="accent1"/>
              </a:solidFill>
              <a:latin typeface="Times New Roman" panose="02020603050405020304" pitchFamily="18" charset="0"/>
              <a:ea typeface="Times New Roman" panose="02020603050405020304" pitchFamily="18" charset="0"/>
            </a:endParaRPr>
          </a:p>
          <a:p>
            <a:pPr marL="342900" lvl="0" indent="-342900">
              <a:spcAft>
                <a:spcPts val="0"/>
              </a:spcAft>
              <a:buFont typeface="Wingdings" panose="05000000000000000000" pitchFamily="2" charset="2"/>
              <a:buChar char=""/>
            </a:pPr>
            <a:r>
              <a:rPr lang="en-GB" dirty="0">
                <a:latin typeface="Arial" panose="020B0604020202020204" pitchFamily="34" charset="0"/>
                <a:ea typeface="Times New Roman" panose="02020603050405020304" pitchFamily="18" charset="0"/>
              </a:rPr>
              <a:t>Kick start programme is available 16-24 year olds – paid work placements for 6 months.</a:t>
            </a:r>
            <a:endParaRPr lang="en-GB" dirty="0">
              <a:latin typeface="Times New Roman" panose="02020603050405020304" pitchFamily="18" charset="0"/>
              <a:ea typeface="Times New Roman" panose="02020603050405020304" pitchFamily="18" charset="0"/>
            </a:endParaRPr>
          </a:p>
          <a:p>
            <a:pPr>
              <a:spcAft>
                <a:spcPts val="0"/>
              </a:spcAft>
            </a:pPr>
            <a:r>
              <a:rPr lang="en-GB" dirty="0">
                <a:latin typeface="Arial" panose="020B0604020202020204" pitchFamily="34" charset="0"/>
                <a:ea typeface="Times New Roman" panose="02020603050405020304" pitchFamily="18" charset="0"/>
              </a:rPr>
              <a:t> </a:t>
            </a:r>
          </a:p>
        </p:txBody>
      </p:sp>
      <p:pic>
        <p:nvPicPr>
          <p:cNvPr id="2" name="Slide_4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036097" y="2322002"/>
            <a:ext cx="609600" cy="609600"/>
          </a:xfrm>
          <a:prstGeom prst="rect">
            <a:avLst/>
          </a:prstGeom>
        </p:spPr>
      </p:pic>
      <p:pic>
        <p:nvPicPr>
          <p:cNvPr id="10" name="Slide4B_v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6"/>
          <a:stretch>
            <a:fillRect/>
          </a:stretch>
        </p:blipFill>
        <p:spPr>
          <a:xfrm>
            <a:off x="11087100" y="4169969"/>
            <a:ext cx="609600" cy="609600"/>
          </a:xfrm>
          <a:prstGeom prst="rect">
            <a:avLst/>
          </a:prstGeom>
        </p:spPr>
      </p:pic>
    </p:spTree>
    <p:extLst>
      <p:ext uri="{BB962C8B-B14F-4D97-AF65-F5344CB8AC3E}">
        <p14:creationId xmlns:p14="http://schemas.microsoft.com/office/powerpoint/2010/main" val="3894345318"/>
      </p:ext>
    </p:extLst>
  </p:cSld>
  <p:clrMapOvr>
    <a:masterClrMapping/>
  </p:clrMapOvr>
  <mc:AlternateContent xmlns:mc="http://schemas.openxmlformats.org/markup-compatibility/2006" xmlns:p14="http://schemas.microsoft.com/office/powerpoint/2010/main">
    <mc:Choice Requires="p14">
      <p:transition spd="slow" p14:dur="1600" advTm="99851">
        <p:blinds dir="vert"/>
      </p:transition>
    </mc:Choice>
    <mc:Fallback xmlns="">
      <p:transition spd="slow" advTm="99851">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8051" fill="hold"/>
                                        <p:tgtEl>
                                          <p:spTgt spid="2"/>
                                        </p:tgtEl>
                                      </p:cBhvr>
                                    </p:cmd>
                                  </p:childTnLst>
                                </p:cTn>
                              </p:par>
                            </p:childTnLst>
                          </p:cTn>
                        </p:par>
                        <p:par>
                          <p:cTn id="7" fill="hold">
                            <p:stCondLst>
                              <p:cond delay="48051"/>
                            </p:stCondLst>
                            <p:childTnLst>
                              <p:par>
                                <p:cTn id="8" presetID="1" presetClass="mediacall" presetSubtype="0" fill="hold" nodeType="afterEffect">
                                  <p:stCondLst>
                                    <p:cond delay="0"/>
                                  </p:stCondLst>
                                  <p:childTnLst>
                                    <p:cmd type="call" cmd="playFrom(0.0)">
                                      <p:cBhvr>
                                        <p:cTn id="9" dur="55203"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0" fill="hold" display="0">
                  <p:stCondLst>
                    <p:cond delay="indefinite"/>
                  </p:stCondLst>
                  <p:endCondLst>
                    <p:cond evt="onStopAudio" delay="0">
                      <p:tgtEl>
                        <p:sldTgt/>
                      </p:tgtEl>
                    </p:cond>
                  </p:endCondLst>
                </p:cTn>
                <p:tgtEl>
                  <p:spTgt spid="2"/>
                </p:tgtEl>
              </p:cMediaNode>
            </p:audio>
            <p:audio>
              <p:cMediaNode vol="80000">
                <p:cTn id="11" fill="hold" display="0">
                  <p:stCondLst>
                    <p:cond delay="indefinite"/>
                  </p:stCondLst>
                  <p:endCondLst>
                    <p:cond evt="onStopAudio" delay="0">
                      <p:tgtEl>
                        <p:sldTgt/>
                      </p:tgtEl>
                    </p:cond>
                  </p:endCondLst>
                </p:cTn>
                <p:tgtEl>
                  <p:spTgt spid="10"/>
                </p:tgtEl>
              </p:cMediaNode>
            </p:audio>
          </p:childTnLst>
        </p:cTn>
      </p:par>
    </p:tnLst>
  </p:timing>
  <p:extLst>
    <p:ext uri="{E180D4A7-C9FB-4DFB-919C-405C955672EB}">
      <p14:showEvtLst xmlns:p14="http://schemas.microsoft.com/office/powerpoint/2010/main">
        <p14:playEvt time="499" objId="2"/>
        <p14:stopEvt time="99851" objId="2"/>
      </p14:showEvtLst>
    </p:ext>
  </p:extLs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29016" y="395417"/>
            <a:ext cx="9003508" cy="6494085"/>
          </a:xfrm>
          <a:prstGeom prst="rect">
            <a:avLst/>
          </a:prstGeom>
        </p:spPr>
        <p:txBody>
          <a:bodyPr wrap="square">
            <a:spAutoFit/>
          </a:bodyPr>
          <a:lstStyle/>
          <a:p>
            <a:pPr algn="ctr">
              <a:spcAft>
                <a:spcPts val="0"/>
              </a:spcAft>
            </a:pPr>
            <a:r>
              <a:rPr lang="en-GB" sz="2800" b="1" dirty="0">
                <a:latin typeface="Arial" panose="020B0604020202020204" pitchFamily="34" charset="0"/>
                <a:ea typeface="Times New Roman" panose="02020603050405020304" pitchFamily="18" charset="0"/>
              </a:rPr>
              <a:t>Information for those Not Claiming Universal Credit:</a:t>
            </a:r>
          </a:p>
          <a:p>
            <a:pPr algn="ctr">
              <a:spcAft>
                <a:spcPts val="0"/>
              </a:spcAft>
            </a:pPr>
            <a:endParaRPr lang="en-GB" sz="2800" b="1" dirty="0">
              <a:latin typeface="Times New Roman" panose="02020603050405020304" pitchFamily="18" charset="0"/>
              <a:ea typeface="Times New Roman" panose="02020603050405020304" pitchFamily="18" charset="0"/>
            </a:endParaRPr>
          </a:p>
          <a:p>
            <a:pPr>
              <a:spcAft>
                <a:spcPts val="0"/>
              </a:spcAft>
            </a:pPr>
            <a:r>
              <a:rPr lang="en-GB" dirty="0">
                <a:latin typeface="Arial" panose="020B0604020202020204" pitchFamily="34" charset="0"/>
                <a:ea typeface="Times New Roman" panose="02020603050405020304" pitchFamily="18" charset="0"/>
              </a:rPr>
              <a:t>People with a health condition or disability who are looking for employment but do not want (or are unable) to claim benefit can contact the </a:t>
            </a:r>
            <a:r>
              <a:rPr lang="en-GB" b="1" dirty="0">
                <a:latin typeface="Arial" panose="020B0604020202020204" pitchFamily="34" charset="0"/>
                <a:ea typeface="Times New Roman" panose="02020603050405020304" pitchFamily="18" charset="0"/>
              </a:rPr>
              <a:t>Disability Employment Advisor </a:t>
            </a:r>
            <a:r>
              <a:rPr lang="en-GB" dirty="0">
                <a:latin typeface="Arial" panose="020B0604020202020204" pitchFamily="34" charset="0"/>
                <a:ea typeface="Times New Roman" panose="02020603050405020304" pitchFamily="18" charset="0"/>
              </a:rPr>
              <a:t>at their local Jobcentre Plus office.</a:t>
            </a:r>
          </a:p>
          <a:p>
            <a:pPr>
              <a:spcAft>
                <a:spcPts val="0"/>
              </a:spcAft>
            </a:pPr>
            <a:endParaRPr lang="en-GB" dirty="0">
              <a:latin typeface="Arial" panose="020B0604020202020204" pitchFamily="34" charset="0"/>
              <a:ea typeface="Times New Roman" panose="02020603050405020304" pitchFamily="18" charset="0"/>
            </a:endParaRPr>
          </a:p>
          <a:p>
            <a:pPr>
              <a:spcAft>
                <a:spcPts val="0"/>
              </a:spcAft>
            </a:pPr>
            <a:r>
              <a:rPr lang="en-GB" dirty="0">
                <a:latin typeface="Arial" panose="020B0604020202020204" pitchFamily="34" charset="0"/>
                <a:ea typeface="Times New Roman" panose="02020603050405020304" pitchFamily="18" charset="0"/>
              </a:rPr>
              <a:t>For those living in </a:t>
            </a:r>
            <a:r>
              <a:rPr lang="en-GB" b="1" dirty="0">
                <a:latin typeface="Arial" panose="020B0604020202020204" pitchFamily="34" charset="0"/>
                <a:ea typeface="Times New Roman" panose="02020603050405020304" pitchFamily="18" charset="0"/>
              </a:rPr>
              <a:t>Hillingdon</a:t>
            </a:r>
            <a:r>
              <a:rPr lang="en-GB" dirty="0">
                <a:latin typeface="Arial" panose="020B0604020202020204" pitchFamily="34" charset="0"/>
                <a:ea typeface="Times New Roman" panose="02020603050405020304" pitchFamily="18" charset="0"/>
              </a:rPr>
              <a:t> please contact:</a:t>
            </a:r>
          </a:p>
          <a:p>
            <a:pPr>
              <a:spcAft>
                <a:spcPts val="0"/>
              </a:spcAft>
            </a:pPr>
            <a:endParaRPr lang="en-GB" dirty="0">
              <a:latin typeface="Times New Roman" panose="02020603050405020304" pitchFamily="18" charset="0"/>
              <a:ea typeface="Times New Roman" panose="02020603050405020304" pitchFamily="18" charset="0"/>
            </a:endParaRPr>
          </a:p>
          <a:p>
            <a:pPr>
              <a:spcAft>
                <a:spcPts val="0"/>
              </a:spcAft>
            </a:pPr>
            <a:r>
              <a:rPr lang="en-GB" u="sng" dirty="0">
                <a:solidFill>
                  <a:srgbClr val="0563C1"/>
                </a:solidFill>
                <a:latin typeface="Arial" panose="020B0604020202020204" pitchFamily="34" charset="0"/>
                <a:ea typeface="Times New Roman" panose="02020603050405020304" pitchFamily="18" charset="0"/>
                <a:hlinkClick r:id="rId5"/>
              </a:rPr>
              <a:t>Adele.Walia@dwp.gov.uk</a:t>
            </a:r>
            <a:r>
              <a:rPr lang="en-GB" u="sng" dirty="0">
                <a:solidFill>
                  <a:srgbClr val="0563C1"/>
                </a:solidFill>
                <a:latin typeface="Arial" panose="020B0604020202020204" pitchFamily="34" charset="0"/>
                <a:ea typeface="Times New Roman" panose="02020603050405020304" pitchFamily="18" charset="0"/>
              </a:rPr>
              <a:t>      (Hayes JCP)</a:t>
            </a:r>
            <a:endParaRPr lang="en-GB" dirty="0">
              <a:latin typeface="Times New Roman" panose="02020603050405020304" pitchFamily="18" charset="0"/>
              <a:ea typeface="Times New Roman" panose="02020603050405020304" pitchFamily="18" charset="0"/>
            </a:endParaRPr>
          </a:p>
          <a:p>
            <a:pPr>
              <a:spcAft>
                <a:spcPts val="0"/>
              </a:spcAft>
            </a:pPr>
            <a:r>
              <a:rPr lang="en-GB" u="sng" dirty="0">
                <a:solidFill>
                  <a:srgbClr val="0563C1"/>
                </a:solidFill>
                <a:latin typeface="Arial" panose="020B0604020202020204" pitchFamily="34" charset="0"/>
                <a:ea typeface="Times New Roman" panose="02020603050405020304" pitchFamily="18" charset="0"/>
                <a:hlinkClick r:id="rId6"/>
              </a:rPr>
              <a:t>Colin.Simons@dwp.gov.uk</a:t>
            </a:r>
            <a:r>
              <a:rPr lang="en-GB" u="sng" dirty="0">
                <a:solidFill>
                  <a:srgbClr val="0563C1"/>
                </a:solidFill>
                <a:latin typeface="Arial" panose="020B0604020202020204" pitchFamily="34" charset="0"/>
                <a:ea typeface="Times New Roman" panose="02020603050405020304" pitchFamily="18" charset="0"/>
              </a:rPr>
              <a:t>    (Hayes JCP)</a:t>
            </a:r>
          </a:p>
          <a:p>
            <a:r>
              <a:rPr lang="en-GB" u="sng" dirty="0">
                <a:solidFill>
                  <a:srgbClr val="0563C1"/>
                </a:solidFill>
                <a:latin typeface="Arial" panose="020B0604020202020204" pitchFamily="34" charset="0"/>
                <a:ea typeface="Times New Roman" panose="02020603050405020304" pitchFamily="18" charset="0"/>
                <a:hlinkClick r:id="rId7"/>
              </a:rPr>
              <a:t>Naina.Shah@dwp.gov.uk</a:t>
            </a:r>
            <a:r>
              <a:rPr lang="en-GB" u="sng" dirty="0">
                <a:solidFill>
                  <a:srgbClr val="0563C1"/>
                </a:solidFill>
                <a:latin typeface="Arial" panose="020B0604020202020204" pitchFamily="34" charset="0"/>
                <a:ea typeface="Times New Roman" panose="02020603050405020304" pitchFamily="18" charset="0"/>
              </a:rPr>
              <a:t>     (Uxbridge JCP)</a:t>
            </a:r>
          </a:p>
          <a:p>
            <a:pPr>
              <a:spcAft>
                <a:spcPts val="0"/>
              </a:spcAft>
            </a:pPr>
            <a:endParaRPr lang="en-GB" u="sng" dirty="0">
              <a:solidFill>
                <a:srgbClr val="0563C1"/>
              </a:solidFill>
              <a:latin typeface="Arial" panose="020B0604020202020204" pitchFamily="34" charset="0"/>
              <a:ea typeface="Times New Roman" panose="02020603050405020304" pitchFamily="18" charset="0"/>
            </a:endParaRPr>
          </a:p>
          <a:p>
            <a:pPr>
              <a:spcAft>
                <a:spcPts val="0"/>
              </a:spcAft>
            </a:pPr>
            <a:endParaRPr lang="en-GB" u="sng" dirty="0">
              <a:solidFill>
                <a:srgbClr val="0563C1"/>
              </a:solidFill>
              <a:latin typeface="Arial" panose="020B0604020202020204" pitchFamily="34" charset="0"/>
              <a:ea typeface="Times New Roman" panose="02020603050405020304" pitchFamily="18" charset="0"/>
            </a:endParaRPr>
          </a:p>
          <a:p>
            <a:r>
              <a:rPr lang="en-GB" sz="2400" dirty="0"/>
              <a:t>The Disability Employment Advisors will be happy to discuss (by telephone) opportunities that are available in the area and signpost you to the appropriate provider or programme.</a:t>
            </a:r>
          </a:p>
          <a:p>
            <a:r>
              <a:rPr lang="en-GB" dirty="0"/>
              <a:t> </a:t>
            </a:r>
          </a:p>
          <a:p>
            <a:r>
              <a:rPr lang="en-GB" dirty="0"/>
              <a:t> </a:t>
            </a:r>
          </a:p>
          <a:p>
            <a:r>
              <a:rPr lang="en-GB" b="1" dirty="0">
                <a:solidFill>
                  <a:srgbClr val="FF0000"/>
                </a:solidFill>
              </a:rPr>
              <a:t>All the above is subject to change – if need clarification can contact DEAs – see above.</a:t>
            </a:r>
            <a:endParaRPr lang="en-GB" dirty="0">
              <a:solidFill>
                <a:srgbClr val="FF0000"/>
              </a:solidFill>
            </a:endParaRPr>
          </a:p>
          <a:p>
            <a:pPr>
              <a:spcAft>
                <a:spcPts val="0"/>
              </a:spcAft>
            </a:pPr>
            <a:endParaRPr lang="en-GB" dirty="0">
              <a:latin typeface="Times New Roman" panose="02020603050405020304" pitchFamily="18" charset="0"/>
              <a:ea typeface="Times New Roman" panose="02020603050405020304" pitchFamily="18" charset="0"/>
            </a:endParaRPr>
          </a:p>
          <a:p>
            <a:pPr>
              <a:spcAft>
                <a:spcPts val="0"/>
              </a:spcAft>
            </a:pPr>
            <a:r>
              <a:rPr lang="en-GB" dirty="0">
                <a:latin typeface="Arial" panose="020B0604020202020204" pitchFamily="34" charset="0"/>
                <a:ea typeface="Times New Roman" panose="02020603050405020304" pitchFamily="18" charset="0"/>
              </a:rPr>
              <a:t> </a:t>
            </a:r>
            <a:endParaRPr lang="en-GB" dirty="0">
              <a:latin typeface="Times New Roman" panose="02020603050405020304" pitchFamily="18" charset="0"/>
              <a:ea typeface="Times New Roman" panose="02020603050405020304" pitchFamily="18" charset="0"/>
            </a:endParaRPr>
          </a:p>
        </p:txBody>
      </p:sp>
      <p:sp>
        <p:nvSpPr>
          <p:cNvPr id="4" name="Parallelogram 3"/>
          <p:cNvSpPr/>
          <p:nvPr/>
        </p:nvSpPr>
        <p:spPr>
          <a:xfrm>
            <a:off x="-66502" y="1"/>
            <a:ext cx="2765367" cy="6858000"/>
          </a:xfrm>
          <a:prstGeom prst="parallelogram">
            <a:avLst>
              <a:gd name="adj" fmla="val 46103"/>
            </a:avLst>
          </a:prstGeom>
          <a:solidFill>
            <a:srgbClr val="009999">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Parallelogram 5"/>
          <p:cNvSpPr/>
          <p:nvPr/>
        </p:nvSpPr>
        <p:spPr>
          <a:xfrm>
            <a:off x="43155" y="1"/>
            <a:ext cx="2655710" cy="1448238"/>
          </a:xfrm>
          <a:prstGeom prst="parallelogram">
            <a:avLst>
              <a:gd name="adj" fmla="val 30730"/>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0922924" y="3739342"/>
            <a:ext cx="609600" cy="609600"/>
          </a:xfrm>
          <a:prstGeom prst="rect">
            <a:avLst/>
          </a:prstGeom>
        </p:spPr>
      </p:pic>
    </p:spTree>
    <p:extLst>
      <p:ext uri="{BB962C8B-B14F-4D97-AF65-F5344CB8AC3E}">
        <p14:creationId xmlns:p14="http://schemas.microsoft.com/office/powerpoint/2010/main" val="3770783890"/>
      </p:ext>
    </p:extLst>
  </p:cSld>
  <p:clrMapOvr>
    <a:masterClrMapping/>
  </p:clrMapOvr>
  <mc:AlternateContent xmlns:mc="http://schemas.openxmlformats.org/markup-compatibility/2006" xmlns:p14="http://schemas.microsoft.com/office/powerpoint/2010/main">
    <mc:Choice Requires="p14">
      <p:transition spd="slow" p14:dur="1600" advTm="54938">
        <p:blinds dir="vert"/>
      </p:transition>
    </mc:Choice>
    <mc:Fallback xmlns="">
      <p:transition spd="slow" advTm="54938">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0739"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extLst>
    <p:ext uri="{E180D4A7-C9FB-4DFB-919C-405C955672EB}">
      <p14:showEvtLst xmlns:p14="http://schemas.microsoft.com/office/powerpoint/2010/main">
        <p14:playEvt time="37" objId="5"/>
        <p14:stopEvt time="54913" objId="5"/>
      </p14:showEvtLst>
    </p:ext>
  </p:extLs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42833"/>
            <a:ext cx="12192000" cy="6914559"/>
          </a:xfrm>
          <a:prstGeom prst="rect">
            <a:avLst/>
          </a:prstGeom>
        </p:spPr>
      </p:pic>
      <p:sp>
        <p:nvSpPr>
          <p:cNvPr id="9" name="Parallelogram 8"/>
          <p:cNvSpPr/>
          <p:nvPr/>
        </p:nvSpPr>
        <p:spPr>
          <a:xfrm>
            <a:off x="0" y="4143632"/>
            <a:ext cx="3220995" cy="2813760"/>
          </a:xfrm>
          <a:prstGeom prst="parallelogram">
            <a:avLst>
              <a:gd name="adj" fmla="val 29272"/>
            </a:avLst>
          </a:prstGeom>
          <a:solidFill>
            <a:srgbClr val="009999">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3600" dirty="0">
                <a:solidFill>
                  <a:schemeClr val="bg1"/>
                </a:solidFill>
                <a:latin typeface="Arial" panose="020B0604020202020204" pitchFamily="34" charset="0"/>
                <a:cs typeface="Arial" panose="020B0604020202020204" pitchFamily="34" charset="0"/>
              </a:rPr>
              <a:t>What are your Next Steps?</a:t>
            </a:r>
          </a:p>
        </p:txBody>
      </p:sp>
      <p:sp>
        <p:nvSpPr>
          <p:cNvPr id="12" name="Parallelogram 11"/>
          <p:cNvSpPr/>
          <p:nvPr/>
        </p:nvSpPr>
        <p:spPr>
          <a:xfrm>
            <a:off x="7380517" y="332656"/>
            <a:ext cx="868052" cy="1390506"/>
          </a:xfrm>
          <a:prstGeom prst="parallelogram">
            <a:avLst>
              <a:gd name="adj" fmla="val 46103"/>
            </a:avLst>
          </a:prstGeom>
          <a:solidFill>
            <a:srgbClr val="F8F8F8">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3" name="Parallelogram 12"/>
          <p:cNvSpPr/>
          <p:nvPr/>
        </p:nvSpPr>
        <p:spPr>
          <a:xfrm>
            <a:off x="7287061" y="1360565"/>
            <a:ext cx="868052" cy="1390506"/>
          </a:xfrm>
          <a:prstGeom prst="parallelogram">
            <a:avLst>
              <a:gd name="adj" fmla="val 46103"/>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32234" y="5634487"/>
            <a:ext cx="304800" cy="304800"/>
          </a:xfrm>
          <a:prstGeom prst="rect">
            <a:avLst/>
          </a:prstGeom>
        </p:spPr>
      </p:pic>
    </p:spTree>
    <p:extLst>
      <p:ext uri="{BB962C8B-B14F-4D97-AF65-F5344CB8AC3E}">
        <p14:creationId xmlns:p14="http://schemas.microsoft.com/office/powerpoint/2010/main" val="1900255524"/>
      </p:ext>
    </p:extLst>
  </p:cSld>
  <p:clrMapOvr>
    <a:masterClrMapping/>
  </p:clrMapOvr>
  <mc:AlternateContent xmlns:mc="http://schemas.openxmlformats.org/markup-compatibility/2006" xmlns:p14="http://schemas.microsoft.com/office/powerpoint/2010/main">
    <mc:Choice Requires="p14">
      <p:transition spd="slow" p14:dur="1600" advTm="12496">
        <p:blinds dir="vert"/>
      </p:transition>
    </mc:Choice>
    <mc:Fallback xmlns="">
      <p:transition spd="slow" advTm="12496">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8579"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extLst>
    <p:ext uri="{E180D4A7-C9FB-4DFB-919C-405C955672EB}">
      <p14:showEvtLst xmlns:p14="http://schemas.microsoft.com/office/powerpoint/2010/main">
        <p14:playEvt time="52" objId="3"/>
        <p14:stopEvt time="12496" objId="3"/>
      </p14:showEvtLst>
    </p:ext>
  </p:extLs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reeform 9"/>
          <p:cNvSpPr/>
          <p:nvPr/>
        </p:nvSpPr>
        <p:spPr>
          <a:xfrm>
            <a:off x="7081520" y="0"/>
            <a:ext cx="5110480" cy="6898640"/>
          </a:xfrm>
          <a:custGeom>
            <a:avLst/>
            <a:gdLst>
              <a:gd name="connsiteX0" fmla="*/ 5080000 w 5110480"/>
              <a:gd name="connsiteY0" fmla="*/ 0 h 6898640"/>
              <a:gd name="connsiteX1" fmla="*/ 2021840 w 5110480"/>
              <a:gd name="connsiteY1" fmla="*/ 10160 h 6898640"/>
              <a:gd name="connsiteX2" fmla="*/ 0 w 5110480"/>
              <a:gd name="connsiteY2" fmla="*/ 6898640 h 6898640"/>
              <a:gd name="connsiteX3" fmla="*/ 5110480 w 5110480"/>
              <a:gd name="connsiteY3" fmla="*/ 6878320 h 6898640"/>
              <a:gd name="connsiteX4" fmla="*/ 5080000 w 5110480"/>
              <a:gd name="connsiteY4" fmla="*/ 0 h 6898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10480" h="6898640">
                <a:moveTo>
                  <a:pt x="5080000" y="0"/>
                </a:moveTo>
                <a:lnTo>
                  <a:pt x="2021840" y="10160"/>
                </a:lnTo>
                <a:lnTo>
                  <a:pt x="0" y="6898640"/>
                </a:lnTo>
                <a:lnTo>
                  <a:pt x="5110480" y="6878320"/>
                </a:lnTo>
                <a:cubicBezTo>
                  <a:pt x="5103707" y="4575387"/>
                  <a:pt x="5096933" y="2272453"/>
                  <a:pt x="5080000" y="0"/>
                </a:cubicBezTo>
                <a:close/>
              </a:path>
            </a:pathLst>
          </a:cu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Rectangle 10"/>
          <p:cNvSpPr/>
          <p:nvPr/>
        </p:nvSpPr>
        <p:spPr>
          <a:xfrm>
            <a:off x="2249979" y="304800"/>
            <a:ext cx="6794268" cy="1351149"/>
          </a:xfrm>
          <a:prstGeom prst="rect">
            <a:avLst/>
          </a:prstGeom>
        </p:spPr>
        <p:txBody>
          <a:bodyPr wrap="square">
            <a:spAutoFit/>
          </a:bodyPr>
          <a:lstStyle/>
          <a:p>
            <a:pPr algn="ctr">
              <a:spcBef>
                <a:spcPct val="50000"/>
              </a:spcBef>
            </a:pPr>
            <a:r>
              <a:rPr lang="en-GB" sz="4000" b="1" dirty="0">
                <a:solidFill>
                  <a:srgbClr val="0070C0"/>
                </a:solidFill>
                <a:latin typeface="Arial" panose="020B0604020202020204" pitchFamily="34" charset="0"/>
                <a:cs typeface="Arial" panose="020B0604020202020204" pitchFamily="34" charset="0"/>
              </a:rPr>
              <a:t>Your Choices after you leave college</a:t>
            </a:r>
          </a:p>
        </p:txBody>
      </p:sp>
      <p:sp>
        <p:nvSpPr>
          <p:cNvPr id="12" name="Parallelogram 11"/>
          <p:cNvSpPr/>
          <p:nvPr/>
        </p:nvSpPr>
        <p:spPr>
          <a:xfrm>
            <a:off x="11013992" y="4201291"/>
            <a:ext cx="868052" cy="1390506"/>
          </a:xfrm>
          <a:prstGeom prst="parallelogram">
            <a:avLst>
              <a:gd name="adj" fmla="val 46103"/>
            </a:avLst>
          </a:prstGeom>
          <a:solidFill>
            <a:srgbClr val="009999">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009999"/>
              </a:solidFill>
            </a:endParaRPr>
          </a:p>
        </p:txBody>
      </p:sp>
      <p:sp>
        <p:nvSpPr>
          <p:cNvPr id="14" name="Parallelogram 13"/>
          <p:cNvSpPr/>
          <p:nvPr/>
        </p:nvSpPr>
        <p:spPr>
          <a:xfrm>
            <a:off x="10920536" y="5229200"/>
            <a:ext cx="868052" cy="1390506"/>
          </a:xfrm>
          <a:prstGeom prst="parallelogram">
            <a:avLst>
              <a:gd name="adj" fmla="val 46103"/>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009999"/>
              </a:solidFill>
            </a:endParaRPr>
          </a:p>
        </p:txBody>
      </p:sp>
      <p:sp>
        <p:nvSpPr>
          <p:cNvPr id="15" name="Rectangle 14"/>
          <p:cNvSpPr/>
          <p:nvPr/>
        </p:nvSpPr>
        <p:spPr>
          <a:xfrm>
            <a:off x="2621281" y="1607126"/>
            <a:ext cx="5735782" cy="4816703"/>
          </a:xfrm>
          <a:prstGeom prst="rect">
            <a:avLst/>
          </a:prstGeom>
        </p:spPr>
        <p:txBody>
          <a:bodyPr wrap="square">
            <a:spAutoFit/>
          </a:bodyPr>
          <a:lstStyle/>
          <a:p>
            <a:endParaRPr lang="en-GB" b="1" dirty="0"/>
          </a:p>
          <a:p>
            <a:endParaRPr lang="en-GB" dirty="0"/>
          </a:p>
          <a:p>
            <a:pPr marL="285750" indent="-285750">
              <a:buFont typeface="Wingdings" panose="05000000000000000000" pitchFamily="2" charset="2"/>
              <a:buChar char="v"/>
            </a:pPr>
            <a:r>
              <a:rPr lang="en-GB" b="1" dirty="0"/>
              <a:t>Specialist further education college</a:t>
            </a:r>
            <a:endParaRPr lang="en-GB" dirty="0"/>
          </a:p>
          <a:p>
            <a:endParaRPr lang="en-GB" dirty="0"/>
          </a:p>
          <a:p>
            <a:pPr marL="285750" indent="-285750">
              <a:buFont typeface="Wingdings" panose="05000000000000000000" pitchFamily="2" charset="2"/>
              <a:buChar char="v"/>
            </a:pPr>
            <a:r>
              <a:rPr lang="en-GB" b="1" dirty="0"/>
              <a:t>Work-based learning: </a:t>
            </a:r>
            <a:r>
              <a:rPr lang="en-GB" sz="1600" b="1" dirty="0"/>
              <a:t>S</a:t>
            </a:r>
            <a:r>
              <a:rPr lang="en-GB" sz="1600" b="1" dirty="0">
                <a:latin typeface="Arial" panose="020B0604020202020204" pitchFamily="34" charset="0"/>
                <a:cs typeface="Arial" panose="020B0604020202020204" pitchFamily="34" charset="0"/>
              </a:rPr>
              <a:t>upported internships</a:t>
            </a:r>
          </a:p>
          <a:p>
            <a:r>
              <a:rPr lang="en-GB" sz="1600" b="1" dirty="0">
                <a:latin typeface="Arial" panose="020B0604020202020204" pitchFamily="34" charset="0"/>
                <a:cs typeface="Arial" panose="020B0604020202020204" pitchFamily="34" charset="0"/>
              </a:rPr>
              <a:t>		          Traineeship</a:t>
            </a:r>
          </a:p>
          <a:p>
            <a:r>
              <a:rPr lang="en-GB" sz="1600" b="1" dirty="0">
                <a:latin typeface="Arial" panose="020B0604020202020204" pitchFamily="34" charset="0"/>
                <a:cs typeface="Arial" panose="020B0604020202020204" pitchFamily="34" charset="0"/>
              </a:rPr>
              <a:t>		          Apprenticeships</a:t>
            </a:r>
          </a:p>
          <a:p>
            <a:endParaRPr lang="en-GB" dirty="0"/>
          </a:p>
          <a:p>
            <a:pPr marL="285750" indent="-285750">
              <a:buFont typeface="Wingdings" panose="05000000000000000000" pitchFamily="2" charset="2"/>
              <a:buChar char="v"/>
            </a:pPr>
            <a:r>
              <a:rPr lang="en-GB" b="1" dirty="0"/>
              <a:t>Individually tailored education:</a:t>
            </a:r>
          </a:p>
          <a:p>
            <a:r>
              <a:rPr lang="en-GB" b="1" dirty="0"/>
              <a:t>	at an adult residential or day care facility</a:t>
            </a:r>
          </a:p>
          <a:p>
            <a:r>
              <a:rPr lang="en-GB" b="1" dirty="0"/>
              <a:t> </a:t>
            </a:r>
            <a:endParaRPr lang="en-GB" dirty="0"/>
          </a:p>
          <a:p>
            <a:pPr marL="285750" indent="-285750">
              <a:buFont typeface="Wingdings" panose="05000000000000000000" pitchFamily="2" charset="2"/>
              <a:buChar char="v"/>
            </a:pPr>
            <a:r>
              <a:rPr lang="en-GB" b="1" dirty="0"/>
              <a:t>home-based tuition </a:t>
            </a:r>
            <a:endParaRPr lang="en-GB" dirty="0"/>
          </a:p>
          <a:p>
            <a:endParaRPr lang="en-GB" dirty="0"/>
          </a:p>
          <a:p>
            <a:pPr marL="285750" indent="-285750">
              <a:buFont typeface="Wingdings" panose="05000000000000000000" pitchFamily="2" charset="2"/>
              <a:buChar char="v"/>
            </a:pPr>
            <a:r>
              <a:rPr lang="en-GB" b="1" dirty="0"/>
              <a:t>Universities/higher education</a:t>
            </a:r>
            <a:r>
              <a:rPr lang="en-GB" dirty="0"/>
              <a:t>  </a:t>
            </a:r>
          </a:p>
          <a:p>
            <a:pPr marL="285750" indent="-285750">
              <a:buFont typeface="Wingdings" panose="05000000000000000000" pitchFamily="2" charset="2"/>
              <a:buChar char="v"/>
            </a:pPr>
            <a:endParaRPr lang="en-GB" dirty="0"/>
          </a:p>
          <a:p>
            <a:pPr marL="285750" indent="-285750">
              <a:buFont typeface="Wingdings" panose="05000000000000000000" pitchFamily="2" charset="2"/>
              <a:buChar char="v"/>
            </a:pPr>
            <a:r>
              <a:rPr lang="en-GB" b="1" dirty="0"/>
              <a:t>Kick Start programme at 13wks via JCP </a:t>
            </a:r>
          </a:p>
          <a:p>
            <a:pPr>
              <a:spcBef>
                <a:spcPts val="600"/>
              </a:spcBef>
              <a:spcAft>
                <a:spcPts val="1200"/>
              </a:spcAft>
            </a:pPr>
            <a:endParaRPr lang="en-GB" sz="1400" dirty="0"/>
          </a:p>
        </p:txBody>
      </p:sp>
      <p:sp>
        <p:nvSpPr>
          <p:cNvPr id="17" name="Parallelogram 16"/>
          <p:cNvSpPr/>
          <p:nvPr/>
        </p:nvSpPr>
        <p:spPr>
          <a:xfrm>
            <a:off x="21576" y="0"/>
            <a:ext cx="2765367" cy="6858000"/>
          </a:xfrm>
          <a:prstGeom prst="parallelogram">
            <a:avLst>
              <a:gd name="adj" fmla="val 46103"/>
            </a:avLst>
          </a:prstGeom>
          <a:solidFill>
            <a:srgbClr val="009999">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8" name="Parallelogram 17"/>
          <p:cNvSpPr/>
          <p:nvPr/>
        </p:nvSpPr>
        <p:spPr>
          <a:xfrm>
            <a:off x="21576" y="-1"/>
            <a:ext cx="2765367" cy="1607127"/>
          </a:xfrm>
          <a:prstGeom prst="parallelogram">
            <a:avLst>
              <a:gd name="adj" fmla="val 30730"/>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848628" y="5924453"/>
            <a:ext cx="304800" cy="304800"/>
          </a:xfrm>
          <a:prstGeom prst="rect">
            <a:avLst/>
          </a:prstGeom>
        </p:spPr>
      </p:pic>
    </p:spTree>
    <p:extLst>
      <p:ext uri="{BB962C8B-B14F-4D97-AF65-F5344CB8AC3E}">
        <p14:creationId xmlns:p14="http://schemas.microsoft.com/office/powerpoint/2010/main" val="2246175216"/>
      </p:ext>
    </p:extLst>
  </p:cSld>
  <p:clrMapOvr>
    <a:masterClrMapping/>
  </p:clrMapOvr>
  <mc:AlternateContent xmlns:mc="http://schemas.openxmlformats.org/markup-compatibility/2006" xmlns:p14="http://schemas.microsoft.com/office/powerpoint/2010/main">
    <mc:Choice Requires="p14">
      <p:transition spd="slow" p14:dur="1600" advTm="55407">
        <p:blinds dir="vert"/>
      </p:transition>
    </mc:Choice>
    <mc:Fallback xmlns="">
      <p:transition spd="slow" advTm="55407">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637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extLst>
    <p:ext uri="{E180D4A7-C9FB-4DFB-919C-405C955672EB}">
      <p14:showEvtLst xmlns:p14="http://schemas.microsoft.com/office/powerpoint/2010/main">
        <p14:playEvt time="30" objId="3"/>
        <p14:stopEvt time="55407" objId="3"/>
      </p14:showEvtLst>
    </p:ext>
  </p:extLs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p:nvPr/>
        </p:nvSpPr>
        <p:spPr>
          <a:xfrm>
            <a:off x="7081520" y="0"/>
            <a:ext cx="5110480" cy="6898640"/>
          </a:xfrm>
          <a:custGeom>
            <a:avLst/>
            <a:gdLst>
              <a:gd name="connsiteX0" fmla="*/ 5080000 w 5110480"/>
              <a:gd name="connsiteY0" fmla="*/ 0 h 6898640"/>
              <a:gd name="connsiteX1" fmla="*/ 2021840 w 5110480"/>
              <a:gd name="connsiteY1" fmla="*/ 10160 h 6898640"/>
              <a:gd name="connsiteX2" fmla="*/ 0 w 5110480"/>
              <a:gd name="connsiteY2" fmla="*/ 6898640 h 6898640"/>
              <a:gd name="connsiteX3" fmla="*/ 5110480 w 5110480"/>
              <a:gd name="connsiteY3" fmla="*/ 6878320 h 6898640"/>
              <a:gd name="connsiteX4" fmla="*/ 5080000 w 5110480"/>
              <a:gd name="connsiteY4" fmla="*/ 0 h 6898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10480" h="6898640">
                <a:moveTo>
                  <a:pt x="5080000" y="0"/>
                </a:moveTo>
                <a:lnTo>
                  <a:pt x="2021840" y="10160"/>
                </a:lnTo>
                <a:lnTo>
                  <a:pt x="0" y="6898640"/>
                </a:lnTo>
                <a:lnTo>
                  <a:pt x="5110480" y="6878320"/>
                </a:lnTo>
                <a:cubicBezTo>
                  <a:pt x="5103707" y="4575387"/>
                  <a:pt x="5096933" y="2272453"/>
                  <a:pt x="5080000" y="0"/>
                </a:cubicBezTo>
                <a:close/>
              </a:path>
            </a:pathLst>
          </a:cu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 name="TextBox 7"/>
          <p:cNvSpPr txBox="1"/>
          <p:nvPr/>
        </p:nvSpPr>
        <p:spPr>
          <a:xfrm flipH="1">
            <a:off x="1836057" y="127950"/>
            <a:ext cx="4994588" cy="646331"/>
          </a:xfrm>
          <a:prstGeom prst="rect">
            <a:avLst/>
          </a:prstGeom>
          <a:noFill/>
        </p:spPr>
        <p:txBody>
          <a:bodyPr wrap="square" rtlCol="0">
            <a:spAutoFit/>
          </a:bodyPr>
          <a:lstStyle/>
          <a:p>
            <a:r>
              <a:rPr lang="en-GB" sz="3600" b="1" dirty="0">
                <a:solidFill>
                  <a:schemeClr val="accent1"/>
                </a:solidFill>
                <a:latin typeface="Arial" panose="020B0604020202020204" pitchFamily="34" charset="0"/>
                <a:cs typeface="Arial" panose="020B0604020202020204" pitchFamily="34" charset="0"/>
              </a:rPr>
              <a:t>Useful Websites</a:t>
            </a:r>
          </a:p>
        </p:txBody>
      </p:sp>
      <p:sp>
        <p:nvSpPr>
          <p:cNvPr id="2" name="Rectangle 1"/>
          <p:cNvSpPr/>
          <p:nvPr/>
        </p:nvSpPr>
        <p:spPr>
          <a:xfrm>
            <a:off x="333830" y="774281"/>
            <a:ext cx="7547428" cy="5974071"/>
          </a:xfrm>
          <a:prstGeom prst="rect">
            <a:avLst/>
          </a:prstGeom>
        </p:spPr>
        <p:txBody>
          <a:bodyPr wrap="square">
            <a:spAutoFit/>
          </a:bodyPr>
          <a:lstStyle/>
          <a:p>
            <a:pPr>
              <a:lnSpc>
                <a:spcPct val="107000"/>
              </a:lnSpc>
              <a:spcAft>
                <a:spcPts val="800"/>
              </a:spcAft>
            </a:pPr>
            <a:r>
              <a:rPr lang="en-GB" b="1" dirty="0">
                <a:solidFill>
                  <a:srgbClr val="FF0000"/>
                </a:solidFill>
                <a:latin typeface="Arial" panose="020B0604020202020204" pitchFamily="34" charset="0"/>
                <a:ea typeface="Calibri" panose="020F0502020204030204" pitchFamily="34" charset="0"/>
                <a:cs typeface="Arial" panose="020B0604020202020204" pitchFamily="34" charset="0"/>
              </a:rPr>
              <a:t>Hillingdon Citizens Advice</a:t>
            </a:r>
          </a:p>
          <a:p>
            <a:pPr>
              <a:lnSpc>
                <a:spcPct val="107000"/>
              </a:lnSpc>
              <a:spcAft>
                <a:spcPts val="800"/>
              </a:spcAft>
            </a:pPr>
            <a:r>
              <a:rPr lang="en-GB" b="1" dirty="0">
                <a:solidFill>
                  <a:schemeClr val="accent5"/>
                </a:solidFill>
                <a:latin typeface="Arial" panose="020B0604020202020204" pitchFamily="34" charset="0"/>
                <a:ea typeface="Calibri" panose="020F0502020204030204" pitchFamily="34" charset="0"/>
                <a:cs typeface="Arial" panose="020B0604020202020204" pitchFamily="34" charset="0"/>
              </a:rPr>
              <a:t>Tel: 0344 848 7903  </a:t>
            </a:r>
          </a:p>
          <a:p>
            <a:pPr>
              <a:lnSpc>
                <a:spcPct val="107000"/>
              </a:lnSpc>
              <a:spcAft>
                <a:spcPts val="800"/>
              </a:spcAft>
            </a:pPr>
            <a:r>
              <a:rPr lang="en-GB" b="1" u="sng" dirty="0">
                <a:solidFill>
                  <a:schemeClr val="accent5"/>
                </a:solidFill>
                <a:latin typeface="Arial" panose="020B0604020202020204" pitchFamily="34" charset="0"/>
                <a:ea typeface="Calibri" panose="020F0502020204030204" pitchFamily="34" charset="0"/>
                <a:cs typeface="Arial" panose="020B0604020202020204" pitchFamily="34" charset="0"/>
              </a:rPr>
              <a:t>www.hillingdoncab.org.uk</a:t>
            </a:r>
          </a:p>
          <a:p>
            <a:pPr>
              <a:lnSpc>
                <a:spcPct val="107000"/>
              </a:lnSpc>
              <a:spcAft>
                <a:spcPts val="800"/>
              </a:spcAft>
            </a:pPr>
            <a:endParaRPr lang="en-GB" b="1" u="sng" dirty="0">
              <a:solidFill>
                <a:srgbClr val="5B9BD5"/>
              </a:solidFill>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r>
              <a:rPr lang="en-GB" b="1" dirty="0">
                <a:solidFill>
                  <a:srgbClr val="FF0000"/>
                </a:solidFill>
                <a:latin typeface="Arial" panose="020B0604020202020204" pitchFamily="34" charset="0"/>
                <a:ea typeface="Calibri" panose="020F0502020204030204" pitchFamily="34" charset="0"/>
                <a:cs typeface="Arial" panose="020B0604020202020204" pitchFamily="34" charset="0"/>
              </a:rPr>
              <a:t>Disability Rights UK publications</a:t>
            </a:r>
            <a:endParaRPr lang="en-GB" dirty="0">
              <a:solidFill>
                <a:srgbClr val="FF0000"/>
              </a:solidFill>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r>
              <a:rPr lang="en-GB" b="1" u="sng" dirty="0">
                <a:solidFill>
                  <a:srgbClr val="5B9BD5"/>
                </a:solidFill>
                <a:latin typeface="Arial" panose="020B0604020202020204" pitchFamily="34" charset="0"/>
                <a:ea typeface="Calibri" panose="020F0502020204030204" pitchFamily="34" charset="0"/>
                <a:cs typeface="Arial" panose="020B0604020202020204" pitchFamily="34" charset="0"/>
                <a:hlinkClick r:id="rId5"/>
              </a:rPr>
              <a:t>www.disabilityrightsuk.org/how-we-can-help/individuals/education</a:t>
            </a:r>
            <a:endParaRPr lang="en-GB" b="1" u="sng" dirty="0">
              <a:solidFill>
                <a:srgbClr val="5B9BD5"/>
              </a:solidFill>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endParaRPr lang="en-GB" b="1" u="sng" dirty="0">
              <a:solidFill>
                <a:srgbClr val="5B9BD5"/>
              </a:solidFill>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r>
              <a:rPr lang="en-GB" b="1" dirty="0">
                <a:solidFill>
                  <a:srgbClr val="FF0000"/>
                </a:solidFill>
                <a:latin typeface="Arial" panose="020B0604020202020204" pitchFamily="34" charset="0"/>
                <a:ea typeface="Calibri" panose="020F0502020204030204" pitchFamily="34" charset="0"/>
                <a:cs typeface="Arial" panose="020B0604020202020204" pitchFamily="34" charset="0"/>
              </a:rPr>
              <a:t>Access to Work</a:t>
            </a:r>
            <a:endParaRPr lang="en-GB" dirty="0">
              <a:solidFill>
                <a:srgbClr val="FF0000"/>
              </a:solidFill>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r>
              <a:rPr lang="en-GB" b="1" u="sng" dirty="0">
                <a:solidFill>
                  <a:srgbClr val="5B9BD5"/>
                </a:solidFill>
                <a:latin typeface="Arial" panose="020B0604020202020204" pitchFamily="34" charset="0"/>
                <a:ea typeface="Calibri" panose="020F0502020204030204" pitchFamily="34" charset="0"/>
                <a:cs typeface="Arial" panose="020B0604020202020204" pitchFamily="34" charset="0"/>
                <a:hlinkClick r:id="rId6"/>
              </a:rPr>
              <a:t>www.gov.uk/accesstowork</a:t>
            </a:r>
            <a:endParaRPr lang="en-GB" b="1" u="sng" dirty="0">
              <a:solidFill>
                <a:srgbClr val="5B9BD5"/>
              </a:solidFill>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endParaRPr lang="en-GB" b="1" dirty="0">
              <a:solidFill>
                <a:srgbClr val="FF0000"/>
              </a:solidFill>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r>
              <a:rPr lang="en-GB" b="1" dirty="0">
                <a:solidFill>
                  <a:srgbClr val="FF0000"/>
                </a:solidFill>
                <a:latin typeface="Arial" panose="020B0604020202020204" pitchFamily="34" charset="0"/>
                <a:ea typeface="Calibri" panose="020F0502020204030204" pitchFamily="34" charset="0"/>
                <a:cs typeface="Arial" panose="020B0604020202020204" pitchFamily="34" charset="0"/>
              </a:rPr>
              <a:t>National Apprenticeship Service</a:t>
            </a:r>
            <a:endParaRPr lang="en-GB" dirty="0">
              <a:solidFill>
                <a:srgbClr val="FF0000"/>
              </a:solidFill>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r>
              <a:rPr lang="en-GB" b="1" u="sng" dirty="0">
                <a:solidFill>
                  <a:srgbClr val="5B9BD5"/>
                </a:solidFill>
                <a:latin typeface="Arial" panose="020B0604020202020204" pitchFamily="34" charset="0"/>
                <a:ea typeface="Calibri" panose="020F0502020204030204" pitchFamily="34" charset="0"/>
                <a:cs typeface="Arial" panose="020B0604020202020204" pitchFamily="34" charset="0"/>
                <a:hlinkClick r:id="rId7"/>
              </a:rPr>
              <a:t>www.apprenticeships.gov.uk</a:t>
            </a:r>
            <a:endParaRPr lang="en-GB" b="1" u="sng" dirty="0">
              <a:solidFill>
                <a:srgbClr val="5B9BD5"/>
              </a:solidFill>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endParaRPr lang="en-GB" dirty="0">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r>
              <a:rPr lang="en-GB" b="1" dirty="0">
                <a:solidFill>
                  <a:srgbClr val="FF0000"/>
                </a:solidFill>
                <a:latin typeface="Arial" panose="020B0604020202020204" pitchFamily="34" charset="0"/>
                <a:ea typeface="Calibri" panose="020F0502020204030204" pitchFamily="34" charset="0"/>
                <a:cs typeface="Arial" panose="020B0604020202020204" pitchFamily="34" charset="0"/>
              </a:rPr>
              <a:t>National Careers Service</a:t>
            </a:r>
            <a:endParaRPr lang="en-GB" dirty="0">
              <a:solidFill>
                <a:srgbClr val="FF0000"/>
              </a:solidFill>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r>
              <a:rPr lang="en-GB" b="1" u="sng" dirty="0">
                <a:solidFill>
                  <a:srgbClr val="5B9BD5"/>
                </a:solidFill>
                <a:latin typeface="Arial" panose="020B0604020202020204" pitchFamily="34" charset="0"/>
                <a:ea typeface="Calibri" panose="020F0502020204030204" pitchFamily="34" charset="0"/>
                <a:cs typeface="Arial" panose="020B0604020202020204" pitchFamily="34" charset="0"/>
                <a:hlinkClick r:id="rId8"/>
              </a:rPr>
              <a:t>www.nationalcareers.service.gov.uk</a:t>
            </a:r>
            <a:endParaRPr lang="en-GB" b="1" u="sng" dirty="0">
              <a:solidFill>
                <a:srgbClr val="5B9BD5"/>
              </a:solidFill>
              <a:latin typeface="Arial" panose="020B0604020202020204" pitchFamily="34" charset="0"/>
              <a:ea typeface="Calibri" panose="020F0502020204030204" pitchFamily="34" charset="0"/>
              <a:cs typeface="Arial" panose="020B0604020202020204" pitchFamily="34" charset="0"/>
            </a:endParaRPr>
          </a:p>
        </p:txBody>
      </p:sp>
      <p:pic>
        <p:nvPicPr>
          <p:cNvPr id="4"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10762890" y="5927785"/>
            <a:ext cx="304800" cy="304800"/>
          </a:xfrm>
          <a:prstGeom prst="rect">
            <a:avLst/>
          </a:prstGeom>
        </p:spPr>
      </p:pic>
    </p:spTree>
    <p:extLst>
      <p:ext uri="{BB962C8B-B14F-4D97-AF65-F5344CB8AC3E}">
        <p14:creationId xmlns:p14="http://schemas.microsoft.com/office/powerpoint/2010/main" val="2548836058"/>
      </p:ext>
    </p:extLst>
  </p:cSld>
  <p:clrMapOvr>
    <a:masterClrMapping/>
  </p:clrMapOvr>
  <mc:AlternateContent xmlns:mc="http://schemas.openxmlformats.org/markup-compatibility/2006" xmlns:p14="http://schemas.microsoft.com/office/powerpoint/2010/main">
    <mc:Choice Requires="p14">
      <p:transition spd="slow" p14:dur="1600" advTm="85671">
        <p:blinds dir="vert"/>
      </p:transition>
    </mc:Choice>
    <mc:Fallback xmlns="">
      <p:transition spd="slow" advTm="85671">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084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extLst>
    <p:ext uri="{E180D4A7-C9FB-4DFB-919C-405C955672EB}">
      <p14:showEvtLst xmlns:p14="http://schemas.microsoft.com/office/powerpoint/2010/main">
        <p14:playEvt time="75" objId="3"/>
        <p14:stopEvt time="80591" objId="3"/>
      </p14:showEvtLst>
    </p:ext>
  </p:extLst>
</p:sld>
</file>

<file path=ppt/tags/tag1.xml><?xml version="1.0" encoding="utf-8"?>
<p:tagLst xmlns:a="http://schemas.openxmlformats.org/drawingml/2006/main" xmlns:r="http://schemas.openxmlformats.org/officeDocument/2006/relationships" xmlns:p="http://schemas.openxmlformats.org/presentationml/2006/main">
  <p:tag name="TIMING" val="|1.7"/>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C02F37B60B8624685382164006DC630" ma:contentTypeVersion="14" ma:contentTypeDescription="Create a new document." ma:contentTypeScope="" ma:versionID="f132b76ee026e84acff15743bfc48c9b">
  <xsd:schema xmlns:xsd="http://www.w3.org/2001/XMLSchema" xmlns:xs="http://www.w3.org/2001/XMLSchema" xmlns:p="http://schemas.microsoft.com/office/2006/metadata/properties" xmlns:ns1="http://schemas.microsoft.com/sharepoint/v3" xmlns:ns3="7a62cfd8-d876-4910-9e03-f61b9340eb6e" xmlns:ns4="57ef1c95-6b9a-40d1-b0d5-36846d1b3a5a" targetNamespace="http://schemas.microsoft.com/office/2006/metadata/properties" ma:root="true" ma:fieldsID="ec63fcd3dd434e582f39b5260c79399b" ns1:_="" ns3:_="" ns4:_="">
    <xsd:import namespace="http://schemas.microsoft.com/sharepoint/v3"/>
    <xsd:import namespace="7a62cfd8-d876-4910-9e03-f61b9340eb6e"/>
    <xsd:import namespace="57ef1c95-6b9a-40d1-b0d5-36846d1b3a5a"/>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AutoKeyPoints" minOccurs="0"/>
                <xsd:element ref="ns3:MediaServiceKeyPoints" minOccurs="0"/>
                <xsd:element ref="ns3:MediaServiceAutoTags" minOccurs="0"/>
                <xsd:element ref="ns3:MediaServiceGenerationTime" minOccurs="0"/>
                <xsd:element ref="ns3:MediaServiceEventHashCode" minOccurs="0"/>
                <xsd:element ref="ns3:MediaServiceOCR" minOccurs="0"/>
                <xsd:element ref="ns3:MediaServiceDateTaken"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xsd:simpleType>
        <xsd:restriction base="dms:Note"/>
      </xsd:simpleType>
    </xsd:element>
    <xsd:element name="_ip_UnifiedCompliancePolicyUIAction" ma:index="21"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a62cfd8-d876-4910-9e03-f61b9340eb6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AutoTags" ma:index="15" nillable="true" ma:displayName="Tags"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7ef1c95-6b9a-40d1-b0d5-36846d1b3a5a"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59482A8-8985-493F-9906-1C4CFF5D0D47}">
  <ds:schemaRefs>
    <ds:schemaRef ds:uri="http://schemas.microsoft.com/office/2006/documentManagement/types"/>
    <ds:schemaRef ds:uri="http://www.w3.org/XML/1998/namespace"/>
    <ds:schemaRef ds:uri="http://schemas.microsoft.com/office/infopath/2007/PartnerControls"/>
    <ds:schemaRef ds:uri="http://purl.org/dc/elements/1.1/"/>
    <ds:schemaRef ds:uri="http://purl.org/dc/dcmitype/"/>
    <ds:schemaRef ds:uri="http://schemas.openxmlformats.org/package/2006/metadata/core-properties"/>
    <ds:schemaRef ds:uri="57ef1c95-6b9a-40d1-b0d5-36846d1b3a5a"/>
    <ds:schemaRef ds:uri="http://schemas.microsoft.com/office/2006/metadata/properties"/>
    <ds:schemaRef ds:uri="7a62cfd8-d876-4910-9e03-f61b9340eb6e"/>
    <ds:schemaRef ds:uri="http://schemas.microsoft.com/sharepoint/v3"/>
    <ds:schemaRef ds:uri="http://purl.org/dc/terms/"/>
  </ds:schemaRefs>
</ds:datastoreItem>
</file>

<file path=customXml/itemProps2.xml><?xml version="1.0" encoding="utf-8"?>
<ds:datastoreItem xmlns:ds="http://schemas.openxmlformats.org/officeDocument/2006/customXml" ds:itemID="{6F364875-3DC1-47C2-8655-F117F5F6FF7C}">
  <ds:schemaRefs>
    <ds:schemaRef ds:uri="http://schemas.microsoft.com/sharepoint/v3/contenttype/forms"/>
  </ds:schemaRefs>
</ds:datastoreItem>
</file>

<file path=customXml/itemProps3.xml><?xml version="1.0" encoding="utf-8"?>
<ds:datastoreItem xmlns:ds="http://schemas.openxmlformats.org/officeDocument/2006/customXml" ds:itemID="{F7D6186B-1652-4083-A9A5-52F5A349BD5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a62cfd8-d876-4910-9e03-f61b9340eb6e"/>
    <ds:schemaRef ds:uri="57ef1c95-6b9a-40d1-b0d5-36846d1b3a5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Facet</Template>
  <TotalTime>1245</TotalTime>
  <Words>1000</Words>
  <Application>Microsoft Office PowerPoint</Application>
  <PresentationFormat>Widescreen</PresentationFormat>
  <Paragraphs>124</Paragraphs>
  <Slides>8</Slides>
  <Notes>4</Notes>
  <HiddenSlides>0</HiddenSlides>
  <MMClips>9</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vt:i4>
      </vt:variant>
    </vt:vector>
  </HeadingPairs>
  <TitlesOfParts>
    <vt:vector size="14" baseType="lpstr">
      <vt:lpstr>Arial</vt:lpstr>
      <vt:lpstr>Calibri</vt:lpstr>
      <vt:lpstr>Calibri Light</vt:lpstr>
      <vt:lpstr>Times New Roman</vt:lpstr>
      <vt:lpstr>Wingdings</vt:lpstr>
      <vt:lpstr>Office Theme</vt:lpstr>
      <vt:lpstr>Step by Step Guide for  Parents of SEN Students</vt:lpstr>
      <vt:lpstr>Overview </vt:lpstr>
      <vt:lpstr>Support from Job Centre Plus</vt:lpstr>
      <vt:lpstr>PowerPoint Presentation</vt:lpstr>
      <vt:lpstr>PowerPoint Presentation</vt:lpstr>
      <vt:lpstr>PowerPoint Presentation</vt:lpstr>
      <vt:lpstr>PowerPoint Presentation</vt:lpstr>
      <vt:lpstr>PowerPoint Presentation</vt:lpstr>
    </vt:vector>
  </TitlesOfParts>
  <Company>DWP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Mehmi Susan JCP WEST LONDON SCHOOLS ADVISOR</dc:creator>
  <cp:lastModifiedBy>Charandeep Ahluwalia</cp:lastModifiedBy>
  <cp:revision>93</cp:revision>
  <dcterms:created xsi:type="dcterms:W3CDTF">2020-10-20T10:59:35Z</dcterms:created>
  <dcterms:modified xsi:type="dcterms:W3CDTF">2021-03-08T09:22:13Z</dcterms:modified>
  <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0x0101003C02F37B60B8624685382164006DC630</vt:lpwstr>
  </property>
  <property fmtid="{D5CDD505-2E9C-101B-9397-08002B2CF9AE}" pid="3" name="MSIP_Label_7a8edf35-91ea-44e1-afab-38c462b39a0c_Enabled">
    <vt:lpwstr>true</vt:lpwstr>
  </property>
  <property fmtid="{D5CDD505-2E9C-101B-9397-08002B2CF9AE}" pid="4" name="MSIP_Label_7a8edf35-91ea-44e1-afab-38c462b39a0c_SetDate">
    <vt:lpwstr>2021-03-08T09:21:19Z</vt:lpwstr>
  </property>
  <property fmtid="{D5CDD505-2E9C-101B-9397-08002B2CF9AE}" pid="5" name="MSIP_Label_7a8edf35-91ea-44e1-afab-38c462b39a0c_Method">
    <vt:lpwstr>Standard</vt:lpwstr>
  </property>
  <property fmtid="{D5CDD505-2E9C-101B-9397-08002B2CF9AE}" pid="6" name="MSIP_Label_7a8edf35-91ea-44e1-afab-38c462b39a0c_Name">
    <vt:lpwstr>Official</vt:lpwstr>
  </property>
  <property fmtid="{D5CDD505-2E9C-101B-9397-08002B2CF9AE}" pid="7" name="MSIP_Label_7a8edf35-91ea-44e1-afab-38c462b39a0c_SiteId">
    <vt:lpwstr>aaacb679-c381-48fb-b320-f9d581ee948f</vt:lpwstr>
  </property>
  <property fmtid="{D5CDD505-2E9C-101B-9397-08002B2CF9AE}" pid="8" name="MSIP_Label_7a8edf35-91ea-44e1-afab-38c462b39a0c_ActionId">
    <vt:lpwstr>c500ab27-447d-4bfe-8253-54578234698a</vt:lpwstr>
  </property>
  <property fmtid="{D5CDD505-2E9C-101B-9397-08002B2CF9AE}" pid="9" name="MSIP_Label_7a8edf35-91ea-44e1-afab-38c462b39a0c_ContentBits">
    <vt:lpwstr>0</vt:lpwstr>
  </property>
</Properties>
</file>