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5"/>
  </p:notesMasterIdLst>
  <p:sldIdLst>
    <p:sldId id="260" r:id="rId5"/>
    <p:sldId id="309" r:id="rId6"/>
    <p:sldId id="306" r:id="rId7"/>
    <p:sldId id="279" r:id="rId8"/>
    <p:sldId id="299" r:id="rId9"/>
    <p:sldId id="300" r:id="rId10"/>
    <p:sldId id="302" r:id="rId11"/>
    <p:sldId id="303" r:id="rId12"/>
    <p:sldId id="305" r:id="rId13"/>
    <p:sldId id="30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9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2E61DAB-BE43-8B74-CA34-CF5352B5A4CA}" v="4" dt="2021-03-05T09:02:28.4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936"/>
    <p:restoredTop sz="94694"/>
  </p:normalViewPr>
  <p:slideViewPr>
    <p:cSldViewPr snapToGrid="0" snapToObjects="1">
      <p:cViewPr varScale="1">
        <p:scale>
          <a:sx n="73" d="100"/>
          <a:sy n="73" d="100"/>
        </p:scale>
        <p:origin x="90" y="2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hian Stead" userId="S::rhian.stead@mencap.org.uk::738a26dd-4fcb-4272-a269-36f644408777" providerId="AD" clId="Web-{D2E61DAB-BE43-8B74-CA34-CF5352B5A4CA}"/>
    <pc:docChg chg="modSld">
      <pc:chgData name="Rhian Stead" userId="S::rhian.stead@mencap.org.uk::738a26dd-4fcb-4272-a269-36f644408777" providerId="AD" clId="Web-{D2E61DAB-BE43-8B74-CA34-CF5352B5A4CA}" dt="2021-03-05T09:02:28.446" v="3" actId="1076"/>
      <pc:docMkLst>
        <pc:docMk/>
      </pc:docMkLst>
      <pc:sldChg chg="modSp">
        <pc:chgData name="Rhian Stead" userId="S::rhian.stead@mencap.org.uk::738a26dd-4fcb-4272-a269-36f644408777" providerId="AD" clId="Web-{D2E61DAB-BE43-8B74-CA34-CF5352B5A4CA}" dt="2021-03-05T09:02:01.929" v="0" actId="1076"/>
        <pc:sldMkLst>
          <pc:docMk/>
          <pc:sldMk cId="3218017220" sldId="300"/>
        </pc:sldMkLst>
        <pc:spChg chg="mod">
          <ac:chgData name="Rhian Stead" userId="S::rhian.stead@mencap.org.uk::738a26dd-4fcb-4272-a269-36f644408777" providerId="AD" clId="Web-{D2E61DAB-BE43-8B74-CA34-CF5352B5A4CA}" dt="2021-03-05T09:02:01.929" v="0" actId="1076"/>
          <ac:spMkLst>
            <pc:docMk/>
            <pc:sldMk cId="3218017220" sldId="300"/>
            <ac:spMk id="4" creationId="{DBC632B7-0740-4A24-A4CA-9994FF0FB3BC}"/>
          </ac:spMkLst>
        </pc:spChg>
      </pc:sldChg>
      <pc:sldChg chg="modSp">
        <pc:chgData name="Rhian Stead" userId="S::rhian.stead@mencap.org.uk::738a26dd-4fcb-4272-a269-36f644408777" providerId="AD" clId="Web-{D2E61DAB-BE43-8B74-CA34-CF5352B5A4CA}" dt="2021-03-05T09:02:17.492" v="2" actId="14100"/>
        <pc:sldMkLst>
          <pc:docMk/>
          <pc:sldMk cId="3943033849" sldId="302"/>
        </pc:sldMkLst>
        <pc:spChg chg="mod">
          <ac:chgData name="Rhian Stead" userId="S::rhian.stead@mencap.org.uk::738a26dd-4fcb-4272-a269-36f644408777" providerId="AD" clId="Web-{D2E61DAB-BE43-8B74-CA34-CF5352B5A4CA}" dt="2021-03-05T09:02:17.492" v="2" actId="14100"/>
          <ac:spMkLst>
            <pc:docMk/>
            <pc:sldMk cId="3943033849" sldId="302"/>
            <ac:spMk id="8" creationId="{B94C71ED-8A61-4307-A12E-917E6D46693B}"/>
          </ac:spMkLst>
        </pc:spChg>
      </pc:sldChg>
      <pc:sldChg chg="modSp">
        <pc:chgData name="Rhian Stead" userId="S::rhian.stead@mencap.org.uk::738a26dd-4fcb-4272-a269-36f644408777" providerId="AD" clId="Web-{D2E61DAB-BE43-8B74-CA34-CF5352B5A4CA}" dt="2021-03-05T09:02:28.446" v="3" actId="1076"/>
        <pc:sldMkLst>
          <pc:docMk/>
          <pc:sldMk cId="1681765945" sldId="305"/>
        </pc:sldMkLst>
        <pc:spChg chg="mod">
          <ac:chgData name="Rhian Stead" userId="S::rhian.stead@mencap.org.uk::738a26dd-4fcb-4272-a269-36f644408777" providerId="AD" clId="Web-{D2E61DAB-BE43-8B74-CA34-CF5352B5A4CA}" dt="2021-03-05T09:02:28.446" v="3" actId="1076"/>
          <ac:spMkLst>
            <pc:docMk/>
            <pc:sldMk cId="1681765945" sldId="305"/>
            <ac:spMk id="8" creationId="{CF68A6AE-5CB7-4EE1-BAAD-47ABA948FF3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DE7D37-F993-2A40-B655-05E1B0F13E7D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641D7-B44D-B740-9D3E-A7321CEE2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788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641D7-B44D-B740-9D3E-A7321CEE270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852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1D04F-8231-E542-B4D4-7156067AB0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45D828-F00C-154A-A0D8-DB67D16E91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3F6FF5-0041-B34E-AF04-43DA3FC37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D906C-17F2-384E-BEB9-96471D807EDD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3F0BEA-DEFB-2E48-8B78-15FD88FF6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85FDF-A33B-C745-B47A-B5B6668F4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4E89E-1D67-7D4A-9F66-7AC0D43D1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071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7790E-9BAB-654D-A0CC-88ED90CD4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E40A93-4315-C749-BF78-96F297E4E7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BAF5AE-4FD6-8240-A5AB-440B2617D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D906C-17F2-384E-BEB9-96471D807EDD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29129-644E-2C41-A557-04EF9FBF3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B83B75-D5CC-3440-ADE4-16B527598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4E89E-1D67-7D4A-9F66-7AC0D43D1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679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39EDD33-F92E-8443-9946-D28F0CCFA7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B43F8B-EB24-EA4B-93C5-DE942452D9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FF54CF-CED8-ED4F-8C31-16A2B01A3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D906C-17F2-384E-BEB9-96471D807EDD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A80DA0-B63B-5148-9FAC-1689C3EDA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ACFD41-AAD0-724A-8C43-42C5AA25A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4E89E-1D67-7D4A-9F66-7AC0D43D1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104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1BDD8-A91B-DE4A-B2B9-058891175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D48765-719B-8D4B-9E53-D9FA9E5EBA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A058B2-7943-1843-80B2-B85DAAA94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D906C-17F2-384E-BEB9-96471D807EDD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1057D5-6D2E-834E-82D1-1E5AE1F02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D3573E-CA36-BF46-B216-0F0A1B503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4E89E-1D67-7D4A-9F66-7AC0D43D1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86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6EA5C-8AD0-644D-A939-CC61758CB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7F3853-96D7-9445-A2D4-54CD7F3DB1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31A7E7-B61D-D749-B6A9-F2C1B271BA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D906C-17F2-384E-BEB9-96471D807EDD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654FAB-7389-0F41-870F-A87420362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00765E-1BCA-6040-9E5A-70B4A5E3A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4E89E-1D67-7D4A-9F66-7AC0D43D1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086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23ABF-B32D-BF4C-870D-53BD60502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953B2A-1607-4F46-AC34-377FABF3CE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85C51D-3BCC-204F-8454-F9E5A6D9D2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ACACC3-4EA6-4947-B864-528FC33BC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D906C-17F2-384E-BEB9-96471D807EDD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219F9A-2AAA-674C-8D3D-1DA681A13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197032-3B23-0345-88D2-3FFDB9B3D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4E89E-1D67-7D4A-9F66-7AC0D43D1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058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FFDEF-5908-E142-ABC7-1B512900D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2C1528-176D-1D4A-9647-3227D3FF62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BD3A0B-F97B-FE46-8E97-BFF5774C67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BBDDCC-4127-0B43-9080-55C0A46F84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14D692-0C00-6749-96C2-5417F2C7D6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8F773B-3CE0-CB49-9AD8-025695F69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D906C-17F2-384E-BEB9-96471D807EDD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5BE805-96A3-8B4F-872E-A4210E8D9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2210492-51A4-F14E-8B89-B8A23EF22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4E89E-1D67-7D4A-9F66-7AC0D43D1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369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881685-E3C9-8048-BFC2-89C98D1B9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6E1231-CB25-A240-909B-EA6C8211B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D906C-17F2-384E-BEB9-96471D807EDD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5EFA57-99F5-AB4D-8162-04FC5537D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EE11DB-1220-154E-AEC4-F54EB73F7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4E89E-1D67-7D4A-9F66-7AC0D43D1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336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3FF0C8-B40D-9D42-B4A1-D75D1CF39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D906C-17F2-384E-BEB9-96471D807EDD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4ADBEF-88DE-834E-BF15-218A0FE76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C3E2AE-7D50-C749-81F8-14D2E1097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4E89E-1D67-7D4A-9F66-7AC0D43D1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36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863EF3-9C5E-CC49-80DA-5E29371C1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BFA032-14F7-C74A-BD9A-4ADC49854C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B7904B-22DE-364A-83AB-D30A7A9256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4CC22E-A018-4E49-8203-61E9DAC7D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D906C-17F2-384E-BEB9-96471D807EDD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150220-EB5D-534F-AE6F-28BCC38DC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7DA10C-8B93-2743-9CAB-02A37BB43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4E89E-1D67-7D4A-9F66-7AC0D43D1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499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E8292-961A-5D40-9533-EB1418D31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1076DF-E456-5B4B-AE0E-3D6659FE1F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A228F1-E0E0-6541-A689-7EE3386ED5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8067A0-D3D5-E24B-9167-EA2996168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D906C-17F2-384E-BEB9-96471D807EDD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4428EF-C0C9-DE48-810D-DFC5A4EF3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349DE1-866F-5D4D-A1ED-21F7FD8E4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4E89E-1D67-7D4A-9F66-7AC0D43D1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754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5FE59C4-F5A2-7749-81B9-E2BB3417B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A930A1-E71A-D049-ACDD-C7BF051788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062946-699A-274B-86CD-073057127B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D906C-17F2-384E-BEB9-96471D807EDD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495900-777F-0946-B942-56104B2D84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BB72FA-98F0-AA49-9455-0EC614241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4E89E-1D67-7D4A-9F66-7AC0D43D1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868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.png"/><Relationship Id="rId7" Type="http://schemas.openxmlformats.org/officeDocument/2006/relationships/image" Target="../media/image11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14.pn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ED343F93-3C0A-4D90-8D5B-AACE97504F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282" y="504831"/>
            <a:ext cx="7516483" cy="89862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B080B69-C324-3544-B817-244698753697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446282" y="5678692"/>
            <a:ext cx="1477010" cy="89852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06477" y="2779498"/>
            <a:ext cx="6096000" cy="216469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ts val="1000"/>
              </a:spcBef>
              <a:defRPr/>
            </a:pPr>
            <a:r>
              <a:rPr lang="en-GB" altLang="en-US" sz="4000" b="1" dirty="0">
                <a:solidFill>
                  <a:srgbClr val="FFFFFF"/>
                </a:solidFill>
                <a:latin typeface="FS Mencap" panose="02000506040000020004" pitchFamily="50" charset="0"/>
              </a:rPr>
              <a:t>Employ Me - London</a:t>
            </a:r>
            <a:endParaRPr lang="en-GB" altLang="en-US" sz="4400" b="1" dirty="0">
              <a:solidFill>
                <a:srgbClr val="FFFFFF"/>
              </a:solidFill>
              <a:latin typeface="FS Mencap" panose="02000506040000020004" pitchFamily="50" charset="0"/>
            </a:endParaRPr>
          </a:p>
          <a:p>
            <a:pPr lvl="0">
              <a:spcBef>
                <a:spcPts val="1000"/>
              </a:spcBef>
              <a:defRPr/>
            </a:pPr>
            <a:r>
              <a:rPr lang="en-GB" altLang="en-US" sz="3200" dirty="0">
                <a:solidFill>
                  <a:srgbClr val="FFFFFF"/>
                </a:solidFill>
                <a:latin typeface="FS Mencap" panose="02000506040000020004" pitchFamily="50" charset="0"/>
              </a:rPr>
              <a:t>Introduction</a:t>
            </a:r>
          </a:p>
          <a:p>
            <a:pPr lvl="0">
              <a:spcBef>
                <a:spcPts val="1000"/>
              </a:spcBef>
              <a:defRPr/>
            </a:pPr>
            <a:r>
              <a:rPr lang="en-GB" altLang="en-US" sz="2800" dirty="0">
                <a:solidFill>
                  <a:srgbClr val="FFFFFF"/>
                </a:solidFill>
                <a:latin typeface="FS Mencap" panose="02000506040000020004" pitchFamily="50" charset="0"/>
              </a:rPr>
              <a:t>Jason Hardman &amp; Rhian Stead</a:t>
            </a:r>
          </a:p>
          <a:p>
            <a:pPr lvl="0">
              <a:defRPr/>
            </a:pPr>
            <a:endParaRPr lang="en-GB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64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F677E45-A228-6F47-AF01-359F5B24D936}"/>
              </a:ext>
            </a:extLst>
          </p:cNvPr>
          <p:cNvSpPr txBox="1">
            <a:spLocks/>
          </p:cNvSpPr>
          <p:nvPr/>
        </p:nvSpPr>
        <p:spPr>
          <a:xfrm>
            <a:off x="750038" y="323381"/>
            <a:ext cx="821901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4800" b="1" dirty="0">
              <a:solidFill>
                <a:schemeClr val="accent2"/>
              </a:solidFill>
              <a:latin typeface="FS Mencap" panose="02000506040000020004" pitchFamily="50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E64A11E-DA4A-8747-AE5F-F212CC0876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0038" y="1271601"/>
            <a:ext cx="10743024" cy="367217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2000"/>
              </a:spcBef>
              <a:buNone/>
              <a:defRPr/>
            </a:pPr>
            <a:endParaRPr lang="en-GB" sz="3600" dirty="0">
              <a:latin typeface="FS Mencap" panose="02000506040000020004" pitchFamily="50" charset="0"/>
            </a:endParaRPr>
          </a:p>
          <a:p>
            <a:pPr>
              <a:defRPr/>
            </a:pPr>
            <a:endParaRPr lang="en-GB" sz="3600" dirty="0">
              <a:latin typeface="FS Mencap" panose="02000506040000020004" pitchFamily="50" charset="0"/>
            </a:endParaRPr>
          </a:p>
        </p:txBody>
      </p:sp>
      <p:pic>
        <p:nvPicPr>
          <p:cNvPr id="4" name="Picture 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73CA101E-C627-40FD-9B13-5C20193BAE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9541" y="804634"/>
            <a:ext cx="7201892" cy="861017"/>
          </a:xfrm>
          <a:prstGeom prst="rect">
            <a:avLst/>
          </a:prstGeom>
        </p:spPr>
      </p:pic>
      <p:pic>
        <p:nvPicPr>
          <p:cNvPr id="18" name="Picture 3" descr="A picture containing logo&#10;&#10;Description automatically generated">
            <a:extLst>
              <a:ext uri="{FF2B5EF4-FFF2-40B4-BE49-F238E27FC236}">
                <a16:creationId xmlns:a16="http://schemas.microsoft.com/office/drawing/2014/main" id="{B1E0E88C-A719-4EDD-A269-7EBDEB1A7E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342" y="4715195"/>
            <a:ext cx="1494871" cy="912176"/>
          </a:xfrm>
          <a:prstGeom prst="rect">
            <a:avLst/>
          </a:prstGeom>
        </p:spPr>
      </p:pic>
      <p:pic>
        <p:nvPicPr>
          <p:cNvPr id="20" name="Picture 19" descr="Icon&#10;&#10;Description automatically generated">
            <a:extLst>
              <a:ext uri="{FF2B5EF4-FFF2-40B4-BE49-F238E27FC236}">
                <a16:creationId xmlns:a16="http://schemas.microsoft.com/office/drawing/2014/main" id="{E7E81C60-15A6-433D-B638-0DECB9DBA9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00312" y="3981524"/>
            <a:ext cx="931654" cy="1204446"/>
          </a:xfrm>
          <a:prstGeom prst="rect">
            <a:avLst/>
          </a:prstGeom>
        </p:spPr>
      </p:pic>
      <p:pic>
        <p:nvPicPr>
          <p:cNvPr id="21" name="Picture 20" descr="Logo, company name&#10;&#10;Description automatically generated">
            <a:extLst>
              <a:ext uri="{FF2B5EF4-FFF2-40B4-BE49-F238E27FC236}">
                <a16:creationId xmlns:a16="http://schemas.microsoft.com/office/drawing/2014/main" id="{E1930954-B691-4630-B923-35533F99F2D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626" b="13665"/>
          <a:stretch/>
        </p:blipFill>
        <p:spPr bwMode="auto">
          <a:xfrm>
            <a:off x="6860706" y="3389185"/>
            <a:ext cx="1403422" cy="1402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1" descr="Logo, company name&#10;&#10;Description automatically generated">
            <a:extLst>
              <a:ext uri="{FF2B5EF4-FFF2-40B4-BE49-F238E27FC236}">
                <a16:creationId xmlns:a16="http://schemas.microsoft.com/office/drawing/2014/main" id="{6092579B-0C94-48EA-90F2-10FF1410363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126" y="4898408"/>
            <a:ext cx="1560745" cy="5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>
            <a:extLst>
              <a:ext uri="{FF2B5EF4-FFF2-40B4-BE49-F238E27FC236}">
                <a16:creationId xmlns:a16="http://schemas.microsoft.com/office/drawing/2014/main" id="{10D9F7D4-3BFA-4A7D-96A8-921735F94F8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2383" y="4748272"/>
            <a:ext cx="2196399" cy="630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F8096AF4-9071-41DF-B997-B7BDF26B41C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892" y="3907195"/>
            <a:ext cx="3195006" cy="507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3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1E97C000-58CB-4C86-B617-ABBCD7AB679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336" y="3428628"/>
            <a:ext cx="1550764" cy="1051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Group 5">
            <a:extLst>
              <a:ext uri="{FF2B5EF4-FFF2-40B4-BE49-F238E27FC236}">
                <a16:creationId xmlns:a16="http://schemas.microsoft.com/office/drawing/2014/main" id="{EF0AF466-8116-42A4-80F5-BEE43623B67A}"/>
              </a:ext>
            </a:extLst>
          </p:cNvPr>
          <p:cNvGrpSpPr>
            <a:grpSpLocks/>
          </p:cNvGrpSpPr>
          <p:nvPr/>
        </p:nvGrpSpPr>
        <p:grpSpPr bwMode="auto">
          <a:xfrm>
            <a:off x="2148557" y="1839629"/>
            <a:ext cx="7762876" cy="1549556"/>
            <a:chOff x="695752" y="1678225"/>
            <a:chExt cx="7762586" cy="1671478"/>
          </a:xfrm>
        </p:grpSpPr>
        <p:sp>
          <p:nvSpPr>
            <p:cNvPr id="16" name="Title 1">
              <a:extLst>
                <a:ext uri="{FF2B5EF4-FFF2-40B4-BE49-F238E27FC236}">
                  <a16:creationId xmlns:a16="http://schemas.microsoft.com/office/drawing/2014/main" id="{C75A22B3-22F1-4532-A6C9-8B17F996E02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516056" y="1678225"/>
              <a:ext cx="5518150" cy="735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t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FS Mencap" pitchFamily="50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FS Mencap" pitchFamily="50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FS Mencap" pitchFamily="50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FS Mencap" pitchFamily="50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FS Mencap" pitchFamily="50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FS Mencap" pitchFamily="50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FS Mencap" pitchFamily="50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FS Mencap" pitchFamily="50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FS Mencap" pitchFamily="50" charset="0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GB" altLang="en-US" sz="2800" b="1" dirty="0">
                  <a:solidFill>
                    <a:srgbClr val="A8084D"/>
                  </a:solidFill>
                  <a:latin typeface="FS Mencap"/>
                </a:rPr>
                <a:t>www.mencap.org.uk</a:t>
              </a:r>
              <a:r>
                <a:rPr lang="en-GB" altLang="en-US" sz="2800" b="1" dirty="0">
                  <a:solidFill>
                    <a:srgbClr val="A8084D"/>
                  </a:solidFill>
                </a:rPr>
                <a:t/>
              </a:r>
              <a:br>
                <a:rPr lang="en-GB" altLang="en-US" sz="2800" b="1" dirty="0">
                  <a:solidFill>
                    <a:srgbClr val="A8084D"/>
                  </a:solidFill>
                </a:rPr>
              </a:br>
              <a:endParaRPr lang="en-GB" altLang="en-US" sz="3600" b="1" dirty="0"/>
            </a:p>
          </p:txBody>
        </p:sp>
        <p:sp>
          <p:nvSpPr>
            <p:cNvPr id="17" name="Title 1">
              <a:extLst>
                <a:ext uri="{FF2B5EF4-FFF2-40B4-BE49-F238E27FC236}">
                  <a16:creationId xmlns:a16="http://schemas.microsoft.com/office/drawing/2014/main" id="{4FE20D34-65E7-4097-BAFF-3A5FF5316185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95752" y="2614519"/>
              <a:ext cx="7762586" cy="7351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t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FS Mencap" pitchFamily="50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FS Mencap" pitchFamily="50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FS Mencap" pitchFamily="50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FS Mencap" pitchFamily="50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FS Mencap" pitchFamily="50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FS Mencap" pitchFamily="50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FS Mencap" pitchFamily="50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FS Mencap" pitchFamily="50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FS Mencap" pitchFamily="50" charset="0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GB" altLang="en-US" sz="2800" b="1" dirty="0">
                  <a:solidFill>
                    <a:srgbClr val="A8084D"/>
                  </a:solidFill>
                  <a:latin typeface="FS Mencap"/>
                </a:rPr>
                <a:t>employmelondon@mencap.org.uk</a:t>
              </a:r>
              <a:r>
                <a:rPr lang="en-GB" altLang="en-US" sz="2800" b="1" dirty="0">
                  <a:solidFill>
                    <a:srgbClr val="A8084D"/>
                  </a:solidFill>
                </a:rPr>
                <a:t/>
              </a:r>
              <a:br>
                <a:rPr lang="en-GB" altLang="en-US" sz="2800" b="1" dirty="0">
                  <a:solidFill>
                    <a:srgbClr val="A8084D"/>
                  </a:solidFill>
                </a:rPr>
              </a:br>
              <a:endParaRPr lang="en-GB" altLang="en-US" sz="36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12776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F677E45-A228-6F47-AF01-359F5B24D936}"/>
              </a:ext>
            </a:extLst>
          </p:cNvPr>
          <p:cNvSpPr txBox="1">
            <a:spLocks/>
          </p:cNvSpPr>
          <p:nvPr/>
        </p:nvSpPr>
        <p:spPr>
          <a:xfrm>
            <a:off x="750038" y="323381"/>
            <a:ext cx="821901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4800" b="1" dirty="0">
              <a:solidFill>
                <a:schemeClr val="accent2"/>
              </a:solidFill>
              <a:latin typeface="FS Mencap" panose="02000506040000020004" pitchFamily="50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E64A11E-DA4A-8747-AE5F-F212CC0876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0038" y="1271601"/>
            <a:ext cx="10743024" cy="367217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2000"/>
              </a:spcBef>
              <a:buNone/>
              <a:defRPr/>
            </a:pPr>
            <a:endParaRPr lang="en-GB" sz="3600" dirty="0">
              <a:latin typeface="FS Mencap" panose="02000506040000020004" pitchFamily="50" charset="0"/>
            </a:endParaRPr>
          </a:p>
          <a:p>
            <a:pPr>
              <a:defRPr/>
            </a:pPr>
            <a:endParaRPr lang="en-GB" sz="3600" dirty="0">
              <a:latin typeface="FS Mencap" panose="02000506040000020004" pitchFamily="50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-1084521" y="-2626243"/>
            <a:ext cx="8314661" cy="77724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59096B3-1936-F740-9853-7083EB15F541}"/>
              </a:ext>
            </a:extLst>
          </p:cNvPr>
          <p:cNvSpPr txBox="1">
            <a:spLocks/>
          </p:cNvSpPr>
          <p:nvPr/>
        </p:nvSpPr>
        <p:spPr>
          <a:xfrm>
            <a:off x="115857" y="1823143"/>
            <a:ext cx="6327805" cy="2479253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en-US" sz="3600" dirty="0" smtClean="0">
                <a:solidFill>
                  <a:schemeClr val="bg1"/>
                </a:solidFill>
                <a:latin typeface="FS Mencap" panose="02000506040000020004" pitchFamily="50" charset="0"/>
              </a:rPr>
              <a:t>May 2021 to June 2023</a:t>
            </a:r>
          </a:p>
          <a:p>
            <a:r>
              <a:rPr lang="en-GB" altLang="en-US" sz="3600" dirty="0" smtClean="0">
                <a:solidFill>
                  <a:schemeClr val="bg1"/>
                </a:solidFill>
                <a:latin typeface="FS Mencap" panose="02000506040000020004" pitchFamily="50" charset="0"/>
              </a:rPr>
              <a:t>650 young people</a:t>
            </a:r>
          </a:p>
          <a:p>
            <a:r>
              <a:rPr lang="en-GB" altLang="en-US" sz="3600" dirty="0" smtClean="0">
                <a:solidFill>
                  <a:schemeClr val="bg1"/>
                </a:solidFill>
                <a:latin typeface="FS Mencap" panose="02000506040000020004" pitchFamily="50" charset="0"/>
              </a:rPr>
              <a:t>16 to 24 years old</a:t>
            </a:r>
          </a:p>
          <a:p>
            <a:r>
              <a:rPr lang="en-GB" altLang="en-US" sz="3600" dirty="0" smtClean="0">
                <a:solidFill>
                  <a:schemeClr val="bg1"/>
                </a:solidFill>
                <a:latin typeface="FS Mencap" panose="02000506040000020004" pitchFamily="50" charset="0"/>
              </a:rPr>
              <a:t>Learning disability or learning difficulty</a:t>
            </a:r>
          </a:p>
          <a:p>
            <a:r>
              <a:rPr lang="en-GB" altLang="en-US" sz="3600" dirty="0" smtClean="0">
                <a:solidFill>
                  <a:schemeClr val="bg1"/>
                </a:solidFill>
                <a:latin typeface="FS Mencap" panose="02000506040000020004" pitchFamily="50" charset="0"/>
              </a:rPr>
              <a:t>Not in employment, education or training</a:t>
            </a:r>
          </a:p>
          <a:p>
            <a:r>
              <a:rPr lang="en-GB" altLang="en-US" sz="3600" dirty="0" smtClean="0">
                <a:solidFill>
                  <a:schemeClr val="bg1"/>
                </a:solidFill>
                <a:latin typeface="FS Mencap" panose="02000506040000020004" pitchFamily="50" charset="0"/>
              </a:rPr>
              <a:t>Live in one of the 32 London Boroughs and the City of London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schemeClr val="bg1"/>
              </a:solidFill>
              <a:latin typeface="FS Mencap" panose="02000506040000020004" pitchFamily="50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8206" y="1100793"/>
            <a:ext cx="48669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3200" b="1" dirty="0">
                <a:solidFill>
                  <a:schemeClr val="bg1"/>
                </a:solidFill>
                <a:latin typeface="FS Mencap" panose="02000506040000020004" pitchFamily="50" charset="0"/>
                <a:cs typeface="Arial" panose="020B0604020202020204" pitchFamily="34" charset="0"/>
              </a:rPr>
              <a:t>About the programme</a:t>
            </a:r>
          </a:p>
        </p:txBody>
      </p:sp>
      <p:pic>
        <p:nvPicPr>
          <p:cNvPr id="10" name="Picture 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ED343F93-3C0A-4D90-8D5B-AACE97504F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3848" y="204100"/>
            <a:ext cx="7516483" cy="89862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367" y="5729288"/>
            <a:ext cx="2173200" cy="894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10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043" y="5866762"/>
            <a:ext cx="2115316" cy="701041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-2204485" y="-2818758"/>
            <a:ext cx="9169266" cy="80554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-52931" y="1959245"/>
            <a:ext cx="622162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182563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FS Mencap" panose="02000506040000020004" pitchFamily="50" charset="0"/>
                <a:cs typeface="Arial" panose="020B0604020202020204" pitchFamily="34" charset="0"/>
              </a:rPr>
              <a:t>Mencap’s Supported Employment programme.</a:t>
            </a:r>
          </a:p>
          <a:p>
            <a:pPr marL="457200" indent="-182563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FS Mencap" panose="02000506040000020004" pitchFamily="50" charset="0"/>
                <a:cs typeface="Arial" panose="020B0604020202020204" pitchFamily="34" charset="0"/>
              </a:rPr>
              <a:t>Delivered employment training since </a:t>
            </a:r>
            <a:r>
              <a:rPr lang="en-GB" sz="2400" dirty="0" smtClean="0">
                <a:solidFill>
                  <a:schemeClr val="bg1"/>
                </a:solidFill>
                <a:latin typeface="FS Mencap" panose="02000506040000020004" pitchFamily="50" charset="0"/>
                <a:cs typeface="Arial" panose="020B0604020202020204" pitchFamily="34" charset="0"/>
              </a:rPr>
              <a:t>1975</a:t>
            </a:r>
            <a:endParaRPr lang="en-GB" sz="2400" dirty="0">
              <a:solidFill>
                <a:schemeClr val="bg1"/>
              </a:solidFill>
              <a:latin typeface="FS Mencap" panose="02000506040000020004" pitchFamily="50" charset="0"/>
              <a:cs typeface="Arial" panose="020B0604020202020204" pitchFamily="34" charset="0"/>
            </a:endParaRPr>
          </a:p>
          <a:p>
            <a:pPr marL="457200" indent="-182563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FS Mencap" panose="02000506040000020004" pitchFamily="50" charset="0"/>
                <a:cs typeface="Arial" panose="020B0604020202020204" pitchFamily="34" charset="0"/>
              </a:rPr>
              <a:t>Mencap will deliver the programme ourselves together with a range of expert partners…</a:t>
            </a:r>
          </a:p>
          <a:p>
            <a:pPr algn="l"/>
            <a:endParaRPr lang="en-GB" sz="2800" b="1" dirty="0">
              <a:solidFill>
                <a:schemeClr val="bg1"/>
              </a:solidFill>
              <a:latin typeface="FS Mencap" panose="02000506040000020004" pitchFamily="50" charset="0"/>
              <a:cs typeface="Arial" panose="020B0604020202020204" pitchFamily="34" charset="0"/>
            </a:endParaRPr>
          </a:p>
          <a:p>
            <a:pPr algn="l"/>
            <a:endParaRPr lang="en-GB" sz="2800" b="1" dirty="0">
              <a:solidFill>
                <a:schemeClr val="bg1"/>
              </a:solidFill>
              <a:latin typeface="FS Mencap" panose="02000506040000020004" pitchFamily="50" charset="0"/>
              <a:cs typeface="Arial" panose="020B0604020202020204" pitchFamily="34" charset="0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47590" y="928376"/>
            <a:ext cx="10515600" cy="1325563"/>
          </a:xfrm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  <a:latin typeface="FS Mencap" panose="02000506040000020004" pitchFamily="50" charset="0"/>
              </a:rPr>
              <a:t>Employ Me</a:t>
            </a:r>
          </a:p>
        </p:txBody>
      </p:sp>
      <p:pic>
        <p:nvPicPr>
          <p:cNvPr id="12" name="Picture 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ED343F93-3C0A-4D90-8D5B-AACE97504F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0910" y="203239"/>
            <a:ext cx="7516483" cy="898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22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F677E45-A228-6F47-AF01-359F5B24D936}"/>
              </a:ext>
            </a:extLst>
          </p:cNvPr>
          <p:cNvSpPr txBox="1">
            <a:spLocks/>
          </p:cNvSpPr>
          <p:nvPr/>
        </p:nvSpPr>
        <p:spPr>
          <a:xfrm>
            <a:off x="750038" y="323381"/>
            <a:ext cx="821901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4800" b="1" dirty="0">
              <a:solidFill>
                <a:schemeClr val="accent2"/>
              </a:solidFill>
              <a:latin typeface="FS Mencap" panose="02000506040000020004" pitchFamily="50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E64A11E-DA4A-8747-AE5F-F212CC0876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0038" y="1271601"/>
            <a:ext cx="10743024" cy="367217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2000"/>
              </a:spcBef>
              <a:buNone/>
              <a:defRPr/>
            </a:pPr>
            <a:endParaRPr lang="en-GB" sz="3600" dirty="0">
              <a:latin typeface="FS Mencap" panose="02000506040000020004" pitchFamily="50" charset="0"/>
            </a:endParaRPr>
          </a:p>
          <a:p>
            <a:pPr>
              <a:defRPr/>
            </a:pPr>
            <a:endParaRPr lang="en-GB" sz="3600" dirty="0">
              <a:latin typeface="FS Mencap" panose="02000506040000020004" pitchFamily="50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A7C4D58-FA6C-4D3E-B914-EC1AD34C61DF}"/>
              </a:ext>
            </a:extLst>
          </p:cNvPr>
          <p:cNvSpPr txBox="1"/>
          <p:nvPr/>
        </p:nvSpPr>
        <p:spPr>
          <a:xfrm>
            <a:off x="1374757" y="1935842"/>
            <a:ext cx="7769244" cy="338554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</a:pPr>
            <a:r>
              <a:rPr lang="en-GB" sz="2000" dirty="0">
                <a:latin typeface="FS Mencap"/>
                <a:cs typeface="Arial"/>
              </a:rPr>
              <a:t>Bromley Mencap is an award-winning organisation celebrating its platinum 70th year.</a:t>
            </a:r>
            <a:endParaRPr lang="en-US" sz="2000" dirty="0">
              <a:latin typeface="FS Mencap"/>
              <a:cs typeface="Arial"/>
            </a:endParaRPr>
          </a:p>
          <a:p>
            <a:pPr>
              <a:spcBef>
                <a:spcPct val="20000"/>
              </a:spcBef>
            </a:pPr>
            <a:endParaRPr lang="en-GB" sz="2000" dirty="0">
              <a:latin typeface="FS Mencap"/>
              <a:cs typeface="Arial"/>
            </a:endParaRPr>
          </a:p>
          <a:p>
            <a:pPr>
              <a:spcBef>
                <a:spcPct val="20000"/>
              </a:spcBef>
            </a:pPr>
            <a:r>
              <a:rPr lang="en-GB" sz="2000" dirty="0">
                <a:latin typeface="FS Mencap"/>
                <a:cs typeface="Arial"/>
              </a:rPr>
              <a:t>Supporting an average of 60 disabled people into paid employment each year through their specialist Education and Employment Service..</a:t>
            </a:r>
          </a:p>
          <a:p>
            <a:pPr>
              <a:spcBef>
                <a:spcPct val="20000"/>
              </a:spcBef>
            </a:pPr>
            <a:r>
              <a:rPr lang="en-GB" sz="2000" dirty="0">
                <a:latin typeface="FS Mencap"/>
                <a:cs typeface="Arial"/>
              </a:rPr>
              <a:t>    </a:t>
            </a:r>
          </a:p>
          <a:p>
            <a:pPr>
              <a:spcBef>
                <a:spcPct val="20000"/>
              </a:spcBef>
            </a:pPr>
            <a:r>
              <a:rPr lang="en-GB" sz="2000" dirty="0">
                <a:latin typeface="FS Mencap"/>
                <a:cs typeface="Arial"/>
              </a:rPr>
              <a:t>Providing a wide range of holistic, person-centred services to disabled people from birth to end of life.</a:t>
            </a:r>
          </a:p>
          <a:p>
            <a:pPr algn="l"/>
            <a:endParaRPr lang="en-US" dirty="0">
              <a:cs typeface="Arial"/>
            </a:endParaRPr>
          </a:p>
        </p:txBody>
      </p:sp>
      <p:pic>
        <p:nvPicPr>
          <p:cNvPr id="5" name="Picture 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D4F88640-8C3A-4275-A834-8E7CE26B00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6036" y="623202"/>
            <a:ext cx="7516483" cy="898628"/>
          </a:xfrm>
          <a:prstGeom prst="rect">
            <a:avLst/>
          </a:prstGeom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514528A3-0959-47C7-85B7-E460544BE7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2519" y="2418109"/>
            <a:ext cx="1995322" cy="137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400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F677E45-A228-6F47-AF01-359F5B24D936}"/>
              </a:ext>
            </a:extLst>
          </p:cNvPr>
          <p:cNvSpPr txBox="1">
            <a:spLocks/>
          </p:cNvSpPr>
          <p:nvPr/>
        </p:nvSpPr>
        <p:spPr>
          <a:xfrm>
            <a:off x="750038" y="323381"/>
            <a:ext cx="821901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4800" b="1" dirty="0">
              <a:solidFill>
                <a:schemeClr val="accent2"/>
              </a:solidFill>
              <a:latin typeface="FS Mencap" panose="02000506040000020004" pitchFamily="50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E64A11E-DA4A-8747-AE5F-F212CC0876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0038" y="1271601"/>
            <a:ext cx="10743024" cy="367217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2000"/>
              </a:spcBef>
              <a:buNone/>
              <a:defRPr/>
            </a:pPr>
            <a:endParaRPr lang="en-GB" sz="3600" dirty="0">
              <a:latin typeface="FS Mencap" panose="02000506040000020004" pitchFamily="50" charset="0"/>
            </a:endParaRPr>
          </a:p>
          <a:p>
            <a:pPr>
              <a:defRPr/>
            </a:pPr>
            <a:endParaRPr lang="en-GB" sz="3600" dirty="0">
              <a:latin typeface="FS Mencap" panose="02000506040000020004" pitchFamily="50" charset="0"/>
            </a:endParaRPr>
          </a:p>
        </p:txBody>
      </p:sp>
      <p:pic>
        <p:nvPicPr>
          <p:cNvPr id="4" name="Picture 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3422A1A6-AEEF-49F0-BC99-94BF46F71D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3308" y="500466"/>
            <a:ext cx="7516483" cy="898628"/>
          </a:xfrm>
          <a:prstGeom prst="rect">
            <a:avLst/>
          </a:prstGeom>
        </p:spPr>
      </p:pic>
      <p:pic>
        <p:nvPicPr>
          <p:cNvPr id="5" name="Picture 1">
            <a:extLst>
              <a:ext uri="{FF2B5EF4-FFF2-40B4-BE49-F238E27FC236}">
                <a16:creationId xmlns:a16="http://schemas.microsoft.com/office/drawing/2014/main" id="{23F8C52C-E265-4B34-87EE-874082D35E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164" y="2795126"/>
            <a:ext cx="4549595" cy="625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6">
            <a:extLst>
              <a:ext uri="{FF2B5EF4-FFF2-40B4-BE49-F238E27FC236}">
                <a16:creationId xmlns:a16="http://schemas.microsoft.com/office/drawing/2014/main" id="{E7801E00-0828-4F8E-B3D3-39F600AB8D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3232" y="2425215"/>
            <a:ext cx="7773730" cy="2154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FS Mencap" pitchFamily="50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FS Mencap" pitchFamily="50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FS Mencap" pitchFamily="50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FS Mencap" pitchFamily="50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FS Mencap" pitchFamily="50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FS Mencap" pitchFamily="50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FS Mencap" pitchFamily="50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FS Mencap" pitchFamily="50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FS Mencap" pitchFamily="50" charset="0"/>
              </a:defRPr>
            </a:lvl9pPr>
          </a:lstStyle>
          <a:p>
            <a:pPr>
              <a:buNone/>
            </a:pPr>
            <a:r>
              <a:rPr lang="en-GB" sz="2000" dirty="0">
                <a:latin typeface="FS Mencap"/>
                <a:cs typeface="Arial"/>
              </a:rPr>
              <a:t>Expert provider of inclusive apprenticeships</a:t>
            </a:r>
            <a:endParaRPr lang="en-US" sz="2000" dirty="0"/>
          </a:p>
          <a:p>
            <a:pPr>
              <a:buNone/>
            </a:pPr>
            <a:endParaRPr lang="en-GB" sz="2000" dirty="0">
              <a:latin typeface="FS Mencap"/>
              <a:cs typeface="Arial"/>
            </a:endParaRPr>
          </a:p>
          <a:p>
            <a:pPr>
              <a:buNone/>
            </a:pPr>
            <a:r>
              <a:rPr lang="en-GB" sz="2000" dirty="0">
                <a:latin typeface="FS Mencap"/>
                <a:cs typeface="Arial"/>
              </a:rPr>
              <a:t>Disability confident employer</a:t>
            </a:r>
            <a:endParaRPr lang="en-GB" sz="2000" dirty="0"/>
          </a:p>
          <a:p>
            <a:pPr>
              <a:buNone/>
            </a:pPr>
            <a:endParaRPr lang="en-GB" sz="2000" dirty="0">
              <a:latin typeface="FS Mencap"/>
              <a:cs typeface="Arial"/>
            </a:endParaRPr>
          </a:p>
          <a:p>
            <a:pPr>
              <a:buNone/>
            </a:pPr>
            <a:r>
              <a:rPr lang="en-GB" sz="2000" dirty="0">
                <a:latin typeface="FS Mencap"/>
                <a:cs typeface="Arial"/>
              </a:rPr>
              <a:t>Strong record of employer engagement </a:t>
            </a:r>
            <a:endParaRPr lang="en-GB" sz="2000" dirty="0"/>
          </a:p>
          <a:p>
            <a:pPr>
              <a:spcBef>
                <a:spcPct val="0"/>
              </a:spcBef>
              <a:buFontTx/>
              <a:buNone/>
            </a:pPr>
            <a:endParaRPr lang="en-GB" altLang="en-US" sz="1800" dirty="0">
              <a:latin typeface="Arial" panose="020B0604020202020204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27627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F677E45-A228-6F47-AF01-359F5B24D936}"/>
              </a:ext>
            </a:extLst>
          </p:cNvPr>
          <p:cNvSpPr txBox="1">
            <a:spLocks/>
          </p:cNvSpPr>
          <p:nvPr/>
        </p:nvSpPr>
        <p:spPr>
          <a:xfrm>
            <a:off x="750038" y="323381"/>
            <a:ext cx="821901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4800" b="1" dirty="0">
              <a:solidFill>
                <a:schemeClr val="accent2"/>
              </a:solidFill>
              <a:latin typeface="FS Mencap" panose="02000506040000020004" pitchFamily="50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E64A11E-DA4A-8747-AE5F-F212CC0876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0038" y="1271601"/>
            <a:ext cx="10743024" cy="367217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2000"/>
              </a:spcBef>
              <a:buNone/>
              <a:defRPr/>
            </a:pPr>
            <a:endParaRPr lang="en-GB" sz="3600" dirty="0">
              <a:latin typeface="FS Mencap" panose="02000506040000020004" pitchFamily="50" charset="0"/>
            </a:endParaRPr>
          </a:p>
          <a:p>
            <a:pPr>
              <a:defRPr/>
            </a:pPr>
            <a:endParaRPr lang="en-GB" sz="3600" dirty="0">
              <a:latin typeface="FS Mencap" panose="02000506040000020004" pitchFamily="50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C632B7-0740-4A24-A4CA-9994FF0FB3BC}"/>
              </a:ext>
            </a:extLst>
          </p:cNvPr>
          <p:cNvSpPr txBox="1"/>
          <p:nvPr/>
        </p:nvSpPr>
        <p:spPr>
          <a:xfrm>
            <a:off x="756247" y="2137125"/>
            <a:ext cx="7688735" cy="31393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latin typeface="FS Mencap"/>
                <a:cs typeface="Arial"/>
              </a:rPr>
              <a:t>Matrix Standard accredited provider with considerable experience of supporting disadvantaged groups</a:t>
            </a:r>
          </a:p>
          <a:p>
            <a:endParaRPr lang="en-US" sz="2000" dirty="0">
              <a:latin typeface="FS Mencap"/>
              <a:cs typeface="Arial"/>
            </a:endParaRPr>
          </a:p>
          <a:p>
            <a:r>
              <a:rPr lang="en-US" sz="2000" dirty="0">
                <a:latin typeface="FS Mencap"/>
                <a:cs typeface="Arial"/>
              </a:rPr>
              <a:t>Providing personalised tailored support to enable clients and learners to progress into sustainable careers</a:t>
            </a:r>
          </a:p>
          <a:p>
            <a:endParaRPr lang="en-US" sz="2000" dirty="0">
              <a:latin typeface="FS Mencap"/>
              <a:cs typeface="Arial"/>
            </a:endParaRPr>
          </a:p>
          <a:p>
            <a:r>
              <a:rPr lang="en-US" sz="2000" dirty="0">
                <a:latin typeface="FS Mencap"/>
                <a:cs typeface="Arial"/>
              </a:rPr>
              <a:t>Full range of support to help progression including self employment support, mentoring, mental health, substance misuse and housing support. </a:t>
            </a:r>
          </a:p>
          <a:p>
            <a:pPr algn="l"/>
            <a:endParaRPr lang="en-US" dirty="0">
              <a:cs typeface="Arial"/>
            </a:endParaRP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D05EA76C-E2F1-4226-B28B-55DF8D5684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4324" y="2736820"/>
            <a:ext cx="2590004" cy="741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5FCA2EB3-AB79-434A-9E59-455B9BC385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3308" y="656180"/>
            <a:ext cx="7516483" cy="898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01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F677E45-A228-6F47-AF01-359F5B24D936}"/>
              </a:ext>
            </a:extLst>
          </p:cNvPr>
          <p:cNvSpPr txBox="1">
            <a:spLocks/>
          </p:cNvSpPr>
          <p:nvPr/>
        </p:nvSpPr>
        <p:spPr>
          <a:xfrm>
            <a:off x="750038" y="323381"/>
            <a:ext cx="821901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4800" b="1" dirty="0">
              <a:solidFill>
                <a:schemeClr val="accent2"/>
              </a:solidFill>
              <a:latin typeface="FS Mencap" panose="02000506040000020004" pitchFamily="50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E64A11E-DA4A-8747-AE5F-F212CC0876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0038" y="1271601"/>
            <a:ext cx="10743024" cy="367217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2000"/>
              </a:spcBef>
              <a:buNone/>
              <a:defRPr/>
            </a:pPr>
            <a:endParaRPr lang="en-GB" sz="3600" dirty="0">
              <a:latin typeface="FS Mencap" panose="02000506040000020004" pitchFamily="50" charset="0"/>
            </a:endParaRPr>
          </a:p>
          <a:p>
            <a:pPr>
              <a:defRPr/>
            </a:pPr>
            <a:endParaRPr lang="en-GB" sz="3600" dirty="0">
              <a:latin typeface="FS Mencap" panose="02000506040000020004" pitchFamily="50" charset="0"/>
            </a:endParaRPr>
          </a:p>
        </p:txBody>
      </p:sp>
      <p:pic>
        <p:nvPicPr>
          <p:cNvPr id="4" name="Picture 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43469BB2-51CA-4F21-A7CE-4375397CF2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3308" y="445567"/>
            <a:ext cx="7516483" cy="898628"/>
          </a:xfrm>
          <a:prstGeom prst="rect">
            <a:avLst/>
          </a:prstGeom>
        </p:spPr>
      </p:pic>
      <p:pic>
        <p:nvPicPr>
          <p:cNvPr id="5" name="Picture 1">
            <a:extLst>
              <a:ext uri="{FF2B5EF4-FFF2-40B4-BE49-F238E27FC236}">
                <a16:creationId xmlns:a16="http://schemas.microsoft.com/office/drawing/2014/main" id="{D1291CF0-1F3A-42CC-8071-B802794A29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2023" y="2626495"/>
            <a:ext cx="2537420" cy="904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6">
            <a:extLst>
              <a:ext uri="{FF2B5EF4-FFF2-40B4-BE49-F238E27FC236}">
                <a16:creationId xmlns:a16="http://schemas.microsoft.com/office/drawing/2014/main" id="{B94C71ED-8A61-4307-A12E-917E6D4669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942" y="1814010"/>
            <a:ext cx="7946869" cy="307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FS Mencap" pitchFamily="50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FS Mencap" pitchFamily="50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FS Mencap" pitchFamily="50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FS Mencap" pitchFamily="50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FS Mencap" pitchFamily="50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FS Mencap" pitchFamily="50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FS Mencap" pitchFamily="50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FS Mencap" pitchFamily="50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FS Mencap" pitchFamily="50" charset="0"/>
              </a:defRPr>
            </a:lvl9pPr>
          </a:lstStyle>
          <a:p>
            <a:pPr marL="342900" indent="-342900">
              <a:buFont typeface="Arial"/>
              <a:buChar char="•"/>
            </a:pPr>
            <a:r>
              <a:rPr lang="en-GB" sz="2000" dirty="0">
                <a:latin typeface="FS Mencap"/>
                <a:cs typeface="Arial"/>
              </a:rPr>
              <a:t>Social enterprise supporting young people who are </a:t>
            </a:r>
            <a:r>
              <a:rPr lang="en-GB" sz="2000" dirty="0" err="1">
                <a:latin typeface="FS Mencap"/>
                <a:cs typeface="Arial"/>
              </a:rPr>
              <a:t>neurodiverse</a:t>
            </a:r>
            <a:r>
              <a:rPr lang="en-GB" sz="2000" dirty="0">
                <a:latin typeface="FS Mencap"/>
                <a:cs typeface="Arial"/>
              </a:rPr>
              <a:t> including  Autism, ADHA, dyslexia, Dyspraxia and </a:t>
            </a:r>
            <a:r>
              <a:rPr lang="en-GB" sz="2000" dirty="0" err="1">
                <a:latin typeface="FS Mencap"/>
                <a:cs typeface="Arial"/>
              </a:rPr>
              <a:t>Tourettes</a:t>
            </a:r>
            <a:r>
              <a:rPr lang="en-GB" sz="2000" dirty="0">
                <a:latin typeface="FS Mencap"/>
                <a:cs typeface="Arial"/>
              </a:rPr>
              <a:t>. </a:t>
            </a:r>
            <a:endParaRPr lang="en-US" sz="2000" dirty="0"/>
          </a:p>
          <a:p>
            <a:pPr marL="342900" indent="-342900">
              <a:buFont typeface="Arial"/>
              <a:buChar char="•"/>
            </a:pPr>
            <a:endParaRPr lang="en-GB" sz="2000" dirty="0"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GB" sz="2000" dirty="0">
                <a:latin typeface="FS Mencap"/>
                <a:cs typeface="Arial"/>
              </a:rPr>
              <a:t>Featured on the BBC2 series, Employable Me and now Employable Me 2, featuring work with disabled job seekers as they prove that disability should not be a barrier to employment. </a:t>
            </a:r>
            <a:endParaRPr lang="en-GB" sz="2000" dirty="0"/>
          </a:p>
          <a:p>
            <a:pPr marL="342900" indent="-342900">
              <a:buFont typeface="Arial"/>
              <a:buChar char="•"/>
            </a:pPr>
            <a:endParaRPr lang="en-GB" sz="2000" dirty="0">
              <a:latin typeface="FS Mencap"/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GB" sz="2000" dirty="0">
                <a:latin typeface="FS Mencap"/>
                <a:cs typeface="Arial"/>
              </a:rPr>
              <a:t>87% of clients sustain work over a 2 year period.</a:t>
            </a:r>
            <a:endParaRPr lang="en-GB" sz="2000" dirty="0"/>
          </a:p>
          <a:p>
            <a:pPr>
              <a:spcBef>
                <a:spcPct val="0"/>
              </a:spcBef>
              <a:buFontTx/>
              <a:buNone/>
            </a:pPr>
            <a:endParaRPr lang="en-GB" altLang="en-US" sz="1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4303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F677E45-A228-6F47-AF01-359F5B24D936}"/>
              </a:ext>
            </a:extLst>
          </p:cNvPr>
          <p:cNvSpPr txBox="1">
            <a:spLocks/>
          </p:cNvSpPr>
          <p:nvPr/>
        </p:nvSpPr>
        <p:spPr>
          <a:xfrm>
            <a:off x="750038" y="323381"/>
            <a:ext cx="821901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4800" b="1" dirty="0">
              <a:solidFill>
                <a:schemeClr val="accent2"/>
              </a:solidFill>
              <a:latin typeface="FS Mencap" panose="02000506040000020004" pitchFamily="50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E64A11E-DA4A-8747-AE5F-F212CC0876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0038" y="1271601"/>
            <a:ext cx="10743024" cy="367217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2000"/>
              </a:spcBef>
              <a:buNone/>
              <a:defRPr/>
            </a:pPr>
            <a:endParaRPr lang="en-GB" sz="3600" dirty="0">
              <a:latin typeface="FS Mencap" panose="02000506040000020004" pitchFamily="50" charset="0"/>
            </a:endParaRPr>
          </a:p>
          <a:p>
            <a:pPr>
              <a:defRPr/>
            </a:pPr>
            <a:endParaRPr lang="en-GB" sz="3600" dirty="0">
              <a:latin typeface="FS Mencap" panose="02000506040000020004" pitchFamily="50" charset="0"/>
            </a:endParaRPr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253372A4-9CAC-4423-BF40-4321A53BBE5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08" t="19251" r="15937" b="8379"/>
          <a:stretch/>
        </p:blipFill>
        <p:spPr bwMode="auto">
          <a:xfrm>
            <a:off x="9649797" y="2134770"/>
            <a:ext cx="1843265" cy="194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3F438E50-53ED-4B18-9D40-312A2D13C9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3308" y="470598"/>
            <a:ext cx="7516483" cy="898628"/>
          </a:xfrm>
          <a:prstGeom prst="rect">
            <a:avLst/>
          </a:prstGeom>
        </p:spPr>
      </p:pic>
      <p:sp>
        <p:nvSpPr>
          <p:cNvPr id="8" name="TextBox 6">
            <a:extLst>
              <a:ext uri="{FF2B5EF4-FFF2-40B4-BE49-F238E27FC236}">
                <a16:creationId xmlns:a16="http://schemas.microsoft.com/office/drawing/2014/main" id="{F3C4DA21-4EB5-4D8C-8B10-8DD93B4911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6157" y="2016735"/>
            <a:ext cx="8487060" cy="2523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FS Mencap" pitchFamily="50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FS Mencap" pitchFamily="50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FS Mencap" pitchFamily="50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FS Mencap" pitchFamily="50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FS Mencap" pitchFamily="50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FS Mencap" pitchFamily="50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FS Mencap" pitchFamily="50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FS Mencap" pitchFamily="50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FS Mencap" pitchFamily="50" charset="0"/>
              </a:defRPr>
            </a:lvl9pPr>
          </a:lstStyle>
          <a:p>
            <a:pPr>
              <a:buNone/>
            </a:pPr>
            <a:r>
              <a:rPr lang="en-GB" sz="2000" dirty="0">
                <a:latin typeface="FS Mencap"/>
                <a:cs typeface="Arial"/>
              </a:rPr>
              <a:t>National training provider offering Employability Support, Traineeships and Apprenticeships</a:t>
            </a:r>
            <a:endParaRPr lang="en-US" sz="2000" dirty="0"/>
          </a:p>
          <a:p>
            <a:pPr>
              <a:buNone/>
            </a:pPr>
            <a:endParaRPr lang="en-GB" sz="2000" dirty="0">
              <a:cs typeface="Arial"/>
            </a:endParaRPr>
          </a:p>
          <a:p>
            <a:pPr>
              <a:buNone/>
            </a:pPr>
            <a:r>
              <a:rPr lang="en-GB" sz="2000" dirty="0">
                <a:latin typeface="FS Mencap"/>
                <a:cs typeface="Arial"/>
              </a:rPr>
              <a:t>A social values-based organisation established for over 15 years</a:t>
            </a:r>
            <a:endParaRPr lang="en-GB" sz="2000" dirty="0"/>
          </a:p>
          <a:p>
            <a:pPr>
              <a:buNone/>
            </a:pPr>
            <a:endParaRPr lang="en-GB" sz="2000" dirty="0">
              <a:cs typeface="Arial"/>
            </a:endParaRPr>
          </a:p>
          <a:p>
            <a:pPr>
              <a:buNone/>
            </a:pPr>
            <a:r>
              <a:rPr lang="en-GB" sz="2000" dirty="0">
                <a:latin typeface="FS Mencap"/>
                <a:cs typeface="Arial"/>
              </a:rPr>
              <a:t>Offers a bespoke programme of support to suit individual needs</a:t>
            </a:r>
            <a:endParaRPr lang="en-GB" sz="2000" dirty="0"/>
          </a:p>
          <a:p>
            <a:pPr>
              <a:spcBef>
                <a:spcPct val="0"/>
              </a:spcBef>
              <a:buFontTx/>
              <a:buNone/>
            </a:pPr>
            <a:endParaRPr lang="en-GB" altLang="en-US" sz="1800" dirty="0">
              <a:latin typeface="Arial" panose="020B0604020202020204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6138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F677E45-A228-6F47-AF01-359F5B24D936}"/>
              </a:ext>
            </a:extLst>
          </p:cNvPr>
          <p:cNvSpPr txBox="1">
            <a:spLocks/>
          </p:cNvSpPr>
          <p:nvPr/>
        </p:nvSpPr>
        <p:spPr>
          <a:xfrm>
            <a:off x="750038" y="323381"/>
            <a:ext cx="821901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4800" b="1" dirty="0">
              <a:solidFill>
                <a:schemeClr val="accent2"/>
              </a:solidFill>
              <a:latin typeface="FS Mencap" panose="02000506040000020004" pitchFamily="50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E64A11E-DA4A-8747-AE5F-F212CC0876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0038" y="1271601"/>
            <a:ext cx="10743024" cy="367217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2000"/>
              </a:spcBef>
              <a:buNone/>
              <a:defRPr/>
            </a:pPr>
            <a:endParaRPr lang="en-GB" sz="3600" dirty="0">
              <a:latin typeface="FS Mencap" panose="02000506040000020004" pitchFamily="50" charset="0"/>
            </a:endParaRPr>
          </a:p>
          <a:p>
            <a:pPr>
              <a:defRPr/>
            </a:pPr>
            <a:endParaRPr lang="en-GB" sz="3600" dirty="0">
              <a:latin typeface="FS Mencap" panose="02000506040000020004" pitchFamily="50" charset="0"/>
            </a:endParaRPr>
          </a:p>
        </p:txBody>
      </p:sp>
      <p:pic>
        <p:nvPicPr>
          <p:cNvPr id="4" name="Picture 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73CA101E-C627-40FD-9B13-5C20193BAE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9540" y="804634"/>
            <a:ext cx="7516483" cy="898628"/>
          </a:xfrm>
          <a:prstGeom prst="rect">
            <a:avLst/>
          </a:prstGeom>
        </p:spPr>
      </p:pic>
      <p:pic>
        <p:nvPicPr>
          <p:cNvPr id="5" name="Picture 3" descr="Icon&#10;&#10;Description automatically generated">
            <a:extLst>
              <a:ext uri="{FF2B5EF4-FFF2-40B4-BE49-F238E27FC236}">
                <a16:creationId xmlns:a16="http://schemas.microsoft.com/office/drawing/2014/main" id="{3D3D79EC-4ABB-4CF0-B46D-9C3985D581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26023" y="2455576"/>
            <a:ext cx="1134317" cy="1489647"/>
          </a:xfrm>
          <a:prstGeom prst="rect">
            <a:avLst/>
          </a:prstGeom>
        </p:spPr>
      </p:pic>
      <p:sp>
        <p:nvSpPr>
          <p:cNvPr id="8" name="TextBox 6">
            <a:extLst>
              <a:ext uri="{FF2B5EF4-FFF2-40B4-BE49-F238E27FC236}">
                <a16:creationId xmlns:a16="http://schemas.microsoft.com/office/drawing/2014/main" id="{CF68A6AE-5CB7-4EE1-BAAD-47ABA948FF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4449" y="2177372"/>
            <a:ext cx="8512065" cy="2769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FS Mencap" pitchFamily="50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FS Mencap" pitchFamily="50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FS Mencap" pitchFamily="50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FS Mencap" pitchFamily="50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FS Mencap" pitchFamily="50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FS Mencap" pitchFamily="50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FS Mencap" pitchFamily="50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FS Mencap" pitchFamily="50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FS Mencap" pitchFamily="50" charset="0"/>
              </a:defRPr>
            </a:lvl9pPr>
          </a:lstStyle>
          <a:p>
            <a:pPr marL="342900" indent="-342900">
              <a:buFont typeface="Arial"/>
              <a:buChar char="•"/>
            </a:pPr>
            <a:r>
              <a:rPr lang="en-GB" sz="2000" dirty="0">
                <a:latin typeface="FS Mencap"/>
                <a:cs typeface="Arial"/>
              </a:rPr>
              <a:t>Charity of a global Premier League Football Club</a:t>
            </a:r>
            <a:endParaRPr lang="en-US" sz="2000" dirty="0"/>
          </a:p>
          <a:p>
            <a:pPr marL="342900" indent="-342900">
              <a:buFont typeface="Arial"/>
              <a:buChar char="•"/>
            </a:pPr>
            <a:endParaRPr lang="en-GB" sz="2000" dirty="0"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GB" sz="2000" dirty="0">
                <a:latin typeface="FS Mencap"/>
                <a:cs typeface="Arial"/>
              </a:rPr>
              <a:t>Based in the heart of East London supporting the 2012 Olympic legacy through partnerships and investment into the local community</a:t>
            </a:r>
            <a:endParaRPr lang="en-GB" sz="2000" dirty="0"/>
          </a:p>
          <a:p>
            <a:pPr>
              <a:buNone/>
            </a:pPr>
            <a:endParaRPr lang="en-GB" sz="2000" dirty="0"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GB" sz="2000" dirty="0">
                <a:latin typeface="FS Mencap"/>
                <a:cs typeface="Arial"/>
              </a:rPr>
              <a:t>Specialising in education, community, sports, and health programmes</a:t>
            </a:r>
            <a:endParaRPr lang="en-GB" sz="2000" dirty="0"/>
          </a:p>
          <a:p>
            <a:pPr marL="285750" indent="-285750">
              <a:spcBef>
                <a:spcPct val="0"/>
              </a:spcBef>
              <a:buFont typeface="Arial"/>
              <a:buChar char="•"/>
            </a:pPr>
            <a:endParaRPr lang="en-GB" altLang="en-US" sz="1800" dirty="0">
              <a:latin typeface="Arial" panose="020B0604020202020204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176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encap">
      <a:dk1>
        <a:srgbClr val="000000"/>
      </a:dk1>
      <a:lt1>
        <a:srgbClr val="FFFFFF"/>
      </a:lt1>
      <a:dk2>
        <a:srgbClr val="A8084D"/>
      </a:dk2>
      <a:lt2>
        <a:srgbClr val="988F86"/>
      </a:lt2>
      <a:accent1>
        <a:srgbClr val="A8084D"/>
      </a:accent1>
      <a:accent2>
        <a:srgbClr val="9C9A00"/>
      </a:accent2>
      <a:accent3>
        <a:srgbClr val="009AA6"/>
      </a:accent3>
      <a:accent4>
        <a:srgbClr val="B591D6"/>
      </a:accent4>
      <a:accent5>
        <a:srgbClr val="79ABDE"/>
      </a:accent5>
      <a:accent6>
        <a:srgbClr val="988F86"/>
      </a:accent6>
      <a:hlink>
        <a:srgbClr val="000000"/>
      </a:hlink>
      <a:folHlink>
        <a:srgbClr val="0000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4000" b="1" dirty="0" smtClean="0">
            <a:solidFill>
              <a:schemeClr val="accent1"/>
            </a:solidFill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BD361DD1AB54544B3D32FB92E15DFC1" ma:contentTypeVersion="11" ma:contentTypeDescription="Create a new document." ma:contentTypeScope="" ma:versionID="2171e7858496e87a256b111a72037079">
  <xsd:schema xmlns:xsd="http://www.w3.org/2001/XMLSchema" xmlns:xs="http://www.w3.org/2001/XMLSchema" xmlns:p="http://schemas.microsoft.com/office/2006/metadata/properties" xmlns:ns2="a4c46848-491f-4e3c-b358-00a0010e4f5a" xmlns:ns3="3edd73e1-9659-4cc6-bfb8-574cdbde5281" targetNamespace="http://schemas.microsoft.com/office/2006/metadata/properties" ma:root="true" ma:fieldsID="7b1a848b264c26984318cc252f08c7e4" ns2:_="" ns3:_="">
    <xsd:import namespace="a4c46848-491f-4e3c-b358-00a0010e4f5a"/>
    <xsd:import namespace="3edd73e1-9659-4cc6-bfb8-574cdbde52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c46848-491f-4e3c-b358-00a0010e4f5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dd73e1-9659-4cc6-bfb8-574cdbde528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E3B0BA3-F23E-409C-8FD9-12AA7619C018}">
  <ds:schemaRefs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purl.org/dc/terms/"/>
    <ds:schemaRef ds:uri="a4c46848-491f-4e3c-b358-00a0010e4f5a"/>
    <ds:schemaRef ds:uri="http://schemas.microsoft.com/office/2006/documentManagement/types"/>
    <ds:schemaRef ds:uri="http://schemas.microsoft.com/office/infopath/2007/PartnerControls"/>
    <ds:schemaRef ds:uri="3edd73e1-9659-4cc6-bfb8-574cdbde5281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0FF8760-E238-4B98-9AAD-489F512DBC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c46848-491f-4e3c-b358-00a0010e4f5a"/>
    <ds:schemaRef ds:uri="3edd73e1-9659-4cc6-bfb8-574cdbde528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FF72101-3F40-45E4-9B2B-CCCDBB01B3F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969</TotalTime>
  <Words>204</Words>
  <Application>Microsoft Office PowerPoint</Application>
  <PresentationFormat>Widescreen</PresentationFormat>
  <Paragraphs>47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FS Mencap</vt:lpstr>
      <vt:lpstr>Office Theme</vt:lpstr>
      <vt:lpstr>PowerPoint Presentation</vt:lpstr>
      <vt:lpstr>PowerPoint Presentation</vt:lpstr>
      <vt:lpstr>Employ 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Heather Pegrum</dc:creator>
  <cp:lastModifiedBy>Linsay McCulloch</cp:lastModifiedBy>
  <cp:revision>75</cp:revision>
  <dcterms:created xsi:type="dcterms:W3CDTF">2019-10-04T14:41:09Z</dcterms:created>
  <dcterms:modified xsi:type="dcterms:W3CDTF">2021-03-08T14:45:09Z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0x0101005BD361DD1AB54544B3D32FB92E15DFC1</vt:lpwstr>
  </property>
</Properties>
</file>