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sldIdLst>
    <p:sldId id="256" r:id="rId2"/>
    <p:sldId id="259" r:id="rId3"/>
    <p:sldId id="260" r:id="rId4"/>
    <p:sldId id="261" r:id="rId5"/>
    <p:sldId id="313" r:id="rId6"/>
    <p:sldId id="314" r:id="rId7"/>
    <p:sldId id="339" r:id="rId8"/>
    <p:sldId id="340" r:id="rId9"/>
    <p:sldId id="341" r:id="rId10"/>
    <p:sldId id="342" r:id="rId11"/>
    <p:sldId id="262" r:id="rId12"/>
    <p:sldId id="323" r:id="rId13"/>
    <p:sldId id="343" r:id="rId14"/>
    <p:sldId id="344" r:id="rId15"/>
    <p:sldId id="345" r:id="rId16"/>
    <p:sldId id="346" r:id="rId17"/>
    <p:sldId id="347" r:id="rId18"/>
    <p:sldId id="348" r:id="rId19"/>
    <p:sldId id="326" r:id="rId20"/>
    <p:sldId id="325" r:id="rId21"/>
    <p:sldId id="327" r:id="rId22"/>
    <p:sldId id="328" r:id="rId23"/>
    <p:sldId id="329" r:id="rId24"/>
    <p:sldId id="330" r:id="rId25"/>
    <p:sldId id="331" r:id="rId26"/>
    <p:sldId id="332" r:id="rId27"/>
    <p:sldId id="281" r:id="rId28"/>
    <p:sldId id="282" r:id="rId29"/>
    <p:sldId id="334" r:id="rId30"/>
    <p:sldId id="333" r:id="rId31"/>
    <p:sldId id="335" r:id="rId32"/>
    <p:sldId id="338" r:id="rId33"/>
  </p:sldIdLst>
  <p:sldSz cx="9144000" cy="6858000" type="screen4x3"/>
  <p:notesSz cx="6865938" cy="9540875"/>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7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89" autoAdjust="0"/>
    <p:restoredTop sz="70009" autoAdjust="0"/>
  </p:normalViewPr>
  <p:slideViewPr>
    <p:cSldViewPr>
      <p:cViewPr varScale="1">
        <p:scale>
          <a:sx n="81" d="100"/>
          <a:sy n="81" d="100"/>
        </p:scale>
        <p:origin x="172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1AF6723-4D0A-417F-93D3-9B6F5674139C}"/>
              </a:ext>
            </a:extLst>
          </p:cNvPr>
          <p:cNvSpPr>
            <a:spLocks noGrp="1" noChangeArrowheads="1"/>
          </p:cNvSpPr>
          <p:nvPr>
            <p:ph type="hdr" sz="quarter"/>
          </p:nvPr>
        </p:nvSpPr>
        <p:spPr bwMode="auto">
          <a:xfrm>
            <a:off x="0" y="0"/>
            <a:ext cx="2974975" cy="477838"/>
          </a:xfrm>
          <a:prstGeom prst="rect">
            <a:avLst/>
          </a:prstGeom>
          <a:noFill/>
          <a:ln w="9525">
            <a:noFill/>
            <a:miter lim="800000"/>
            <a:headEnd/>
            <a:tailEnd/>
          </a:ln>
        </p:spPr>
        <p:txBody>
          <a:bodyPr vert="horz" wrap="square" lIns="93744" tIns="46872" rIns="93744" bIns="46872" numCol="1" anchor="t" anchorCtr="0" compatLnSpc="1">
            <a:prstTxWarp prst="textNoShape">
              <a:avLst/>
            </a:prstTxWarp>
          </a:bodyPr>
          <a:lstStyle>
            <a:lvl1pPr>
              <a:defRPr sz="1200">
                <a:latin typeface="Arial" charset="0"/>
                <a:ea typeface="ＭＳ Ｐゴシック" pitchFamily="1" charset="-128"/>
              </a:defRPr>
            </a:lvl1pPr>
          </a:lstStyle>
          <a:p>
            <a:pPr>
              <a:defRPr/>
            </a:pPr>
            <a:endParaRPr lang="en-US"/>
          </a:p>
        </p:txBody>
      </p:sp>
      <p:sp>
        <p:nvSpPr>
          <p:cNvPr id="3075" name="Rectangle 3">
            <a:extLst>
              <a:ext uri="{FF2B5EF4-FFF2-40B4-BE49-F238E27FC236}">
                <a16:creationId xmlns:a16="http://schemas.microsoft.com/office/drawing/2014/main" id="{C8BA6D23-B2FB-4851-AFCB-7A4D135ACBD8}"/>
              </a:ext>
            </a:extLst>
          </p:cNvPr>
          <p:cNvSpPr>
            <a:spLocks noGrp="1" noChangeArrowheads="1"/>
          </p:cNvSpPr>
          <p:nvPr>
            <p:ph type="dt" idx="1"/>
          </p:nvPr>
        </p:nvSpPr>
        <p:spPr bwMode="auto">
          <a:xfrm>
            <a:off x="3890963" y="0"/>
            <a:ext cx="2974975" cy="477838"/>
          </a:xfrm>
          <a:prstGeom prst="rect">
            <a:avLst/>
          </a:prstGeom>
          <a:noFill/>
          <a:ln w="9525">
            <a:noFill/>
            <a:miter lim="800000"/>
            <a:headEnd/>
            <a:tailEnd/>
          </a:ln>
        </p:spPr>
        <p:txBody>
          <a:bodyPr vert="horz" wrap="square" lIns="93744" tIns="46872" rIns="93744" bIns="46872" numCol="1" anchor="t" anchorCtr="0" compatLnSpc="1">
            <a:prstTxWarp prst="textNoShape">
              <a:avLst/>
            </a:prstTxWarp>
          </a:bodyPr>
          <a:lstStyle>
            <a:lvl1pPr algn="r">
              <a:defRPr sz="1200">
                <a:latin typeface="Arial" charset="0"/>
                <a:ea typeface="ＭＳ Ｐゴシック" pitchFamily="1" charset="-128"/>
              </a:defRPr>
            </a:lvl1pPr>
          </a:lstStyle>
          <a:p>
            <a:pPr>
              <a:defRPr/>
            </a:pPr>
            <a:endParaRPr lang="en-US"/>
          </a:p>
        </p:txBody>
      </p:sp>
      <p:sp>
        <p:nvSpPr>
          <p:cNvPr id="2052" name="Rectangle 4">
            <a:extLst>
              <a:ext uri="{FF2B5EF4-FFF2-40B4-BE49-F238E27FC236}">
                <a16:creationId xmlns:a16="http://schemas.microsoft.com/office/drawing/2014/main" id="{AD15A402-7206-49F8-A990-2F9CBD0BF178}"/>
              </a:ext>
            </a:extLst>
          </p:cNvPr>
          <p:cNvSpPr>
            <a:spLocks noChangeArrowheads="1" noTextEdit="1"/>
          </p:cNvSpPr>
          <p:nvPr>
            <p:ph type="sldImg" idx="2"/>
          </p:nvPr>
        </p:nvSpPr>
        <p:spPr bwMode="auto">
          <a:xfrm>
            <a:off x="1047750" y="715963"/>
            <a:ext cx="4770438" cy="3578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51DCA780-66EA-46D7-9ACE-61AEE2D9FF1B}"/>
              </a:ext>
            </a:extLst>
          </p:cNvPr>
          <p:cNvSpPr>
            <a:spLocks noGrp="1" noChangeArrowheads="1"/>
          </p:cNvSpPr>
          <p:nvPr>
            <p:ph type="body" sz="quarter" idx="3"/>
          </p:nvPr>
        </p:nvSpPr>
        <p:spPr bwMode="auto">
          <a:xfrm>
            <a:off x="915988" y="4532313"/>
            <a:ext cx="5033962" cy="4292600"/>
          </a:xfrm>
          <a:prstGeom prst="rect">
            <a:avLst/>
          </a:prstGeom>
          <a:noFill/>
          <a:ln w="9525">
            <a:noFill/>
            <a:miter lim="800000"/>
            <a:headEnd/>
            <a:tailEnd/>
          </a:ln>
        </p:spPr>
        <p:txBody>
          <a:bodyPr vert="horz" wrap="square" lIns="93744" tIns="46872" rIns="93744" bIns="4687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FA2C3089-CC7E-46B1-9A08-AEB47CCEC981}"/>
              </a:ext>
            </a:extLst>
          </p:cNvPr>
          <p:cNvSpPr>
            <a:spLocks noGrp="1" noChangeArrowheads="1"/>
          </p:cNvSpPr>
          <p:nvPr>
            <p:ph type="ftr" sz="quarter" idx="4"/>
          </p:nvPr>
        </p:nvSpPr>
        <p:spPr bwMode="auto">
          <a:xfrm>
            <a:off x="0" y="9063038"/>
            <a:ext cx="2974975" cy="477837"/>
          </a:xfrm>
          <a:prstGeom prst="rect">
            <a:avLst/>
          </a:prstGeom>
          <a:noFill/>
          <a:ln w="9525">
            <a:noFill/>
            <a:miter lim="800000"/>
            <a:headEnd/>
            <a:tailEnd/>
          </a:ln>
        </p:spPr>
        <p:txBody>
          <a:bodyPr vert="horz" wrap="square" lIns="93744" tIns="46872" rIns="93744" bIns="46872" numCol="1" anchor="b" anchorCtr="0" compatLnSpc="1">
            <a:prstTxWarp prst="textNoShape">
              <a:avLst/>
            </a:prstTxWarp>
          </a:bodyPr>
          <a:lstStyle>
            <a:lvl1pPr>
              <a:defRPr sz="1200">
                <a:latin typeface="Arial" charset="0"/>
                <a:ea typeface="ＭＳ Ｐゴシック" pitchFamily="1" charset="-128"/>
              </a:defRPr>
            </a:lvl1pPr>
          </a:lstStyle>
          <a:p>
            <a:pPr>
              <a:defRPr/>
            </a:pPr>
            <a:endParaRPr lang="en-US"/>
          </a:p>
        </p:txBody>
      </p:sp>
      <p:sp>
        <p:nvSpPr>
          <p:cNvPr id="3079" name="Rectangle 7">
            <a:extLst>
              <a:ext uri="{FF2B5EF4-FFF2-40B4-BE49-F238E27FC236}">
                <a16:creationId xmlns:a16="http://schemas.microsoft.com/office/drawing/2014/main" id="{58E99AC6-B267-411A-BD05-7D79D121564E}"/>
              </a:ext>
            </a:extLst>
          </p:cNvPr>
          <p:cNvSpPr>
            <a:spLocks noGrp="1" noChangeArrowheads="1"/>
          </p:cNvSpPr>
          <p:nvPr>
            <p:ph type="sldNum" sz="quarter" idx="5"/>
          </p:nvPr>
        </p:nvSpPr>
        <p:spPr bwMode="auto">
          <a:xfrm>
            <a:off x="3890963" y="9063038"/>
            <a:ext cx="2974975" cy="477837"/>
          </a:xfrm>
          <a:prstGeom prst="rect">
            <a:avLst/>
          </a:prstGeom>
          <a:noFill/>
          <a:ln w="9525">
            <a:noFill/>
            <a:miter lim="800000"/>
            <a:headEnd/>
            <a:tailEnd/>
          </a:ln>
        </p:spPr>
        <p:txBody>
          <a:bodyPr vert="horz" wrap="square" lIns="93744" tIns="46872" rIns="93744" bIns="46872" numCol="1" anchor="b" anchorCtr="0" compatLnSpc="1">
            <a:prstTxWarp prst="textNoShape">
              <a:avLst/>
            </a:prstTxWarp>
          </a:bodyPr>
          <a:lstStyle>
            <a:lvl1pPr algn="r">
              <a:defRPr sz="1200"/>
            </a:lvl1pPr>
          </a:lstStyle>
          <a:p>
            <a:pPr>
              <a:defRPr/>
            </a:pPr>
            <a:fld id="{44BD868D-352C-44C7-BB50-A730B051924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a:extLst>
              <a:ext uri="{FF2B5EF4-FFF2-40B4-BE49-F238E27FC236}">
                <a16:creationId xmlns:a16="http://schemas.microsoft.com/office/drawing/2014/main" id="{64C79699-5C1D-470E-B5D9-C6539879F14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5F867FDB-970C-461E-9265-74059E9808A6}" type="slidenum">
              <a:rPr lang="en-US" altLang="en-US" sz="1200" smtClean="0"/>
              <a:pPr/>
              <a:t>1</a:t>
            </a:fld>
            <a:endParaRPr lang="en-US" altLang="en-US" sz="1200"/>
          </a:p>
        </p:txBody>
      </p:sp>
      <p:sp>
        <p:nvSpPr>
          <p:cNvPr id="4099" name="Rectangle 2">
            <a:extLst>
              <a:ext uri="{FF2B5EF4-FFF2-40B4-BE49-F238E27FC236}">
                <a16:creationId xmlns:a16="http://schemas.microsoft.com/office/drawing/2014/main" id="{C4AA07DF-F457-418F-A403-F18B17EA5D8E}"/>
              </a:ext>
            </a:extLst>
          </p:cNvPr>
          <p:cNvSpPr>
            <a:spLocks noChangeArrowheads="1" noTextEdit="1"/>
          </p:cNvSpPr>
          <p:nvPr>
            <p:ph type="sldImg"/>
          </p:nvPr>
        </p:nvSpPr>
        <p:spPr>
          <a:ln/>
        </p:spPr>
      </p:sp>
      <p:sp>
        <p:nvSpPr>
          <p:cNvPr id="4100" name="Rectangle 3">
            <a:extLst>
              <a:ext uri="{FF2B5EF4-FFF2-40B4-BE49-F238E27FC236}">
                <a16:creationId xmlns:a16="http://schemas.microsoft.com/office/drawing/2014/main" id="{F1F27A3F-7DFC-40E0-809B-25219B4BCC9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46DCC793-7838-4F03-89DA-A999BAC1943E}"/>
              </a:ext>
            </a:extLst>
          </p:cNvPr>
          <p:cNvSpPr>
            <a:spLocks noGrp="1" noRot="1" noChangeAspect="1" noChangeArrowheads="1" noTextEdit="1"/>
          </p:cNvSpPr>
          <p:nvPr>
            <p:ph type="sldImg"/>
          </p:nvPr>
        </p:nvSpPr>
        <p:spPr>
          <a:ln/>
        </p:spPr>
      </p:sp>
      <p:sp>
        <p:nvSpPr>
          <p:cNvPr id="22531" name="Notes Placeholder 2">
            <a:extLst>
              <a:ext uri="{FF2B5EF4-FFF2-40B4-BE49-F238E27FC236}">
                <a16:creationId xmlns:a16="http://schemas.microsoft.com/office/drawing/2014/main" id="{3BCE38CE-1C08-478E-8F90-DC6B47304FF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22532" name="Slide Number Placeholder 3">
            <a:extLst>
              <a:ext uri="{FF2B5EF4-FFF2-40B4-BE49-F238E27FC236}">
                <a16:creationId xmlns:a16="http://schemas.microsoft.com/office/drawing/2014/main" id="{BFA0B13D-3789-4F09-90C5-E8FAA5F0DDA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14D62074-FFC3-4C32-A1BE-5E42B9E6D48C}" type="slidenum">
              <a:rPr lang="en-US" altLang="en-US" sz="1200" smtClean="0"/>
              <a:pPr/>
              <a:t>10</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02C07AB4-ED29-4D77-AA23-138360E1FF58}"/>
              </a:ext>
            </a:extLst>
          </p:cNvPr>
          <p:cNvSpPr>
            <a:spLocks noGrp="1" noRot="1" noChangeAspect="1" noChangeArrowheads="1" noTextEdit="1"/>
          </p:cNvSpPr>
          <p:nvPr>
            <p:ph type="sldImg"/>
          </p:nvPr>
        </p:nvSpPr>
        <p:spPr>
          <a:ln/>
        </p:spPr>
      </p:sp>
      <p:sp>
        <p:nvSpPr>
          <p:cNvPr id="24579" name="Notes Placeholder 2">
            <a:extLst>
              <a:ext uri="{FF2B5EF4-FFF2-40B4-BE49-F238E27FC236}">
                <a16:creationId xmlns:a16="http://schemas.microsoft.com/office/drawing/2014/main" id="{7BE281CF-DA2F-4C98-925C-97BD477C61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24580" name="Slide Number Placeholder 3">
            <a:extLst>
              <a:ext uri="{FF2B5EF4-FFF2-40B4-BE49-F238E27FC236}">
                <a16:creationId xmlns:a16="http://schemas.microsoft.com/office/drawing/2014/main" id="{5C27D717-1236-4E09-AF08-9C4C85766D9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DB0062FE-704B-418D-9FD3-0DBCFF08C971}" type="slidenum">
              <a:rPr lang="en-US" altLang="en-US" sz="1200" smtClean="0"/>
              <a:pPr/>
              <a:t>11</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7AFC16E5-0534-4010-9956-21529F8D09C7}"/>
              </a:ext>
            </a:extLst>
          </p:cNvPr>
          <p:cNvSpPr>
            <a:spLocks noGrp="1" noRot="1" noChangeAspect="1" noChangeArrowheads="1" noTextEdit="1"/>
          </p:cNvSpPr>
          <p:nvPr>
            <p:ph type="sldImg"/>
          </p:nvPr>
        </p:nvSpPr>
        <p:spPr>
          <a:ln/>
        </p:spPr>
      </p:sp>
      <p:sp>
        <p:nvSpPr>
          <p:cNvPr id="26627" name="Notes Placeholder 2">
            <a:extLst>
              <a:ext uri="{FF2B5EF4-FFF2-40B4-BE49-F238E27FC236}">
                <a16:creationId xmlns:a16="http://schemas.microsoft.com/office/drawing/2014/main" id="{498C4164-CA0C-49E7-B598-A83FABE446D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26628" name="Slide Number Placeholder 3">
            <a:extLst>
              <a:ext uri="{FF2B5EF4-FFF2-40B4-BE49-F238E27FC236}">
                <a16:creationId xmlns:a16="http://schemas.microsoft.com/office/drawing/2014/main" id="{E97622E7-76EF-44CD-9C24-F289F2747E8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1F715396-1071-4A78-A321-00F7EC2C47E7}" type="slidenum">
              <a:rPr lang="en-US" altLang="en-US" sz="1200" smtClean="0"/>
              <a:pPr/>
              <a:t>12</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C250DC2-3AEB-4125-926E-9A19E0F7B43C}"/>
              </a:ext>
            </a:extLst>
          </p:cNvPr>
          <p:cNvSpPr>
            <a:spLocks noGrp="1" noRot="1" noChangeAspect="1" noChangeArrowheads="1" noTextEdit="1"/>
          </p:cNvSpPr>
          <p:nvPr>
            <p:ph type="sldImg"/>
          </p:nvPr>
        </p:nvSpPr>
        <p:spPr>
          <a:ln/>
        </p:spPr>
      </p:sp>
      <p:sp>
        <p:nvSpPr>
          <p:cNvPr id="28675" name="Notes Placeholder 2">
            <a:extLst>
              <a:ext uri="{FF2B5EF4-FFF2-40B4-BE49-F238E27FC236}">
                <a16:creationId xmlns:a16="http://schemas.microsoft.com/office/drawing/2014/main" id="{2D8F8FAE-9A56-4F86-804F-A75D864EC5A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28676" name="Slide Number Placeholder 3">
            <a:extLst>
              <a:ext uri="{FF2B5EF4-FFF2-40B4-BE49-F238E27FC236}">
                <a16:creationId xmlns:a16="http://schemas.microsoft.com/office/drawing/2014/main" id="{0CAF664B-521B-4378-886B-6B47EC34A0C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BF750B3F-66BB-4E2E-8ADC-EFDDDBB5E376}" type="slidenum">
              <a:rPr lang="en-GB" altLang="en-US" sz="1200" smtClean="0">
                <a:solidFill>
                  <a:srgbClr val="000000"/>
                </a:solidFill>
                <a:latin typeface="Calibri" panose="020F0502020204030204" pitchFamily="34" charset="0"/>
              </a:rPr>
              <a:pPr eaLnBrk="1" hangingPunct="1"/>
              <a:t>13</a:t>
            </a:fld>
            <a:endParaRPr lang="en-GB" altLang="en-US" sz="1200">
              <a:solidFill>
                <a:srgbClr val="000000"/>
              </a:solidFill>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40FA6A33-433F-467E-AEAC-AA0823231426}"/>
              </a:ext>
            </a:extLst>
          </p:cNvPr>
          <p:cNvSpPr>
            <a:spLocks noGrp="1" noRot="1" noChangeAspect="1" noChangeArrowheads="1" noTextEdit="1"/>
          </p:cNvSpPr>
          <p:nvPr>
            <p:ph type="sldImg"/>
          </p:nvPr>
        </p:nvSpPr>
        <p:spPr>
          <a:ln/>
        </p:spPr>
      </p:sp>
      <p:sp>
        <p:nvSpPr>
          <p:cNvPr id="30723" name="Notes Placeholder 2">
            <a:extLst>
              <a:ext uri="{FF2B5EF4-FFF2-40B4-BE49-F238E27FC236}">
                <a16:creationId xmlns:a16="http://schemas.microsoft.com/office/drawing/2014/main" id="{4A031EDA-81C3-4847-9528-6D00C5AB2A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30724" name="Slide Number Placeholder 3">
            <a:extLst>
              <a:ext uri="{FF2B5EF4-FFF2-40B4-BE49-F238E27FC236}">
                <a16:creationId xmlns:a16="http://schemas.microsoft.com/office/drawing/2014/main" id="{B0E56AF4-4335-4C72-A585-0D0970A7ED1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2D421519-086E-46F9-BA33-6BB2E998B138}" type="slidenum">
              <a:rPr lang="en-GB" altLang="en-US" sz="1200" smtClean="0"/>
              <a:pPr/>
              <a:t>14</a:t>
            </a:fld>
            <a:endParaRPr lang="en-GB" alt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A88B1911-6F3C-4FF7-AF54-149C7CCD887B}"/>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AA892166-D246-489B-9060-72DD2535B59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400">
              <a:latin typeface="Arial" panose="020B0604020202020204" pitchFamily="34" charset="0"/>
              <a:ea typeface="ＭＳ Ｐゴシック" panose="020B0600070205080204" pitchFamily="34" charset="-128"/>
            </a:endParaRPr>
          </a:p>
        </p:txBody>
      </p:sp>
      <p:sp>
        <p:nvSpPr>
          <p:cNvPr id="32772" name="Slide Number Placeholder 3">
            <a:extLst>
              <a:ext uri="{FF2B5EF4-FFF2-40B4-BE49-F238E27FC236}">
                <a16:creationId xmlns:a16="http://schemas.microsoft.com/office/drawing/2014/main" id="{CCB7F745-5F60-4E33-A87F-02CD4849C83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A42009F4-E4EE-40CC-90D1-803A3E07959C}" type="slidenum">
              <a:rPr lang="en-GB" altLang="en-US" sz="1200" smtClean="0"/>
              <a:pPr/>
              <a:t>15</a:t>
            </a:fld>
            <a:endParaRPr lang="en-GB"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064F68E1-6C7D-454A-BFA3-877C44E48D92}"/>
              </a:ext>
            </a:extLst>
          </p:cNvPr>
          <p:cNvSpPr>
            <a:spLocks noGrp="1" noRot="1" noChangeAspect="1" noChangeArrowheads="1" noTextEdit="1"/>
          </p:cNvSpPr>
          <p:nvPr>
            <p:ph type="sldImg"/>
          </p:nvPr>
        </p:nvSpPr>
        <p:spPr>
          <a:ln/>
        </p:spPr>
      </p:sp>
      <p:sp>
        <p:nvSpPr>
          <p:cNvPr id="34819" name="Notes Placeholder 2">
            <a:extLst>
              <a:ext uri="{FF2B5EF4-FFF2-40B4-BE49-F238E27FC236}">
                <a16:creationId xmlns:a16="http://schemas.microsoft.com/office/drawing/2014/main" id="{1D402C81-1166-40B4-984F-5EF0D23BEEE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34820" name="Slide Number Placeholder 3">
            <a:extLst>
              <a:ext uri="{FF2B5EF4-FFF2-40B4-BE49-F238E27FC236}">
                <a16:creationId xmlns:a16="http://schemas.microsoft.com/office/drawing/2014/main" id="{2D70B8EB-BED6-4E47-968F-F7F1A5FB6A4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2F89D38-6A4E-4010-8D69-57BA324DA95E}" type="slidenum">
              <a:rPr lang="en-GB" altLang="en-US" sz="1200" smtClean="0"/>
              <a:pPr/>
              <a:t>16</a:t>
            </a:fld>
            <a:endParaRPr lang="en-GB"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FF52D2F4-248D-437D-97C9-76478958B66F}"/>
              </a:ext>
            </a:extLst>
          </p:cNvPr>
          <p:cNvSpPr>
            <a:spLocks noGrp="1" noRot="1" noChangeAspect="1" noChangeArrowheads="1" noTextEdit="1"/>
          </p:cNvSpPr>
          <p:nvPr>
            <p:ph type="sldImg"/>
          </p:nvPr>
        </p:nvSpPr>
        <p:spPr>
          <a:ln/>
        </p:spPr>
      </p:sp>
      <p:sp>
        <p:nvSpPr>
          <p:cNvPr id="36867" name="Notes Placeholder 2">
            <a:extLst>
              <a:ext uri="{FF2B5EF4-FFF2-40B4-BE49-F238E27FC236}">
                <a16:creationId xmlns:a16="http://schemas.microsoft.com/office/drawing/2014/main" id="{9DABED94-B3FA-4CC1-9CE9-DA1C85BF465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36868" name="Slide Number Placeholder 3">
            <a:extLst>
              <a:ext uri="{FF2B5EF4-FFF2-40B4-BE49-F238E27FC236}">
                <a16:creationId xmlns:a16="http://schemas.microsoft.com/office/drawing/2014/main" id="{7E497712-FB46-419F-AC68-2C05A1CD493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52EA9DF-C852-4C91-89A5-581E68E1AD4B}" type="slidenum">
              <a:rPr lang="en-GB" altLang="en-US" sz="1200" smtClean="0"/>
              <a:pPr/>
              <a:t>17</a:t>
            </a:fld>
            <a:endParaRPr lang="en-GB"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CE54C1E7-6DF1-4962-9AD7-E19F0665DC99}"/>
              </a:ext>
            </a:extLst>
          </p:cNvPr>
          <p:cNvSpPr>
            <a:spLocks noGrp="1" noRot="1" noChangeAspect="1" noChangeArrowheads="1" noTextEdit="1"/>
          </p:cNvSpPr>
          <p:nvPr>
            <p:ph type="sldImg"/>
          </p:nvPr>
        </p:nvSpPr>
        <p:spPr>
          <a:ln/>
        </p:spPr>
      </p:sp>
      <p:sp>
        <p:nvSpPr>
          <p:cNvPr id="38915" name="Notes Placeholder 2">
            <a:extLst>
              <a:ext uri="{FF2B5EF4-FFF2-40B4-BE49-F238E27FC236}">
                <a16:creationId xmlns:a16="http://schemas.microsoft.com/office/drawing/2014/main" id="{B7583A5F-9370-4F94-92A5-48A1A5AEB2E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38916" name="Slide Number Placeholder 3">
            <a:extLst>
              <a:ext uri="{FF2B5EF4-FFF2-40B4-BE49-F238E27FC236}">
                <a16:creationId xmlns:a16="http://schemas.microsoft.com/office/drawing/2014/main" id="{B60582D8-0A9D-4EE8-890E-9240B3C8354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0CFAC197-7D24-4A6D-AA69-521C2B852502}" type="slidenum">
              <a:rPr lang="en-GB" altLang="en-US" sz="1200" smtClean="0"/>
              <a:pPr/>
              <a:t>18</a:t>
            </a:fld>
            <a:endParaRPr lang="en-GB"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317326C6-CCAF-4401-9C95-00DA80F65227}"/>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6A06005F-AC99-4D9A-847F-B44B69783B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40964" name="Slide Number Placeholder 3">
            <a:extLst>
              <a:ext uri="{FF2B5EF4-FFF2-40B4-BE49-F238E27FC236}">
                <a16:creationId xmlns:a16="http://schemas.microsoft.com/office/drawing/2014/main" id="{2E98EE90-D95C-4B18-AB8A-D5E6AE864E1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EAC2A2BC-E928-46F3-A76E-6F3D20174E4A}" type="slidenum">
              <a:rPr lang="en-US" altLang="en-US" sz="1200" smtClean="0"/>
              <a:pPr/>
              <a:t>19</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4A05C2C4-4591-42D4-B41A-7E125DBB31D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EC71E2BE-CDA5-46C0-A389-3101B6663621}" type="slidenum">
              <a:rPr lang="en-US" altLang="en-US" sz="1200" smtClean="0"/>
              <a:pPr/>
              <a:t>2</a:t>
            </a:fld>
            <a:endParaRPr lang="en-US" altLang="en-US" sz="1200"/>
          </a:p>
        </p:txBody>
      </p:sp>
      <p:sp>
        <p:nvSpPr>
          <p:cNvPr id="6147" name="Rectangle 2">
            <a:extLst>
              <a:ext uri="{FF2B5EF4-FFF2-40B4-BE49-F238E27FC236}">
                <a16:creationId xmlns:a16="http://schemas.microsoft.com/office/drawing/2014/main" id="{07989DAB-3544-467E-B1AF-37C2DE53FD38}"/>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3AB96219-C284-4E47-ABBC-CBAD6D8EADAD}"/>
              </a:ext>
            </a:extLst>
          </p:cNvPr>
          <p:cNvSpPr>
            <a:spLocks noGrp="1" noChangeArrowheads="1"/>
          </p:cNvSpPr>
          <p:nvPr>
            <p:ph type="body" idx="1"/>
          </p:nvPr>
        </p:nvSpPr>
        <p:spPr>
          <a:xfrm>
            <a:off x="687388" y="4532313"/>
            <a:ext cx="5492750" cy="4292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Bef>
                <a:spcPct val="20000"/>
              </a:spcBef>
            </a:pPr>
            <a:endParaRPr lang="en-US"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5856F191-71B9-4ED6-8E7F-F0AC813257B6}"/>
              </a:ext>
            </a:extLst>
          </p:cNvPr>
          <p:cNvSpPr>
            <a:spLocks noGrp="1" noRot="1" noChangeAspect="1" noChangeArrowheads="1" noTextEdit="1"/>
          </p:cNvSpPr>
          <p:nvPr>
            <p:ph type="sldImg"/>
          </p:nvPr>
        </p:nvSpPr>
        <p:spPr>
          <a:ln/>
        </p:spPr>
      </p:sp>
      <p:sp>
        <p:nvSpPr>
          <p:cNvPr id="43011" name="Notes Placeholder 2">
            <a:extLst>
              <a:ext uri="{FF2B5EF4-FFF2-40B4-BE49-F238E27FC236}">
                <a16:creationId xmlns:a16="http://schemas.microsoft.com/office/drawing/2014/main" id="{9AF94039-6025-4727-860D-D0C1E9597AD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b="1">
              <a:latin typeface="Arial" panose="020B0604020202020204" pitchFamily="34" charset="0"/>
              <a:ea typeface="ＭＳ Ｐゴシック" panose="020B0600070205080204" pitchFamily="34" charset="-128"/>
            </a:endParaRPr>
          </a:p>
        </p:txBody>
      </p:sp>
      <p:sp>
        <p:nvSpPr>
          <p:cNvPr id="43012" name="Slide Number Placeholder 3">
            <a:extLst>
              <a:ext uri="{FF2B5EF4-FFF2-40B4-BE49-F238E27FC236}">
                <a16:creationId xmlns:a16="http://schemas.microsoft.com/office/drawing/2014/main" id="{6B97F459-3537-4DFE-B876-1D6099EAD9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5D2AE1E9-28ED-4DE0-BF95-12A6164C8B20}" type="slidenum">
              <a:rPr lang="en-US" altLang="en-US" sz="1200" smtClean="0"/>
              <a:pPr/>
              <a:t>20</a:t>
            </a:fld>
            <a:endParaRPr lang="en-US"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D0E1DAF2-EAC4-4FAC-B335-F8F2E7CD4AB1}"/>
              </a:ext>
            </a:extLst>
          </p:cNvPr>
          <p:cNvSpPr>
            <a:spLocks noGrp="1" noRot="1" noChangeAspect="1" noChangeArrowheads="1" noTextEdit="1"/>
          </p:cNvSpPr>
          <p:nvPr>
            <p:ph type="sldImg"/>
          </p:nvPr>
        </p:nvSpPr>
        <p:spPr>
          <a:ln/>
        </p:spPr>
      </p:sp>
      <p:sp>
        <p:nvSpPr>
          <p:cNvPr id="45059" name="Notes Placeholder 2">
            <a:extLst>
              <a:ext uri="{FF2B5EF4-FFF2-40B4-BE49-F238E27FC236}">
                <a16:creationId xmlns:a16="http://schemas.microsoft.com/office/drawing/2014/main" id="{95CD0EE3-E32F-4F98-89C6-A5F3132AF47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100">
              <a:latin typeface="Arial" panose="020B0604020202020204" pitchFamily="34" charset="0"/>
              <a:ea typeface="ＭＳ Ｐゴシック" panose="020B0600070205080204" pitchFamily="34" charset="-128"/>
            </a:endParaRPr>
          </a:p>
        </p:txBody>
      </p:sp>
      <p:sp>
        <p:nvSpPr>
          <p:cNvPr id="45060" name="Slide Number Placeholder 3">
            <a:extLst>
              <a:ext uri="{FF2B5EF4-FFF2-40B4-BE49-F238E27FC236}">
                <a16:creationId xmlns:a16="http://schemas.microsoft.com/office/drawing/2014/main" id="{92AE7018-1F59-4090-8D61-4E00C21C1A8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DEEF3CF-66E6-4A60-922A-C56BF3FF3D86}" type="slidenum">
              <a:rPr lang="en-US" altLang="en-US" sz="1200" smtClean="0"/>
              <a:pPr/>
              <a:t>21</a:t>
            </a:fld>
            <a:endParaRPr lang="en-US" alt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C8EB0A22-90BF-4218-B567-A4706D6A5D02}"/>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0A0AF2D4-88C3-4806-87A6-E076C9BFC67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100">
              <a:latin typeface="Arial" panose="020B0604020202020204" pitchFamily="34" charset="0"/>
              <a:ea typeface="ＭＳ Ｐゴシック" panose="020B0600070205080204" pitchFamily="34" charset="-128"/>
            </a:endParaRPr>
          </a:p>
        </p:txBody>
      </p:sp>
      <p:sp>
        <p:nvSpPr>
          <p:cNvPr id="47108" name="Slide Number Placeholder 3">
            <a:extLst>
              <a:ext uri="{FF2B5EF4-FFF2-40B4-BE49-F238E27FC236}">
                <a16:creationId xmlns:a16="http://schemas.microsoft.com/office/drawing/2014/main" id="{3DF5C008-03E6-44B1-89A0-3A9810E734D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1CC70B1-3DDB-4CB8-B58A-E77B549B55B5}" type="slidenum">
              <a:rPr lang="en-US" altLang="en-US" sz="1200" smtClean="0"/>
              <a:pPr/>
              <a:t>22</a:t>
            </a:fld>
            <a:endParaRPr lang="en-US" alt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C8250836-82D9-4BBD-8570-70ECDFDA5A4B}"/>
              </a:ext>
            </a:extLst>
          </p:cNvPr>
          <p:cNvSpPr>
            <a:spLocks noGrp="1" noRot="1" noChangeAspect="1" noChangeArrowheads="1" noTextEdit="1"/>
          </p:cNvSpPr>
          <p:nvPr>
            <p:ph type="sldImg"/>
          </p:nvPr>
        </p:nvSpPr>
        <p:spPr>
          <a:ln/>
        </p:spPr>
      </p:sp>
      <p:sp>
        <p:nvSpPr>
          <p:cNvPr id="49155" name="Notes Placeholder 2">
            <a:extLst>
              <a:ext uri="{FF2B5EF4-FFF2-40B4-BE49-F238E27FC236}">
                <a16:creationId xmlns:a16="http://schemas.microsoft.com/office/drawing/2014/main" id="{3D9CD213-87DD-4780-88B8-90DD5601D7F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100">
              <a:latin typeface="Arial" panose="020B0604020202020204" pitchFamily="34" charset="0"/>
              <a:ea typeface="ＭＳ Ｐゴシック" panose="020B0600070205080204" pitchFamily="34" charset="-128"/>
            </a:endParaRPr>
          </a:p>
        </p:txBody>
      </p:sp>
      <p:sp>
        <p:nvSpPr>
          <p:cNvPr id="49156" name="Slide Number Placeholder 3">
            <a:extLst>
              <a:ext uri="{FF2B5EF4-FFF2-40B4-BE49-F238E27FC236}">
                <a16:creationId xmlns:a16="http://schemas.microsoft.com/office/drawing/2014/main" id="{3098D25B-FC70-4AD2-9AE0-BD0DE84898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367B52FB-A8C2-4D62-900C-21E26B32A566}" type="slidenum">
              <a:rPr lang="en-US" altLang="en-US" sz="1200" smtClean="0"/>
              <a:pPr/>
              <a:t>23</a:t>
            </a:fld>
            <a:endParaRPr lang="en-US" alt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84BDF3E6-AD11-4185-A77B-7C934C6FD749}"/>
              </a:ext>
            </a:extLst>
          </p:cNvPr>
          <p:cNvSpPr>
            <a:spLocks noGrp="1" noRot="1" noChangeAspect="1" noChangeArrowheads="1" noTextEdit="1"/>
          </p:cNvSpPr>
          <p:nvPr>
            <p:ph type="sldImg"/>
          </p:nvPr>
        </p:nvSpPr>
        <p:spPr>
          <a:ln/>
        </p:spPr>
      </p:sp>
      <p:sp>
        <p:nvSpPr>
          <p:cNvPr id="51203" name="Notes Placeholder 2">
            <a:extLst>
              <a:ext uri="{FF2B5EF4-FFF2-40B4-BE49-F238E27FC236}">
                <a16:creationId xmlns:a16="http://schemas.microsoft.com/office/drawing/2014/main" id="{D99F9F42-02E8-4DD1-A317-8F54336C83A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100">
              <a:latin typeface="Arial" panose="020B0604020202020204" pitchFamily="34" charset="0"/>
              <a:ea typeface="ＭＳ Ｐゴシック" panose="020B0600070205080204" pitchFamily="34" charset="-128"/>
            </a:endParaRPr>
          </a:p>
        </p:txBody>
      </p:sp>
      <p:sp>
        <p:nvSpPr>
          <p:cNvPr id="51204" name="Slide Number Placeholder 3">
            <a:extLst>
              <a:ext uri="{FF2B5EF4-FFF2-40B4-BE49-F238E27FC236}">
                <a16:creationId xmlns:a16="http://schemas.microsoft.com/office/drawing/2014/main" id="{BD3BEF4C-F04D-480F-A58A-165D0E78670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3BCCF57D-CA47-4BFD-A2A2-735B16C1F222}" type="slidenum">
              <a:rPr lang="en-US" altLang="en-US" sz="1200" smtClean="0"/>
              <a:pPr/>
              <a:t>24</a:t>
            </a:fld>
            <a:endParaRPr lang="en-US" alt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402F3D56-6B23-4E7E-90FC-07D4B326E73C}"/>
              </a:ext>
            </a:extLst>
          </p:cNvPr>
          <p:cNvSpPr>
            <a:spLocks noGrp="1" noRot="1" noChangeAspect="1" noChangeArrowheads="1" noTextEdit="1"/>
          </p:cNvSpPr>
          <p:nvPr>
            <p:ph type="sldImg"/>
          </p:nvPr>
        </p:nvSpPr>
        <p:spPr>
          <a:ln/>
        </p:spPr>
      </p:sp>
      <p:sp>
        <p:nvSpPr>
          <p:cNvPr id="53251" name="Notes Placeholder 2">
            <a:extLst>
              <a:ext uri="{FF2B5EF4-FFF2-40B4-BE49-F238E27FC236}">
                <a16:creationId xmlns:a16="http://schemas.microsoft.com/office/drawing/2014/main" id="{16FE4AE0-2414-4830-B727-03D9BA5CB2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100">
              <a:latin typeface="Arial" panose="020B0604020202020204" pitchFamily="34" charset="0"/>
              <a:ea typeface="ＭＳ Ｐゴシック" panose="020B0600070205080204" pitchFamily="34" charset="-128"/>
            </a:endParaRPr>
          </a:p>
        </p:txBody>
      </p:sp>
      <p:sp>
        <p:nvSpPr>
          <p:cNvPr id="53252" name="Slide Number Placeholder 3">
            <a:extLst>
              <a:ext uri="{FF2B5EF4-FFF2-40B4-BE49-F238E27FC236}">
                <a16:creationId xmlns:a16="http://schemas.microsoft.com/office/drawing/2014/main" id="{9F78C003-6DA4-4105-81BF-6511340C796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D6A4AA1C-DE55-4842-8305-31FC68CBF320}" type="slidenum">
              <a:rPr lang="en-US" altLang="en-US" sz="1200" smtClean="0"/>
              <a:pPr/>
              <a:t>25</a:t>
            </a:fld>
            <a:endParaRPr lang="en-US" alt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4EF57B49-0C23-4491-A43B-085092E9599C}"/>
              </a:ext>
            </a:extLst>
          </p:cNvPr>
          <p:cNvSpPr>
            <a:spLocks noGrp="1" noRot="1" noChangeAspect="1" noChangeArrowheads="1" noTextEdit="1"/>
          </p:cNvSpPr>
          <p:nvPr>
            <p:ph type="sldImg"/>
          </p:nvPr>
        </p:nvSpPr>
        <p:spPr>
          <a:ln/>
        </p:spPr>
      </p:sp>
      <p:sp>
        <p:nvSpPr>
          <p:cNvPr id="55299" name="Notes Placeholder 2">
            <a:extLst>
              <a:ext uri="{FF2B5EF4-FFF2-40B4-BE49-F238E27FC236}">
                <a16:creationId xmlns:a16="http://schemas.microsoft.com/office/drawing/2014/main" id="{8D0DC7F1-71CC-40CD-BA2F-3041BC0BBEE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100">
              <a:latin typeface="Arial" panose="020B0604020202020204" pitchFamily="34" charset="0"/>
              <a:ea typeface="ＭＳ Ｐゴシック" panose="020B0600070205080204" pitchFamily="34" charset="-128"/>
            </a:endParaRPr>
          </a:p>
        </p:txBody>
      </p:sp>
      <p:sp>
        <p:nvSpPr>
          <p:cNvPr id="55300" name="Slide Number Placeholder 3">
            <a:extLst>
              <a:ext uri="{FF2B5EF4-FFF2-40B4-BE49-F238E27FC236}">
                <a16:creationId xmlns:a16="http://schemas.microsoft.com/office/drawing/2014/main" id="{1C0A9426-0881-4D21-897E-CE653FD669B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A8AB9B66-F801-4DAC-BB85-56515BAB883F}" type="slidenum">
              <a:rPr lang="en-US" altLang="en-US" sz="1200" smtClean="0"/>
              <a:pPr/>
              <a:t>26</a:t>
            </a:fld>
            <a:endParaRPr lang="en-US" alt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86BC1A43-7995-4259-A15D-EDA616A8363A}"/>
              </a:ext>
            </a:extLst>
          </p:cNvPr>
          <p:cNvSpPr>
            <a:spLocks noGrp="1" noRot="1" noChangeAspect="1" noChangeArrowheads="1" noTextEdit="1"/>
          </p:cNvSpPr>
          <p:nvPr>
            <p:ph type="sldImg"/>
          </p:nvPr>
        </p:nvSpPr>
        <p:spPr>
          <a:ln/>
        </p:spPr>
      </p:sp>
      <p:sp>
        <p:nvSpPr>
          <p:cNvPr id="57347" name="Notes Placeholder 2">
            <a:extLst>
              <a:ext uri="{FF2B5EF4-FFF2-40B4-BE49-F238E27FC236}">
                <a16:creationId xmlns:a16="http://schemas.microsoft.com/office/drawing/2014/main" id="{E1542B2A-F4B9-49E4-B7F5-417DE1A8BC4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57348" name="Slide Number Placeholder 3">
            <a:extLst>
              <a:ext uri="{FF2B5EF4-FFF2-40B4-BE49-F238E27FC236}">
                <a16:creationId xmlns:a16="http://schemas.microsoft.com/office/drawing/2014/main" id="{D01D91BE-65D4-4033-B558-810172E214E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5EEDAAD6-B110-4379-A966-153880E91647}" type="slidenum">
              <a:rPr lang="en-US" altLang="en-US" sz="1200" smtClean="0"/>
              <a:pPr/>
              <a:t>27</a:t>
            </a:fld>
            <a:endParaRPr lang="en-US" alt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7AF64A0B-147B-4730-B155-50C532B3C09A}"/>
              </a:ext>
            </a:extLst>
          </p:cNvPr>
          <p:cNvSpPr>
            <a:spLocks noGrp="1" noRot="1" noChangeAspect="1" noChangeArrowheads="1" noTextEdit="1"/>
          </p:cNvSpPr>
          <p:nvPr>
            <p:ph type="sldImg"/>
          </p:nvPr>
        </p:nvSpPr>
        <p:spPr>
          <a:ln/>
        </p:spPr>
      </p:sp>
      <p:sp>
        <p:nvSpPr>
          <p:cNvPr id="59395" name="Notes Placeholder 2">
            <a:extLst>
              <a:ext uri="{FF2B5EF4-FFF2-40B4-BE49-F238E27FC236}">
                <a16:creationId xmlns:a16="http://schemas.microsoft.com/office/drawing/2014/main" id="{0C1ABBC5-D6DF-4DE2-B533-D06ABC73FEA1}"/>
              </a:ext>
            </a:extLst>
          </p:cNvPr>
          <p:cNvSpPr>
            <a:spLocks noGrp="1" noChangeArrowheads="1"/>
          </p:cNvSpPr>
          <p:nvPr>
            <p:ph type="body" idx="1"/>
          </p:nvPr>
        </p:nvSpPr>
        <p:spPr>
          <a:ln/>
        </p:spPr>
        <p:txBody>
          <a:bodyPr/>
          <a:lstStyle/>
          <a:p>
            <a:pPr marL="2057400" lvl="4" indent="-228600" eaLnBrk="1" hangingPunct="1">
              <a:spcBef>
                <a:spcPct val="0"/>
              </a:spcBef>
              <a:buFontTx/>
              <a:buChar char="•"/>
            </a:pPr>
            <a:endParaRPr lang="en-GB" altLang="en-US">
              <a:latin typeface="Arial" panose="020B0604020202020204" pitchFamily="34" charset="0"/>
              <a:ea typeface="ＭＳ Ｐゴシック" panose="020B0600070205080204" pitchFamily="34" charset="-128"/>
            </a:endParaRPr>
          </a:p>
        </p:txBody>
      </p:sp>
      <p:sp>
        <p:nvSpPr>
          <p:cNvPr id="59396" name="Slide Number Placeholder 3">
            <a:extLst>
              <a:ext uri="{FF2B5EF4-FFF2-40B4-BE49-F238E27FC236}">
                <a16:creationId xmlns:a16="http://schemas.microsoft.com/office/drawing/2014/main" id="{E63D013C-7144-40C8-B02F-D339A40169F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314FDC92-CF79-499A-80CC-913271AD0449}" type="slidenum">
              <a:rPr lang="en-US" altLang="en-US" sz="1200" smtClean="0"/>
              <a:pPr/>
              <a:t>28</a:t>
            </a:fld>
            <a:endParaRPr lang="en-US" alt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6C1FE4F8-634A-40EB-A9F8-627B37928BF7}"/>
              </a:ext>
            </a:extLst>
          </p:cNvPr>
          <p:cNvSpPr>
            <a:spLocks noGrp="1" noRot="1" noChangeAspect="1" noChangeArrowheads="1" noTextEdit="1"/>
          </p:cNvSpPr>
          <p:nvPr>
            <p:ph type="sldImg"/>
          </p:nvPr>
        </p:nvSpPr>
        <p:spPr>
          <a:ln/>
        </p:spPr>
      </p:sp>
      <p:sp>
        <p:nvSpPr>
          <p:cNvPr id="61443" name="Notes Placeholder 2">
            <a:extLst>
              <a:ext uri="{FF2B5EF4-FFF2-40B4-BE49-F238E27FC236}">
                <a16:creationId xmlns:a16="http://schemas.microsoft.com/office/drawing/2014/main" id="{2F088E55-D0B4-421C-8E7B-2DB08350A75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61444" name="Slide Number Placeholder 3">
            <a:extLst>
              <a:ext uri="{FF2B5EF4-FFF2-40B4-BE49-F238E27FC236}">
                <a16:creationId xmlns:a16="http://schemas.microsoft.com/office/drawing/2014/main" id="{2D6C142A-CBF2-44C3-AAE5-623688BDD6A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E5BF2669-C365-42EE-87D9-DA8C1E224DCC}" type="slidenum">
              <a:rPr lang="en-US" altLang="en-US" sz="1200" smtClean="0"/>
              <a:pPr/>
              <a:t>29</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F135976B-A276-45A0-8C7E-65D0534AD282}"/>
              </a:ext>
            </a:extLst>
          </p:cNvPr>
          <p:cNvSpPr>
            <a:spLocks noGrp="1" noRot="1" noChangeAspect="1" noChangeArrowheads="1" noTextEdit="1"/>
          </p:cNvSpPr>
          <p:nvPr>
            <p:ph type="sldImg"/>
          </p:nvPr>
        </p:nvSpPr>
        <p:spPr>
          <a:ln/>
        </p:spPr>
      </p:sp>
      <p:sp>
        <p:nvSpPr>
          <p:cNvPr id="8195" name="Notes Placeholder 2">
            <a:extLst>
              <a:ext uri="{FF2B5EF4-FFF2-40B4-BE49-F238E27FC236}">
                <a16:creationId xmlns:a16="http://schemas.microsoft.com/office/drawing/2014/main" id="{B0A307B6-4FD0-4000-8153-FCB1F1A01B2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8196" name="Slide Number Placeholder 3">
            <a:extLst>
              <a:ext uri="{FF2B5EF4-FFF2-40B4-BE49-F238E27FC236}">
                <a16:creationId xmlns:a16="http://schemas.microsoft.com/office/drawing/2014/main" id="{A410B04D-7389-44A6-BE7D-D1767509CEB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DE10A7C6-D75C-4B68-B6E5-B10B90C27F7B}" type="slidenum">
              <a:rPr lang="en-US" altLang="en-US" sz="1200" smtClean="0"/>
              <a:pPr/>
              <a:t>3</a:t>
            </a:fld>
            <a:endParaRPr lang="en-US" alt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28F89524-E22A-4681-913B-D3635DC4118F}"/>
              </a:ext>
            </a:extLst>
          </p:cNvPr>
          <p:cNvSpPr>
            <a:spLocks noGrp="1" noRot="1" noChangeAspect="1" noChangeArrowheads="1" noTextEdit="1"/>
          </p:cNvSpPr>
          <p:nvPr>
            <p:ph type="sldImg"/>
          </p:nvPr>
        </p:nvSpPr>
        <p:spPr>
          <a:ln/>
        </p:spPr>
      </p:sp>
      <p:sp>
        <p:nvSpPr>
          <p:cNvPr id="63491" name="Notes Placeholder 2">
            <a:extLst>
              <a:ext uri="{FF2B5EF4-FFF2-40B4-BE49-F238E27FC236}">
                <a16:creationId xmlns:a16="http://schemas.microsoft.com/office/drawing/2014/main" id="{83807F7C-54EF-49DE-889C-15D490C03C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63492" name="Slide Number Placeholder 3">
            <a:extLst>
              <a:ext uri="{FF2B5EF4-FFF2-40B4-BE49-F238E27FC236}">
                <a16:creationId xmlns:a16="http://schemas.microsoft.com/office/drawing/2014/main" id="{9738F18F-9B7E-4928-965F-8E3223BCDD7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D158F1B-2EBD-4B49-B89F-631C302DB0F9}" type="slidenum">
              <a:rPr lang="en-US" altLang="en-US" sz="1200" smtClean="0"/>
              <a:pPr/>
              <a:t>30</a:t>
            </a:fld>
            <a:endParaRPr lang="en-US" altLang="en-US"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31FDAD2C-647F-458C-9EAB-A5903A81B011}"/>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7D49AB96-19A2-4C6F-935B-3E3DC3C906DD}"/>
              </a:ext>
            </a:extLst>
          </p:cNvPr>
          <p:cNvSpPr>
            <a:spLocks noGrp="1"/>
          </p:cNvSpPr>
          <p:nvPr>
            <p:ph type="body" idx="1"/>
          </p:nvPr>
        </p:nvSpPr>
        <p:spPr/>
        <p:txBody>
          <a:bodyPr/>
          <a:lstStyle/>
          <a:p>
            <a:pPr marL="175771" indent="-175771">
              <a:buFont typeface="Arial" panose="020B0604020202020204" pitchFamily="34" charset="0"/>
              <a:buChar char="•"/>
              <a:defRPr/>
            </a:pPr>
            <a:endParaRPr lang="en-GB" dirty="0"/>
          </a:p>
          <a:p>
            <a:pPr>
              <a:defRPr/>
            </a:pPr>
            <a:r>
              <a:rPr lang="en-GB" dirty="0"/>
              <a:t> </a:t>
            </a:r>
          </a:p>
        </p:txBody>
      </p:sp>
      <p:sp>
        <p:nvSpPr>
          <p:cNvPr id="65540" name="Slide Number Placeholder 3">
            <a:extLst>
              <a:ext uri="{FF2B5EF4-FFF2-40B4-BE49-F238E27FC236}">
                <a16:creationId xmlns:a16="http://schemas.microsoft.com/office/drawing/2014/main" id="{1A7EC7E1-E010-4E2D-9D55-98417744707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C6833052-4807-49F5-A4EA-13E007597C53}" type="slidenum">
              <a:rPr lang="en-US" altLang="en-US" sz="1200" smtClean="0"/>
              <a:pPr/>
              <a:t>31</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AE9C1885-B8CB-4B2D-8968-3658C44EBCE7}"/>
              </a:ext>
            </a:extLst>
          </p:cNvPr>
          <p:cNvSpPr>
            <a:spLocks noGrp="1" noRot="1" noChangeAspect="1" noChangeArrowheads="1" noTextEdit="1"/>
          </p:cNvSpPr>
          <p:nvPr>
            <p:ph type="sldImg"/>
          </p:nvPr>
        </p:nvSpPr>
        <p:spPr>
          <a:ln/>
        </p:spPr>
      </p:sp>
      <p:sp>
        <p:nvSpPr>
          <p:cNvPr id="10243" name="Notes Placeholder 2">
            <a:extLst>
              <a:ext uri="{FF2B5EF4-FFF2-40B4-BE49-F238E27FC236}">
                <a16:creationId xmlns:a16="http://schemas.microsoft.com/office/drawing/2014/main" id="{60181D06-6C68-473A-B6D0-76070AF9B4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10244" name="Slide Number Placeholder 3">
            <a:extLst>
              <a:ext uri="{FF2B5EF4-FFF2-40B4-BE49-F238E27FC236}">
                <a16:creationId xmlns:a16="http://schemas.microsoft.com/office/drawing/2014/main" id="{9BFDDE9E-DB1C-468F-9A31-9A3F78E14A8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826AF41A-6EA7-4E38-8085-3F488B40130B}" type="slidenum">
              <a:rPr lang="en-US" altLang="en-US" sz="1200" smtClean="0"/>
              <a:pPr/>
              <a:t>4</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31B6A062-38B4-44EA-88E9-106294B16909}"/>
              </a:ext>
            </a:extLst>
          </p:cNvPr>
          <p:cNvSpPr>
            <a:spLocks noGrp="1" noRot="1" noChangeAspect="1" noChangeArrowheads="1" noTextEdit="1"/>
          </p:cNvSpPr>
          <p:nvPr>
            <p:ph type="sldImg"/>
          </p:nvPr>
        </p:nvSpPr>
        <p:spPr>
          <a:ln/>
        </p:spPr>
      </p:sp>
      <p:sp>
        <p:nvSpPr>
          <p:cNvPr id="12291" name="Notes Placeholder 2">
            <a:extLst>
              <a:ext uri="{FF2B5EF4-FFF2-40B4-BE49-F238E27FC236}">
                <a16:creationId xmlns:a16="http://schemas.microsoft.com/office/drawing/2014/main" id="{4E967A8A-F036-4FD6-ADD0-BD640987937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4" name="Slide Number Placeholder 3">
            <a:extLst>
              <a:ext uri="{FF2B5EF4-FFF2-40B4-BE49-F238E27FC236}">
                <a16:creationId xmlns:a16="http://schemas.microsoft.com/office/drawing/2014/main" id="{0C7FF9BD-24A1-4547-B254-D6006DEF351A}"/>
              </a:ext>
            </a:extLst>
          </p:cNvPr>
          <p:cNvSpPr>
            <a:spLocks noGrp="1"/>
          </p:cNvSpPr>
          <p:nvPr>
            <p:ph type="sldNum" sz="quarter" idx="5"/>
          </p:nvPr>
        </p:nvSpPr>
        <p:spPr/>
        <p:txBody>
          <a:bodyPr/>
          <a:lstStyle/>
          <a:p>
            <a:pPr eaLnBrk="1" fontAlgn="auto" hangingPunct="1">
              <a:spcBef>
                <a:spcPts val="0"/>
              </a:spcBef>
              <a:spcAft>
                <a:spcPts val="0"/>
              </a:spcAft>
              <a:defRPr/>
            </a:pPr>
            <a:fld id="{2E6BF5E7-E91B-4DD4-8F7B-087364D8BA31}" type="slidenum">
              <a:rPr lang="en-GB" smtClean="0">
                <a:solidFill>
                  <a:prstClr val="black"/>
                </a:solidFill>
                <a:latin typeface="Calibri" panose="020F0502020204030204"/>
                <a:ea typeface="+mn-ea"/>
              </a:rPr>
              <a:pPr eaLnBrk="1" fontAlgn="auto" hangingPunct="1">
                <a:spcBef>
                  <a:spcPts val="0"/>
                </a:spcBef>
                <a:spcAft>
                  <a:spcPts val="0"/>
                </a:spcAft>
                <a:defRPr/>
              </a:pPr>
              <a:t>5</a:t>
            </a:fld>
            <a:endParaRPr lang="en-GB">
              <a:solidFill>
                <a:prstClr val="black"/>
              </a:solidFill>
              <a:latin typeface="Calibri" panose="020F0502020204030204"/>
              <a:ea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ECF2D4DE-D6A4-4268-A1CE-8CD1F5C0F79C}"/>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B09FED6B-5D86-4752-AE2F-4C9E4AA51EFD}"/>
              </a:ext>
            </a:extLst>
          </p:cNvPr>
          <p:cNvSpPr>
            <a:spLocks noGrp="1"/>
          </p:cNvSpPr>
          <p:nvPr>
            <p:ph type="body" idx="1"/>
          </p:nvPr>
        </p:nvSpPr>
        <p:spPr/>
        <p:txBody>
          <a:bodyPr/>
          <a:lstStyle/>
          <a:p>
            <a:pPr marL="175771" indent="-175771">
              <a:buFontTx/>
              <a:buChar char="-"/>
              <a:defRPr/>
            </a:pPr>
            <a:endParaRPr lang="en-GB" dirty="0"/>
          </a:p>
          <a:p>
            <a:pPr>
              <a:defRPr/>
            </a:pPr>
            <a:endParaRPr lang="en-GB" dirty="0"/>
          </a:p>
        </p:txBody>
      </p:sp>
      <p:sp>
        <p:nvSpPr>
          <p:cNvPr id="4" name="Slide Number Placeholder 3">
            <a:extLst>
              <a:ext uri="{FF2B5EF4-FFF2-40B4-BE49-F238E27FC236}">
                <a16:creationId xmlns:a16="http://schemas.microsoft.com/office/drawing/2014/main" id="{9726794C-69B8-4D1B-9B81-0F67487C251E}"/>
              </a:ext>
            </a:extLst>
          </p:cNvPr>
          <p:cNvSpPr>
            <a:spLocks noGrp="1"/>
          </p:cNvSpPr>
          <p:nvPr>
            <p:ph type="sldNum" sz="quarter" idx="5"/>
          </p:nvPr>
        </p:nvSpPr>
        <p:spPr/>
        <p:txBody>
          <a:bodyPr/>
          <a:lstStyle/>
          <a:p>
            <a:pPr eaLnBrk="1" fontAlgn="auto" hangingPunct="1">
              <a:spcBef>
                <a:spcPts val="0"/>
              </a:spcBef>
              <a:spcAft>
                <a:spcPts val="0"/>
              </a:spcAft>
              <a:defRPr/>
            </a:pPr>
            <a:fld id="{2C42E57F-42AA-46A5-8FF2-8807A6397EAF}" type="slidenum">
              <a:rPr lang="en-GB" smtClean="0">
                <a:solidFill>
                  <a:prstClr val="black"/>
                </a:solidFill>
                <a:latin typeface="Calibri" panose="020F0502020204030204"/>
                <a:ea typeface="+mn-ea"/>
              </a:rPr>
              <a:pPr eaLnBrk="1" fontAlgn="auto" hangingPunct="1">
                <a:spcBef>
                  <a:spcPts val="0"/>
                </a:spcBef>
                <a:spcAft>
                  <a:spcPts val="0"/>
                </a:spcAft>
                <a:defRPr/>
              </a:pPr>
              <a:t>6</a:t>
            </a:fld>
            <a:endParaRPr lang="en-GB">
              <a:solidFill>
                <a:prstClr val="black"/>
              </a:solidFill>
              <a:latin typeface="Calibri" panose="020F0502020204030204"/>
              <a:ea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867BF69A-F333-4FC0-9210-54407D4271DF}"/>
              </a:ext>
            </a:extLst>
          </p:cNvPr>
          <p:cNvSpPr>
            <a:spLocks noGrp="1" noRot="1" noChangeAspect="1" noChangeArrowheads="1" noTextEdit="1"/>
          </p:cNvSpPr>
          <p:nvPr>
            <p:ph type="sldImg"/>
          </p:nvPr>
        </p:nvSpPr>
        <p:spPr>
          <a:ln/>
        </p:spPr>
      </p:sp>
      <p:sp>
        <p:nvSpPr>
          <p:cNvPr id="16387" name="Notes Placeholder 2">
            <a:extLst>
              <a:ext uri="{FF2B5EF4-FFF2-40B4-BE49-F238E27FC236}">
                <a16:creationId xmlns:a16="http://schemas.microsoft.com/office/drawing/2014/main" id="{1BE70206-324D-4D7E-896D-37CD5978CC4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16388" name="Slide Number Placeholder 3">
            <a:extLst>
              <a:ext uri="{FF2B5EF4-FFF2-40B4-BE49-F238E27FC236}">
                <a16:creationId xmlns:a16="http://schemas.microsoft.com/office/drawing/2014/main" id="{D4C9C0A1-9C85-42C9-902E-35BC0501774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3EC91BB2-1970-4A18-A95B-20A94D36886C}" type="slidenum">
              <a:rPr lang="en-US" altLang="en-US" sz="1200" smtClean="0"/>
              <a:pPr/>
              <a:t>7</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F9E90DC1-B667-4DF6-A120-597929F55676}"/>
              </a:ext>
            </a:extLst>
          </p:cNvPr>
          <p:cNvSpPr>
            <a:spLocks noGrp="1" noRot="1" noChangeAspect="1" noChangeArrowheads="1" noTextEdit="1"/>
          </p:cNvSpPr>
          <p:nvPr>
            <p:ph type="sldImg"/>
          </p:nvPr>
        </p:nvSpPr>
        <p:spPr>
          <a:ln/>
        </p:spPr>
      </p:sp>
      <p:sp>
        <p:nvSpPr>
          <p:cNvPr id="18435" name="Notes Placeholder 2">
            <a:extLst>
              <a:ext uri="{FF2B5EF4-FFF2-40B4-BE49-F238E27FC236}">
                <a16:creationId xmlns:a16="http://schemas.microsoft.com/office/drawing/2014/main" id="{EFDB8A09-E741-4586-8E4E-DA3334BBD12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18436" name="Slide Number Placeholder 3">
            <a:extLst>
              <a:ext uri="{FF2B5EF4-FFF2-40B4-BE49-F238E27FC236}">
                <a16:creationId xmlns:a16="http://schemas.microsoft.com/office/drawing/2014/main" id="{6801FFDC-BCA0-44CB-BDBC-3883483418F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D340A4BA-3A77-4FEA-A069-3CCA98C93E7A}" type="slidenum">
              <a:rPr lang="en-US" altLang="en-US" sz="1200" smtClean="0"/>
              <a:pPr/>
              <a:t>8</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D4D7875D-98D6-440A-B48D-9777B528202A}"/>
              </a:ext>
            </a:extLst>
          </p:cNvPr>
          <p:cNvSpPr>
            <a:spLocks noGrp="1" noRot="1" noChangeAspect="1" noChangeArrowheads="1" noTextEdit="1"/>
          </p:cNvSpPr>
          <p:nvPr>
            <p:ph type="sldImg"/>
          </p:nvPr>
        </p:nvSpPr>
        <p:spPr>
          <a:ln/>
        </p:spPr>
      </p:sp>
      <p:sp>
        <p:nvSpPr>
          <p:cNvPr id="20483" name="Notes Placeholder 2">
            <a:extLst>
              <a:ext uri="{FF2B5EF4-FFF2-40B4-BE49-F238E27FC236}">
                <a16:creationId xmlns:a16="http://schemas.microsoft.com/office/drawing/2014/main" id="{484A1A9B-6F9F-4A4D-8214-9CD671C130A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a typeface="ＭＳ Ｐゴシック" panose="020B0600070205080204" pitchFamily="34" charset="-128"/>
            </a:endParaRPr>
          </a:p>
        </p:txBody>
      </p:sp>
      <p:sp>
        <p:nvSpPr>
          <p:cNvPr id="20484" name="Slide Number Placeholder 3">
            <a:extLst>
              <a:ext uri="{FF2B5EF4-FFF2-40B4-BE49-F238E27FC236}">
                <a16:creationId xmlns:a16="http://schemas.microsoft.com/office/drawing/2014/main" id="{960EAB0F-CE39-4376-B5A4-97CE0B25978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60413" indent="-292100">
              <a:defRPr sz="2400">
                <a:solidFill>
                  <a:schemeClr val="tx1"/>
                </a:solidFill>
                <a:latin typeface="Arial" panose="020B0604020202020204" pitchFamily="34" charset="0"/>
                <a:ea typeface="ＭＳ Ｐゴシック" panose="020B0600070205080204" pitchFamily="34" charset="-128"/>
              </a:defRPr>
            </a:lvl2pPr>
            <a:lvl3pPr marL="1171575" indent="-233363">
              <a:defRPr sz="2400">
                <a:solidFill>
                  <a:schemeClr val="tx1"/>
                </a:solidFill>
                <a:latin typeface="Arial" panose="020B0604020202020204" pitchFamily="34" charset="0"/>
                <a:ea typeface="ＭＳ Ｐゴシック" panose="020B0600070205080204" pitchFamily="34" charset="-128"/>
              </a:defRPr>
            </a:lvl3pPr>
            <a:lvl4pPr marL="1639888" indent="-233363">
              <a:defRPr sz="2400">
                <a:solidFill>
                  <a:schemeClr val="tx1"/>
                </a:solidFill>
                <a:latin typeface="Arial" panose="020B0604020202020204" pitchFamily="34" charset="0"/>
                <a:ea typeface="ＭＳ Ｐゴシック" panose="020B0600070205080204" pitchFamily="34" charset="-128"/>
              </a:defRPr>
            </a:lvl4pPr>
            <a:lvl5pPr marL="2108200" indent="-233363">
              <a:defRPr sz="2400">
                <a:solidFill>
                  <a:schemeClr val="tx1"/>
                </a:solidFill>
                <a:latin typeface="Arial" panose="020B0604020202020204" pitchFamily="34" charset="0"/>
                <a:ea typeface="ＭＳ Ｐゴシック" panose="020B0600070205080204" pitchFamily="34" charset="-128"/>
              </a:defRPr>
            </a:lvl5pPr>
            <a:lvl6pPr marL="25654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26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798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37000" indent="-23336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7F1DE6FD-8F5D-47FD-8C88-2ED0E3CCD1A1}" type="slidenum">
              <a:rPr lang="en-US" altLang="en-US" sz="1200" smtClean="0"/>
              <a:pPr/>
              <a:t>9</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767458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50070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4495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09600"/>
            <a:ext cx="5676900" cy="4495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18602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31279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25796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100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8100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00143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56730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524952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1520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0088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54707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descr="PP-Text-Gold-2">
            <a:extLst>
              <a:ext uri="{FF2B5EF4-FFF2-40B4-BE49-F238E27FC236}">
                <a16:creationId xmlns:a16="http://schemas.microsoft.com/office/drawing/2014/main" id="{2073B446-EB36-4488-80B9-C1E0DBB365AA}"/>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175" y="0"/>
            <a:ext cx="9136063"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62594D63-FC35-467A-9FDD-301B47F57EF6}"/>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a:extLst>
              <a:ext uri="{FF2B5EF4-FFF2-40B4-BE49-F238E27FC236}">
                <a16:creationId xmlns:a16="http://schemas.microsoft.com/office/drawing/2014/main" id="{5893AAC7-BC4D-405F-9196-44EB0C7E112F}"/>
              </a:ext>
            </a:extLst>
          </p:cNvPr>
          <p:cNvSpPr>
            <a:spLocks noGrp="1" noChangeArrowheads="1"/>
          </p:cNvSpPr>
          <p:nvPr>
            <p:ph type="body" idx="1"/>
          </p:nvPr>
        </p:nvSpPr>
        <p:spPr bwMode="auto">
          <a:xfrm>
            <a:off x="685800" y="1981200"/>
            <a:ext cx="77724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3000" b="1">
          <a:solidFill>
            <a:srgbClr val="C47C00"/>
          </a:solidFill>
          <a:latin typeface="+mj-lt"/>
          <a:ea typeface="+mj-ea"/>
          <a:cs typeface="+mj-cs"/>
        </a:defRPr>
      </a:lvl1pPr>
      <a:lvl2pPr algn="l" rtl="0" eaLnBrk="0" fontAlgn="base" hangingPunct="0">
        <a:spcBef>
          <a:spcPct val="0"/>
        </a:spcBef>
        <a:spcAft>
          <a:spcPct val="0"/>
        </a:spcAft>
        <a:defRPr sz="3000" b="1">
          <a:solidFill>
            <a:srgbClr val="C47C00"/>
          </a:solidFill>
          <a:latin typeface="Trebuchet MS" pitchFamily="34" charset="0"/>
          <a:ea typeface="ＭＳ Ｐゴシック" pitchFamily="1" charset="-128"/>
        </a:defRPr>
      </a:lvl2pPr>
      <a:lvl3pPr algn="l" rtl="0" eaLnBrk="0" fontAlgn="base" hangingPunct="0">
        <a:spcBef>
          <a:spcPct val="0"/>
        </a:spcBef>
        <a:spcAft>
          <a:spcPct val="0"/>
        </a:spcAft>
        <a:defRPr sz="3000" b="1">
          <a:solidFill>
            <a:srgbClr val="C47C00"/>
          </a:solidFill>
          <a:latin typeface="Trebuchet MS" pitchFamily="34" charset="0"/>
          <a:ea typeface="ＭＳ Ｐゴシック" pitchFamily="1" charset="-128"/>
        </a:defRPr>
      </a:lvl3pPr>
      <a:lvl4pPr algn="l" rtl="0" eaLnBrk="0" fontAlgn="base" hangingPunct="0">
        <a:spcBef>
          <a:spcPct val="0"/>
        </a:spcBef>
        <a:spcAft>
          <a:spcPct val="0"/>
        </a:spcAft>
        <a:defRPr sz="3000" b="1">
          <a:solidFill>
            <a:srgbClr val="C47C00"/>
          </a:solidFill>
          <a:latin typeface="Trebuchet MS" pitchFamily="34" charset="0"/>
          <a:ea typeface="ＭＳ Ｐゴシック" pitchFamily="1" charset="-128"/>
        </a:defRPr>
      </a:lvl4pPr>
      <a:lvl5pPr algn="l" rtl="0" eaLnBrk="0" fontAlgn="base" hangingPunct="0">
        <a:spcBef>
          <a:spcPct val="0"/>
        </a:spcBef>
        <a:spcAft>
          <a:spcPct val="0"/>
        </a:spcAft>
        <a:defRPr sz="3000" b="1">
          <a:solidFill>
            <a:srgbClr val="C47C00"/>
          </a:solidFill>
          <a:latin typeface="Trebuchet MS" pitchFamily="34" charset="0"/>
          <a:ea typeface="ＭＳ Ｐゴシック" pitchFamily="1" charset="-128"/>
        </a:defRPr>
      </a:lvl5pPr>
      <a:lvl6pPr marL="457200" algn="l" rtl="0" fontAlgn="base">
        <a:spcBef>
          <a:spcPct val="0"/>
        </a:spcBef>
        <a:spcAft>
          <a:spcPct val="0"/>
        </a:spcAft>
        <a:defRPr sz="3000" b="1">
          <a:solidFill>
            <a:srgbClr val="C47C00"/>
          </a:solidFill>
          <a:latin typeface="Trebuchet MS" pitchFamily="34" charset="0"/>
          <a:ea typeface="ＭＳ Ｐゴシック" pitchFamily="1" charset="-128"/>
        </a:defRPr>
      </a:lvl6pPr>
      <a:lvl7pPr marL="914400" algn="l" rtl="0" fontAlgn="base">
        <a:spcBef>
          <a:spcPct val="0"/>
        </a:spcBef>
        <a:spcAft>
          <a:spcPct val="0"/>
        </a:spcAft>
        <a:defRPr sz="3000" b="1">
          <a:solidFill>
            <a:srgbClr val="C47C00"/>
          </a:solidFill>
          <a:latin typeface="Trebuchet MS" pitchFamily="34" charset="0"/>
          <a:ea typeface="ＭＳ Ｐゴシック" pitchFamily="1" charset="-128"/>
        </a:defRPr>
      </a:lvl7pPr>
      <a:lvl8pPr marL="1371600" algn="l" rtl="0" fontAlgn="base">
        <a:spcBef>
          <a:spcPct val="0"/>
        </a:spcBef>
        <a:spcAft>
          <a:spcPct val="0"/>
        </a:spcAft>
        <a:defRPr sz="3000" b="1">
          <a:solidFill>
            <a:srgbClr val="C47C00"/>
          </a:solidFill>
          <a:latin typeface="Trebuchet MS" pitchFamily="34" charset="0"/>
          <a:ea typeface="ＭＳ Ｐゴシック" pitchFamily="1" charset="-128"/>
        </a:defRPr>
      </a:lvl8pPr>
      <a:lvl9pPr marL="1828800" algn="l" rtl="0" fontAlgn="base">
        <a:spcBef>
          <a:spcPct val="0"/>
        </a:spcBef>
        <a:spcAft>
          <a:spcPct val="0"/>
        </a:spcAft>
        <a:defRPr sz="3000" b="1">
          <a:solidFill>
            <a:srgbClr val="C47C00"/>
          </a:solidFill>
          <a:latin typeface="Trebuchet MS" pitchFamily="34" charset="0"/>
          <a:ea typeface="ＭＳ Ｐゴシック" pitchFamily="1" charset="-128"/>
        </a:defRPr>
      </a:lvl9pPr>
    </p:titleStyle>
    <p:bodyStyle>
      <a:lvl1pPr marL="342900" indent="-342900" algn="l" rtl="0" eaLnBrk="0" fontAlgn="base" hangingPunct="0">
        <a:spcBef>
          <a:spcPct val="20000"/>
        </a:spcBef>
        <a:spcAft>
          <a:spcPct val="0"/>
        </a:spcAft>
        <a:buClr>
          <a:srgbClr val="C47C00"/>
        </a:buClr>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lr>
          <a:srgbClr val="C47C00"/>
        </a:buClr>
        <a:buChar char="–"/>
        <a:defRPr sz="3000">
          <a:solidFill>
            <a:schemeClr val="tx1"/>
          </a:solidFill>
          <a:latin typeface="+mn-lt"/>
          <a:ea typeface="+mn-ea"/>
        </a:defRPr>
      </a:lvl2pPr>
      <a:lvl3pPr marL="1143000" indent="-228600" algn="l" rtl="0" eaLnBrk="0" fontAlgn="base" hangingPunct="0">
        <a:spcBef>
          <a:spcPct val="20000"/>
        </a:spcBef>
        <a:spcAft>
          <a:spcPct val="0"/>
        </a:spcAft>
        <a:buClr>
          <a:srgbClr val="C47C00"/>
        </a:buClr>
        <a:buChar char="•"/>
        <a:defRPr sz="3000">
          <a:solidFill>
            <a:schemeClr val="tx1"/>
          </a:solidFill>
          <a:latin typeface="+mn-lt"/>
          <a:ea typeface="+mn-ea"/>
        </a:defRPr>
      </a:lvl3pPr>
      <a:lvl4pPr marL="1600200" indent="-228600" algn="l" rtl="0" eaLnBrk="0" fontAlgn="base" hangingPunct="0">
        <a:spcBef>
          <a:spcPct val="20000"/>
        </a:spcBef>
        <a:spcAft>
          <a:spcPct val="0"/>
        </a:spcAft>
        <a:buClr>
          <a:srgbClr val="C47C00"/>
        </a:buClr>
        <a:buChar char="–"/>
        <a:defRPr sz="3000">
          <a:solidFill>
            <a:schemeClr val="tx1"/>
          </a:solidFill>
          <a:latin typeface="+mn-lt"/>
          <a:ea typeface="+mn-ea"/>
        </a:defRPr>
      </a:lvl4pPr>
      <a:lvl5pPr marL="2057400" indent="-228600" algn="l" rtl="0" eaLnBrk="0" fontAlgn="base" hangingPunct="0">
        <a:spcBef>
          <a:spcPct val="20000"/>
        </a:spcBef>
        <a:spcAft>
          <a:spcPct val="0"/>
        </a:spcAft>
        <a:buClr>
          <a:srgbClr val="C47C00"/>
        </a:buClr>
        <a:buChar char="»"/>
        <a:defRPr sz="3000">
          <a:solidFill>
            <a:schemeClr val="tx1"/>
          </a:solidFill>
          <a:latin typeface="+mn-lt"/>
          <a:ea typeface="+mn-ea"/>
        </a:defRPr>
      </a:lvl5pPr>
      <a:lvl6pPr marL="2514600" indent="-228600" algn="l" rtl="0" fontAlgn="base">
        <a:spcBef>
          <a:spcPct val="20000"/>
        </a:spcBef>
        <a:spcAft>
          <a:spcPct val="0"/>
        </a:spcAft>
        <a:buClr>
          <a:srgbClr val="C47C00"/>
        </a:buClr>
        <a:buChar char="»"/>
        <a:defRPr sz="3000">
          <a:solidFill>
            <a:schemeClr val="tx1"/>
          </a:solidFill>
          <a:latin typeface="+mn-lt"/>
          <a:ea typeface="+mn-ea"/>
        </a:defRPr>
      </a:lvl6pPr>
      <a:lvl7pPr marL="2971800" indent="-228600" algn="l" rtl="0" fontAlgn="base">
        <a:spcBef>
          <a:spcPct val="20000"/>
        </a:spcBef>
        <a:spcAft>
          <a:spcPct val="0"/>
        </a:spcAft>
        <a:buClr>
          <a:srgbClr val="C47C00"/>
        </a:buClr>
        <a:buChar char="»"/>
        <a:defRPr sz="3000">
          <a:solidFill>
            <a:schemeClr val="tx1"/>
          </a:solidFill>
          <a:latin typeface="+mn-lt"/>
          <a:ea typeface="+mn-ea"/>
        </a:defRPr>
      </a:lvl7pPr>
      <a:lvl8pPr marL="3429000" indent="-228600" algn="l" rtl="0" fontAlgn="base">
        <a:spcBef>
          <a:spcPct val="20000"/>
        </a:spcBef>
        <a:spcAft>
          <a:spcPct val="0"/>
        </a:spcAft>
        <a:buClr>
          <a:srgbClr val="C47C00"/>
        </a:buClr>
        <a:buChar char="»"/>
        <a:defRPr sz="3000">
          <a:solidFill>
            <a:schemeClr val="tx1"/>
          </a:solidFill>
          <a:latin typeface="+mn-lt"/>
          <a:ea typeface="+mn-ea"/>
        </a:defRPr>
      </a:lvl8pPr>
      <a:lvl9pPr marL="3886200" indent="-228600" algn="l" rtl="0" fontAlgn="base">
        <a:spcBef>
          <a:spcPct val="20000"/>
        </a:spcBef>
        <a:spcAft>
          <a:spcPct val="0"/>
        </a:spcAft>
        <a:buClr>
          <a:srgbClr val="C47C00"/>
        </a:buClr>
        <a:buChar char="»"/>
        <a:defRPr sz="3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foundationyears.org.uk/2019/10/eyfsreform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hyperlink" Target="https://foundationyears.org.uk/2020/09/new-development-matters-published/" TargetMode="Externa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early-education.org.uk/birth-to-five-matter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6" descr="PP-Title-Gold-1">
            <a:extLst>
              <a:ext uri="{FF2B5EF4-FFF2-40B4-BE49-F238E27FC236}">
                <a16:creationId xmlns:a16="http://schemas.microsoft.com/office/drawing/2014/main" id="{C56740F7-D5A2-4105-B25D-1834E4FC21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2">
            <a:extLst>
              <a:ext uri="{FF2B5EF4-FFF2-40B4-BE49-F238E27FC236}">
                <a16:creationId xmlns:a16="http://schemas.microsoft.com/office/drawing/2014/main" id="{D32CF755-B72A-452D-A6D9-4C13D4B382A0}"/>
              </a:ext>
            </a:extLst>
          </p:cNvPr>
          <p:cNvSpPr>
            <a:spLocks noGrp="1" noChangeArrowheads="1"/>
          </p:cNvSpPr>
          <p:nvPr>
            <p:ph type="ctrTitle"/>
          </p:nvPr>
        </p:nvSpPr>
        <p:spPr>
          <a:xfrm>
            <a:off x="685800" y="2286000"/>
            <a:ext cx="7772400" cy="1143000"/>
          </a:xfrm>
        </p:spPr>
        <p:txBody>
          <a:bodyPr/>
          <a:lstStyle/>
          <a:p>
            <a:pPr algn="ctr" eaLnBrk="1" hangingPunct="1"/>
            <a:r>
              <a:rPr lang="en-GB" altLang="en-US" b="0"/>
              <a:t>The Early Years Foundation Stage Reforms</a:t>
            </a:r>
            <a:br>
              <a:rPr lang="en-GB" altLang="en-US" b="0"/>
            </a:br>
            <a:r>
              <a:rPr lang="en-GB" altLang="en-US" b="0"/>
              <a:t>Preparing for September 2021</a:t>
            </a:r>
            <a:endParaRPr lang="en-GB" altLang="en-US"/>
          </a:p>
        </p:txBody>
      </p:sp>
      <p:sp>
        <p:nvSpPr>
          <p:cNvPr id="3076" name="Rectangle 8">
            <a:extLst>
              <a:ext uri="{FF2B5EF4-FFF2-40B4-BE49-F238E27FC236}">
                <a16:creationId xmlns:a16="http://schemas.microsoft.com/office/drawing/2014/main" id="{F437D8AA-AFCB-44C8-96DA-9D7A07660F41}"/>
              </a:ext>
            </a:extLst>
          </p:cNvPr>
          <p:cNvSpPr>
            <a:spLocks noChangeArrowheads="1"/>
          </p:cNvSpPr>
          <p:nvPr/>
        </p:nvSpPr>
        <p:spPr bwMode="auto">
          <a:xfrm>
            <a:off x="2286000" y="244475"/>
            <a:ext cx="4572000" cy="454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1pPr>
            <a:lvl2pPr marL="742950" indent="-28575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2pPr>
            <a:lvl3pPr marL="11430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3pPr>
            <a:lvl4pPr marL="16002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4pPr>
            <a:lvl5pPr marL="20574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9pPr>
          </a:lstStyle>
          <a:p>
            <a:pPr eaLnBrk="1" hangingPunct="1">
              <a:spcBef>
                <a:spcPct val="50000"/>
              </a:spcBef>
              <a:buClrTx/>
              <a:buFontTx/>
              <a:buNone/>
            </a:pPr>
            <a:br>
              <a:rPr lang="en-GB" altLang="en-US" sz="2000">
                <a:solidFill>
                  <a:schemeClr val="tx2"/>
                </a:solidFill>
                <a:latin typeface="Tahoma" panose="020B0604030504040204" pitchFamily="34" charset="0"/>
                <a:cs typeface="Arial" panose="020B0604020202020204" pitchFamily="34" charset="0"/>
              </a:rPr>
            </a:br>
            <a:br>
              <a:rPr lang="en-GB" altLang="en-US" sz="2000">
                <a:latin typeface="Arial" panose="020B0604020202020204" pitchFamily="34" charset="0"/>
                <a:cs typeface="Arial" panose="020B0604020202020204" pitchFamily="34" charset="0"/>
              </a:rPr>
            </a:br>
            <a:br>
              <a:rPr lang="en-GB" altLang="en-US" sz="4400">
                <a:latin typeface="Arial" panose="020B0604020202020204" pitchFamily="34" charset="0"/>
                <a:cs typeface="Arial" panose="020B0604020202020204" pitchFamily="34" charset="0"/>
              </a:rPr>
            </a:br>
            <a:br>
              <a:rPr lang="en-GB" altLang="en-US" sz="4400" b="1">
                <a:latin typeface="Arial" panose="020B0604020202020204" pitchFamily="34" charset="0"/>
                <a:cs typeface="Arial" panose="020B0604020202020204" pitchFamily="34" charset="0"/>
              </a:rPr>
            </a:br>
            <a:endParaRPr lang="en-US" altLang="en-US" sz="2000">
              <a:latin typeface="Arial" panose="020B0604020202020204" pitchFamily="34" charset="0"/>
              <a:cs typeface="Arial" panose="020B0604020202020204" pitchFamily="34" charset="0"/>
            </a:endParaRPr>
          </a:p>
          <a:p>
            <a:pPr eaLnBrk="1" hangingPunct="1">
              <a:spcBef>
                <a:spcPct val="50000"/>
              </a:spcBef>
              <a:buClr>
                <a:schemeClr val="folHlink"/>
              </a:buClr>
              <a:buSzPct val="60000"/>
              <a:buFont typeface="Wingdings" panose="05000000000000000000" pitchFamily="2" charset="2"/>
              <a:buNone/>
            </a:pPr>
            <a:endParaRPr lang="en-GB" altLang="en-US" sz="3200" b="1">
              <a:solidFill>
                <a:schemeClr val="folHlink"/>
              </a:solidFill>
              <a:latin typeface="Tahoma" panose="020B0604030504040204" pitchFamily="34" charset="0"/>
              <a:cs typeface="Arial" panose="020B0604020202020204" pitchFamily="34" charset="0"/>
            </a:endParaRPr>
          </a:p>
          <a:p>
            <a:pPr eaLnBrk="1" hangingPunct="1">
              <a:spcBef>
                <a:spcPct val="50000"/>
              </a:spcBef>
              <a:buClr>
                <a:schemeClr val="folHlink"/>
              </a:buClr>
              <a:buSzPct val="60000"/>
              <a:buFont typeface="Wingdings" panose="05000000000000000000" pitchFamily="2" charset="2"/>
              <a:buNone/>
            </a:pPr>
            <a:endParaRPr lang="en-GB" altLang="en-US" sz="3200">
              <a:solidFill>
                <a:schemeClr val="accent1"/>
              </a:solidFill>
              <a:latin typeface="Tahoma" panose="020B0604030504040204" pitchFamily="34" charset="0"/>
              <a:cs typeface="Arial" panose="020B0604020202020204" pitchFamily="34" charset="0"/>
            </a:endParaRPr>
          </a:p>
          <a:p>
            <a:pPr eaLnBrk="1" hangingPunct="1">
              <a:spcBef>
                <a:spcPct val="50000"/>
              </a:spcBef>
              <a:buClr>
                <a:schemeClr val="folHlink"/>
              </a:buClr>
              <a:buSzPct val="60000"/>
              <a:buFont typeface="Wingdings" panose="05000000000000000000" pitchFamily="2" charset="2"/>
              <a:buNone/>
            </a:pPr>
            <a:endParaRPr lang="en-US" altLang="en-US" sz="3200">
              <a:latin typeface="Tahoma" panose="020B0604030504040204" pitchFamily="34" charset="0"/>
              <a:cs typeface="Arial" panose="020B0604020202020204" pitchFamily="34" charset="0"/>
            </a:endParaRPr>
          </a:p>
        </p:txBody>
      </p:sp>
      <p:sp>
        <p:nvSpPr>
          <p:cNvPr id="3077" name="TextBox 1">
            <a:extLst>
              <a:ext uri="{FF2B5EF4-FFF2-40B4-BE49-F238E27FC236}">
                <a16:creationId xmlns:a16="http://schemas.microsoft.com/office/drawing/2014/main" id="{CD90E103-F732-4C85-BAC2-F6DD3D84D741}"/>
              </a:ext>
            </a:extLst>
          </p:cNvPr>
          <p:cNvSpPr txBox="1">
            <a:spLocks noChangeArrowheads="1"/>
          </p:cNvSpPr>
          <p:nvPr/>
        </p:nvSpPr>
        <p:spPr bwMode="auto">
          <a:xfrm>
            <a:off x="323850" y="4005263"/>
            <a:ext cx="6192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1pPr>
            <a:lvl2pPr marL="742950" indent="-28575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2pPr>
            <a:lvl3pPr marL="11430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3pPr>
            <a:lvl4pPr marL="16002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4pPr>
            <a:lvl5pPr marL="20574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9pPr>
          </a:lstStyle>
          <a:p>
            <a:pPr>
              <a:spcBef>
                <a:spcPct val="0"/>
              </a:spcBef>
              <a:buClrTx/>
              <a:buFontTx/>
              <a:buNone/>
            </a:pPr>
            <a:r>
              <a:rPr lang="en-GB" altLang="en-US" sz="2400">
                <a:latin typeface="Arial" panose="020B0604020202020204" pitchFamily="34" charset="0"/>
              </a:rPr>
              <a:t>The Early Years Quality Improvement Team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a:extLst>
              <a:ext uri="{FF2B5EF4-FFF2-40B4-BE49-F238E27FC236}">
                <a16:creationId xmlns:a16="http://schemas.microsoft.com/office/drawing/2014/main" id="{5C456612-27E9-4A44-AECF-B425AF5E11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88913"/>
            <a:ext cx="8208962"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D71870C9-A684-49CA-8FA0-1E13C11BAFA9}"/>
              </a:ext>
            </a:extLst>
          </p:cNvPr>
          <p:cNvSpPr>
            <a:spLocks noGrp="1" noChangeArrowheads="1"/>
          </p:cNvSpPr>
          <p:nvPr>
            <p:ph type="title"/>
          </p:nvPr>
        </p:nvSpPr>
        <p:spPr>
          <a:xfrm>
            <a:off x="539750" y="3175"/>
            <a:ext cx="7772400" cy="1143000"/>
          </a:xfrm>
        </p:spPr>
        <p:txBody>
          <a:bodyPr/>
          <a:lstStyle/>
          <a:p>
            <a:r>
              <a:rPr lang="en-GB" altLang="en-US"/>
              <a:t>The rationale</a:t>
            </a:r>
          </a:p>
        </p:txBody>
      </p:sp>
      <p:pic>
        <p:nvPicPr>
          <p:cNvPr id="23555" name="Content Placeholder 3">
            <a:extLst>
              <a:ext uri="{FF2B5EF4-FFF2-40B4-BE49-F238E27FC236}">
                <a16:creationId xmlns:a16="http://schemas.microsoft.com/office/drawing/2014/main" id="{6A47F83E-765C-4BFB-9A83-CF87B83CFD2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2970213"/>
            <a:ext cx="7772400" cy="1146175"/>
          </a:xfrm>
        </p:spPr>
      </p:pic>
      <p:sp>
        <p:nvSpPr>
          <p:cNvPr id="5" name="Rectangle 4">
            <a:extLst>
              <a:ext uri="{FF2B5EF4-FFF2-40B4-BE49-F238E27FC236}">
                <a16:creationId xmlns:a16="http://schemas.microsoft.com/office/drawing/2014/main" id="{65606122-EB05-4587-A28D-9217CB91992B}"/>
              </a:ext>
            </a:extLst>
          </p:cNvPr>
          <p:cNvSpPr/>
          <p:nvPr/>
        </p:nvSpPr>
        <p:spPr>
          <a:xfrm>
            <a:off x="179388" y="942975"/>
            <a:ext cx="8785225" cy="5200650"/>
          </a:xfrm>
          <a:prstGeom prst="rect">
            <a:avLst/>
          </a:prstGeom>
        </p:spPr>
        <p:txBody>
          <a:bodyPr>
            <a:spAutoFit/>
          </a:bodyPr>
          <a:lstStyle/>
          <a:p>
            <a:pPr eaLnBrk="1" fontAlgn="auto" hangingPunct="1">
              <a:lnSpc>
                <a:spcPct val="90000"/>
              </a:lnSpc>
              <a:spcBef>
                <a:spcPts val="1000"/>
              </a:spcBef>
              <a:spcAft>
                <a:spcPts val="600"/>
              </a:spcAft>
              <a:buClr>
                <a:srgbClr val="1F497D"/>
              </a:buClr>
              <a:defRPr/>
            </a:pPr>
            <a:r>
              <a:rPr lang="en-GB" sz="2000" b="1" dirty="0">
                <a:solidFill>
                  <a:sysClr val="windowText" lastClr="000000"/>
                </a:solidFill>
                <a:latin typeface="Arial"/>
              </a:rPr>
              <a:t>The two key aims of the changes are to improve outcomes at age 5, particularly in Language and Literacy and to reduce workload, so that Teachers can spend more time interacting with the children in their care</a:t>
            </a:r>
          </a:p>
          <a:p>
            <a:pPr marL="342900" indent="-342900" eaLnBrk="1" fontAlgn="auto" hangingPunct="1">
              <a:lnSpc>
                <a:spcPct val="90000"/>
              </a:lnSpc>
              <a:spcBef>
                <a:spcPts val="1000"/>
              </a:spcBef>
              <a:spcAft>
                <a:spcPts val="600"/>
              </a:spcAft>
              <a:buClr>
                <a:srgbClr val="1F497D"/>
              </a:buClr>
              <a:buFont typeface="Arial" panose="020B0604020202020204" pitchFamily="34" charset="0"/>
              <a:buChar char="•"/>
              <a:defRPr/>
            </a:pPr>
            <a:r>
              <a:rPr lang="en-GB" sz="2000" dirty="0">
                <a:solidFill>
                  <a:sysClr val="windowText" lastClr="000000"/>
                </a:solidFill>
                <a:latin typeface="Arial"/>
              </a:rPr>
              <a:t>Make all 17 ELG’s clearer, more specific and easier for teachers to make accurate judgements</a:t>
            </a:r>
          </a:p>
          <a:p>
            <a:pPr marL="342900" indent="-342900" eaLnBrk="1" fontAlgn="auto" hangingPunct="1">
              <a:lnSpc>
                <a:spcPct val="90000"/>
              </a:lnSpc>
              <a:spcBef>
                <a:spcPts val="1000"/>
              </a:spcBef>
              <a:spcAft>
                <a:spcPts val="600"/>
              </a:spcAft>
              <a:buClr>
                <a:srgbClr val="1F497D"/>
              </a:buClr>
              <a:buFont typeface="Arial" panose="020B0604020202020204" pitchFamily="34" charset="0"/>
              <a:buChar char="•"/>
              <a:defRPr/>
            </a:pPr>
            <a:r>
              <a:rPr lang="en-GB" sz="2000" dirty="0">
                <a:solidFill>
                  <a:sysClr val="windowText" lastClr="000000"/>
                </a:solidFill>
                <a:latin typeface="Arial"/>
              </a:rPr>
              <a:t>Focus on strengthening language and vocabulary development to particularly support disadvantaged children</a:t>
            </a:r>
          </a:p>
          <a:p>
            <a:pPr marL="342900" indent="-342900" eaLnBrk="1" fontAlgn="auto" hangingPunct="1">
              <a:lnSpc>
                <a:spcPct val="90000"/>
              </a:lnSpc>
              <a:spcBef>
                <a:spcPts val="1000"/>
              </a:spcBef>
              <a:spcAft>
                <a:spcPts val="600"/>
              </a:spcAft>
              <a:buClr>
                <a:srgbClr val="1F497D"/>
              </a:buClr>
              <a:buFont typeface="Arial" panose="020B0604020202020204" pitchFamily="34" charset="0"/>
              <a:buChar char="•"/>
              <a:defRPr/>
            </a:pPr>
            <a:r>
              <a:rPr lang="en-GB" sz="2000" dirty="0">
                <a:solidFill>
                  <a:sysClr val="windowText" lastClr="000000"/>
                </a:solidFill>
                <a:latin typeface="Arial"/>
              </a:rPr>
              <a:t>Strengthen Literacy and Numeracy outcomes to ensure all children have a good grasp of these areas of learning in preparation for Y1</a:t>
            </a:r>
          </a:p>
          <a:p>
            <a:pPr marL="342900" indent="-342900" eaLnBrk="1" fontAlgn="auto" hangingPunct="1">
              <a:lnSpc>
                <a:spcPct val="90000"/>
              </a:lnSpc>
              <a:spcBef>
                <a:spcPts val="1000"/>
              </a:spcBef>
              <a:spcAft>
                <a:spcPts val="600"/>
              </a:spcAft>
              <a:buClr>
                <a:srgbClr val="1F497D"/>
              </a:buClr>
              <a:buFont typeface="Arial" panose="020B0604020202020204" pitchFamily="34" charset="0"/>
              <a:buChar char="•"/>
              <a:defRPr/>
            </a:pPr>
            <a:r>
              <a:rPr lang="en-GB" sz="2000" dirty="0">
                <a:solidFill>
                  <a:sysClr val="windowText" lastClr="000000"/>
                </a:solidFill>
                <a:latin typeface="Arial"/>
              </a:rPr>
              <a:t>Ensure the ELG’s are based on the latest evidence in childhood development; and </a:t>
            </a:r>
          </a:p>
          <a:p>
            <a:pPr marL="342900" indent="-342900" eaLnBrk="1" fontAlgn="auto" hangingPunct="1">
              <a:lnSpc>
                <a:spcPct val="90000"/>
              </a:lnSpc>
              <a:spcBef>
                <a:spcPts val="1000"/>
              </a:spcBef>
              <a:spcAft>
                <a:spcPts val="600"/>
              </a:spcAft>
              <a:buClr>
                <a:srgbClr val="1F497D"/>
              </a:buClr>
              <a:buFont typeface="Arial" panose="020B0604020202020204" pitchFamily="34" charset="0"/>
              <a:buChar char="•"/>
              <a:defRPr/>
            </a:pPr>
            <a:r>
              <a:rPr lang="en-GB" sz="2000" dirty="0">
                <a:solidFill>
                  <a:sysClr val="windowText" lastClr="000000"/>
                </a:solidFill>
                <a:latin typeface="Arial"/>
              </a:rPr>
              <a:t>Ensure they reflect the strongest predictions of future attainment </a:t>
            </a:r>
          </a:p>
          <a:p>
            <a:pPr eaLnBrk="1" fontAlgn="auto" hangingPunct="1">
              <a:lnSpc>
                <a:spcPct val="90000"/>
              </a:lnSpc>
              <a:spcBef>
                <a:spcPts val="1000"/>
              </a:spcBef>
              <a:spcAft>
                <a:spcPts val="600"/>
              </a:spcAft>
              <a:buClr>
                <a:srgbClr val="1F497D"/>
              </a:buClr>
              <a:defRPr/>
            </a:pPr>
            <a:endParaRPr lang="en-GB" sz="2000" b="1" dirty="0">
              <a:solidFill>
                <a:sysClr val="windowText" lastClr="000000"/>
              </a:solidFill>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8C0E5316-4579-4ACC-BA37-3C34877A46F4}"/>
              </a:ext>
            </a:extLst>
          </p:cNvPr>
          <p:cNvSpPr>
            <a:spLocks noGrp="1" noChangeArrowheads="1"/>
          </p:cNvSpPr>
          <p:nvPr>
            <p:ph type="title"/>
          </p:nvPr>
        </p:nvSpPr>
        <p:spPr/>
        <p:txBody>
          <a:bodyPr/>
          <a:lstStyle/>
          <a:p>
            <a:r>
              <a:rPr lang="en-GB" altLang="en-US"/>
              <a:t>The draft statutory framework.</a:t>
            </a:r>
          </a:p>
        </p:txBody>
      </p:sp>
      <p:sp>
        <p:nvSpPr>
          <p:cNvPr id="25603" name="Content Placeholder 2">
            <a:extLst>
              <a:ext uri="{FF2B5EF4-FFF2-40B4-BE49-F238E27FC236}">
                <a16:creationId xmlns:a16="http://schemas.microsoft.com/office/drawing/2014/main" id="{98BA38EF-611C-45FD-BCCD-2C04A23C6229}"/>
              </a:ext>
            </a:extLst>
          </p:cNvPr>
          <p:cNvSpPr>
            <a:spLocks noGrp="1" noChangeArrowheads="1"/>
          </p:cNvSpPr>
          <p:nvPr>
            <p:ph idx="1"/>
          </p:nvPr>
        </p:nvSpPr>
        <p:spPr>
          <a:xfrm>
            <a:off x="323850" y="1981200"/>
            <a:ext cx="8569325" cy="3124200"/>
          </a:xfrm>
        </p:spPr>
        <p:txBody>
          <a:bodyPr/>
          <a:lstStyle/>
          <a:p>
            <a:r>
              <a:rPr lang="en-GB" altLang="en-US">
                <a:hlinkClick r:id="rId3"/>
              </a:rPr>
              <a:t>Early Years Foundation Stage Reforms | From pregnancy to children aged 5 (foundationyears.org.uk)</a:t>
            </a:r>
            <a:endParaRPr lang="en-GB" altLang="en-US"/>
          </a:p>
        </p:txBody>
      </p:sp>
      <p:pic>
        <p:nvPicPr>
          <p:cNvPr id="25604" name="Picture 2" descr="EYFS STAT FRAMEWORK 2018 PILOT">
            <a:extLst>
              <a:ext uri="{FF2B5EF4-FFF2-40B4-BE49-F238E27FC236}">
                <a16:creationId xmlns:a16="http://schemas.microsoft.com/office/drawing/2014/main" id="{A6252781-77C5-4519-AF62-5CC464B288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3705225"/>
            <a:ext cx="1800225"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9">
            <a:extLst>
              <a:ext uri="{FF2B5EF4-FFF2-40B4-BE49-F238E27FC236}">
                <a16:creationId xmlns:a16="http://schemas.microsoft.com/office/drawing/2014/main" id="{B1C7586C-400A-413D-8AA5-AFF5E5C1FA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1213" y="1552575"/>
            <a:ext cx="81280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Rectangle 61">
            <a:extLst>
              <a:ext uri="{FF2B5EF4-FFF2-40B4-BE49-F238E27FC236}">
                <a16:creationId xmlns:a16="http://schemas.microsoft.com/office/drawing/2014/main" id="{B4E95EF9-392F-4669-B951-B5968BF92186}"/>
              </a:ext>
            </a:extLst>
          </p:cNvPr>
          <p:cNvSpPr/>
          <p:nvPr/>
        </p:nvSpPr>
        <p:spPr>
          <a:xfrm>
            <a:off x="1125538" y="847725"/>
            <a:ext cx="6858000" cy="508000"/>
          </a:xfrm>
          <a:prstGeom prst="rect">
            <a:avLst/>
          </a:prstGeom>
          <a:solidFill>
            <a:srgbClr val="104F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50">
              <a:defRPr/>
            </a:pPr>
            <a:endParaRPr lang="en-GB" sz="1013">
              <a:solidFill>
                <a:prstClr val="white"/>
              </a:solidFill>
              <a:latin typeface="Calibri" panose="020F0502020204030204"/>
            </a:endParaRPr>
          </a:p>
        </p:txBody>
      </p:sp>
      <p:sp>
        <p:nvSpPr>
          <p:cNvPr id="67" name="TextBox 66">
            <a:extLst>
              <a:ext uri="{FF2B5EF4-FFF2-40B4-BE49-F238E27FC236}">
                <a16:creationId xmlns:a16="http://schemas.microsoft.com/office/drawing/2014/main" id="{D26B1170-F234-4008-B1D7-C4854160A1C0}"/>
              </a:ext>
            </a:extLst>
          </p:cNvPr>
          <p:cNvSpPr txBox="1"/>
          <p:nvPr/>
        </p:nvSpPr>
        <p:spPr>
          <a:xfrm>
            <a:off x="1206500" y="869950"/>
            <a:ext cx="6651625" cy="333375"/>
          </a:xfrm>
          <a:prstGeom prst="rect">
            <a:avLst/>
          </a:prstGeom>
          <a:noFill/>
        </p:spPr>
        <p:txBody>
          <a:bodyPr>
            <a:spAutoFit/>
          </a:bodyPr>
          <a:lstStyle/>
          <a:p>
            <a:pPr defTabSz="514350">
              <a:defRPr/>
            </a:pPr>
            <a:r>
              <a:rPr lang="en-GB" sz="1575" b="1" dirty="0">
                <a:solidFill>
                  <a:prstClr val="white"/>
                </a:solidFill>
                <a:ea typeface="ＭＳ Ｐゴシック"/>
                <a:cs typeface="Arial" panose="020B0604020202020204" pitchFamily="34" charset="0"/>
              </a:rPr>
              <a:t>New non- statutory curriculum guidance</a:t>
            </a:r>
          </a:p>
        </p:txBody>
      </p:sp>
      <p:sp>
        <p:nvSpPr>
          <p:cNvPr id="23" name="Rectangle 22">
            <a:extLst>
              <a:ext uri="{FF2B5EF4-FFF2-40B4-BE49-F238E27FC236}">
                <a16:creationId xmlns:a16="http://schemas.microsoft.com/office/drawing/2014/main" id="{14669AD1-0076-4739-B78F-D178FA45D8FD}"/>
              </a:ext>
            </a:extLst>
          </p:cNvPr>
          <p:cNvSpPr/>
          <p:nvPr/>
        </p:nvSpPr>
        <p:spPr>
          <a:xfrm>
            <a:off x="1181100" y="1366838"/>
            <a:ext cx="6858000" cy="122237"/>
          </a:xfrm>
          <a:prstGeom prst="rect">
            <a:avLst/>
          </a:prstGeom>
          <a:solidFill>
            <a:srgbClr val="E87D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50">
              <a:defRPr/>
            </a:pPr>
            <a:endParaRPr lang="en-GB" sz="1013">
              <a:solidFill>
                <a:prstClr val="white"/>
              </a:solidFill>
              <a:latin typeface="Calibri" panose="020F0502020204030204"/>
            </a:endParaRPr>
          </a:p>
        </p:txBody>
      </p:sp>
      <p:sp>
        <p:nvSpPr>
          <p:cNvPr id="23558" name="Slide Number Placeholder 1">
            <a:extLst>
              <a:ext uri="{FF2B5EF4-FFF2-40B4-BE49-F238E27FC236}">
                <a16:creationId xmlns:a16="http://schemas.microsoft.com/office/drawing/2014/main" id="{F4B2FAB0-9126-4EBE-BBCB-D531EE428896}"/>
              </a:ext>
            </a:extLst>
          </p:cNvPr>
          <p:cNvSpPr>
            <a:spLocks noGrp="1" noChangeArrowheads="1"/>
          </p:cNvSpPr>
          <p:nvPr>
            <p:ph type="sldNum" sz="quarter" idx="4294967295"/>
          </p:nvPr>
        </p:nvSpPr>
        <p:spPr bwMode="auto">
          <a:xfrm>
            <a:off x="7600950" y="5624513"/>
            <a:ext cx="2057400" cy="274637"/>
          </a:xfrm>
          <a:prstGeom prst="rect">
            <a:avLst/>
          </a:prstGeom>
        </p:spPr>
        <p:txBody>
          <a:bodyPr anchor="ctr"/>
          <a:lstStyle>
            <a:lvl1pPr defTabSz="514350">
              <a:spcBef>
                <a:spcPct val="20000"/>
              </a:spcBef>
              <a:buClr>
                <a:srgbClr val="C47C00"/>
              </a:buClr>
              <a:buChar char="•"/>
              <a:defRPr sz="2250">
                <a:solidFill>
                  <a:schemeClr val="tx1"/>
                </a:solidFill>
                <a:latin typeface="Trebuchet MS" panose="020B0603020202020204" pitchFamily="34" charset="0"/>
                <a:ea typeface="ＭＳ Ｐゴシック" panose="020B0600070205080204" pitchFamily="34" charset="-128"/>
              </a:defRPr>
            </a:lvl1pPr>
            <a:lvl2pPr marL="557213" indent="-214313" defTabSz="514350">
              <a:spcBef>
                <a:spcPct val="20000"/>
              </a:spcBef>
              <a:buClr>
                <a:srgbClr val="C47C00"/>
              </a:buClr>
              <a:buChar char="–"/>
              <a:defRPr sz="2250">
                <a:solidFill>
                  <a:schemeClr val="tx1"/>
                </a:solidFill>
                <a:latin typeface="Trebuchet MS" panose="020B0603020202020204" pitchFamily="34" charset="0"/>
                <a:ea typeface="ＭＳ Ｐゴシック" panose="020B0600070205080204" pitchFamily="34" charset="-128"/>
              </a:defRPr>
            </a:lvl2pPr>
            <a:lvl3pPr marL="857250" indent="-171450" defTabSz="514350">
              <a:spcBef>
                <a:spcPct val="20000"/>
              </a:spcBef>
              <a:buClr>
                <a:srgbClr val="C47C00"/>
              </a:buClr>
              <a:buChar char="•"/>
              <a:defRPr sz="2250">
                <a:solidFill>
                  <a:schemeClr val="tx1"/>
                </a:solidFill>
                <a:latin typeface="Trebuchet MS" panose="020B0603020202020204" pitchFamily="34" charset="0"/>
                <a:ea typeface="ＭＳ Ｐゴシック" panose="020B0600070205080204" pitchFamily="34" charset="-128"/>
              </a:defRPr>
            </a:lvl3pPr>
            <a:lvl4pPr marL="1200150" indent="-171450" defTabSz="514350">
              <a:spcBef>
                <a:spcPct val="20000"/>
              </a:spcBef>
              <a:buClr>
                <a:srgbClr val="C47C00"/>
              </a:buClr>
              <a:buChar char="–"/>
              <a:defRPr sz="2250">
                <a:solidFill>
                  <a:schemeClr val="tx1"/>
                </a:solidFill>
                <a:latin typeface="Trebuchet MS" panose="020B0603020202020204" pitchFamily="34" charset="0"/>
                <a:ea typeface="ＭＳ Ｐゴシック" panose="020B0600070205080204" pitchFamily="34" charset="-128"/>
              </a:defRPr>
            </a:lvl4pPr>
            <a:lvl5pPr marL="1543050" indent="-171450" defTabSz="514350">
              <a:spcBef>
                <a:spcPct val="20000"/>
              </a:spcBef>
              <a:buClr>
                <a:srgbClr val="C47C00"/>
              </a:buClr>
              <a:buChar char="»"/>
              <a:defRPr sz="2250">
                <a:solidFill>
                  <a:schemeClr val="tx1"/>
                </a:solidFill>
                <a:latin typeface="Trebuchet MS" panose="020B0603020202020204" pitchFamily="34" charset="0"/>
                <a:ea typeface="ＭＳ Ｐゴシック" panose="020B0600070205080204" pitchFamily="34" charset="-128"/>
              </a:defRPr>
            </a:lvl5pPr>
            <a:lvl6pPr marL="1885950" indent="-171450" defTabSz="514350" eaLnBrk="0" fontAlgn="base" hangingPunct="0">
              <a:spcBef>
                <a:spcPct val="20000"/>
              </a:spcBef>
              <a:spcAft>
                <a:spcPct val="0"/>
              </a:spcAft>
              <a:buClr>
                <a:srgbClr val="C47C00"/>
              </a:buClr>
              <a:buChar char="»"/>
              <a:defRPr sz="2250">
                <a:solidFill>
                  <a:schemeClr val="tx1"/>
                </a:solidFill>
                <a:latin typeface="Trebuchet MS" panose="020B0603020202020204" pitchFamily="34" charset="0"/>
                <a:ea typeface="ＭＳ Ｐゴシック" panose="020B0600070205080204" pitchFamily="34" charset="-128"/>
              </a:defRPr>
            </a:lvl6pPr>
            <a:lvl7pPr marL="2228850" indent="-171450" defTabSz="514350" eaLnBrk="0" fontAlgn="base" hangingPunct="0">
              <a:spcBef>
                <a:spcPct val="20000"/>
              </a:spcBef>
              <a:spcAft>
                <a:spcPct val="0"/>
              </a:spcAft>
              <a:buClr>
                <a:srgbClr val="C47C00"/>
              </a:buClr>
              <a:buChar char="»"/>
              <a:defRPr sz="2250">
                <a:solidFill>
                  <a:schemeClr val="tx1"/>
                </a:solidFill>
                <a:latin typeface="Trebuchet MS" panose="020B0603020202020204" pitchFamily="34" charset="0"/>
                <a:ea typeface="ＭＳ Ｐゴシック" panose="020B0600070205080204" pitchFamily="34" charset="-128"/>
              </a:defRPr>
            </a:lvl7pPr>
            <a:lvl8pPr marL="2571750" indent="-171450" defTabSz="514350" eaLnBrk="0" fontAlgn="base" hangingPunct="0">
              <a:spcBef>
                <a:spcPct val="20000"/>
              </a:spcBef>
              <a:spcAft>
                <a:spcPct val="0"/>
              </a:spcAft>
              <a:buClr>
                <a:srgbClr val="C47C00"/>
              </a:buClr>
              <a:buChar char="»"/>
              <a:defRPr sz="2250">
                <a:solidFill>
                  <a:schemeClr val="tx1"/>
                </a:solidFill>
                <a:latin typeface="Trebuchet MS" panose="020B0603020202020204" pitchFamily="34" charset="0"/>
                <a:ea typeface="ＭＳ Ｐゴシック" panose="020B0600070205080204" pitchFamily="34" charset="-128"/>
              </a:defRPr>
            </a:lvl8pPr>
            <a:lvl9pPr marL="2914650" indent="-171450" defTabSz="514350" eaLnBrk="0" fontAlgn="base" hangingPunct="0">
              <a:spcBef>
                <a:spcPct val="20000"/>
              </a:spcBef>
              <a:spcAft>
                <a:spcPct val="0"/>
              </a:spcAft>
              <a:buClr>
                <a:srgbClr val="C47C00"/>
              </a:buClr>
              <a:buChar char="»"/>
              <a:defRPr sz="2250">
                <a:solidFill>
                  <a:schemeClr val="tx1"/>
                </a:solidFill>
                <a:latin typeface="Trebuchet MS" panose="020B0603020202020204" pitchFamily="34" charset="0"/>
                <a:ea typeface="ＭＳ Ｐゴシック" panose="020B0600070205080204" pitchFamily="34" charset="-128"/>
              </a:defRPr>
            </a:lvl9pPr>
          </a:lstStyle>
          <a:p>
            <a:pPr algn="r">
              <a:spcBef>
                <a:spcPct val="0"/>
              </a:spcBef>
              <a:buClrTx/>
              <a:buFontTx/>
              <a:buNone/>
              <a:defRPr/>
            </a:pPr>
            <a:fld id="{1E8947BA-640F-461B-B9DD-2A3A2F7225A5}" type="slidenum">
              <a:rPr lang="en-GB" altLang="en-US" sz="900">
                <a:solidFill>
                  <a:srgbClr val="898989"/>
                </a:solidFill>
              </a:rPr>
              <a:pPr algn="r">
                <a:spcBef>
                  <a:spcPct val="0"/>
                </a:spcBef>
                <a:buClrTx/>
                <a:buFontTx/>
                <a:buNone/>
                <a:defRPr/>
              </a:pPr>
              <a:t>13</a:t>
            </a:fld>
            <a:endParaRPr lang="en-GB" altLang="en-US" sz="675">
              <a:solidFill>
                <a:srgbClr val="898989"/>
              </a:solidFill>
              <a:latin typeface="Calibri" panose="020F0502020204030204" pitchFamily="34" charset="0"/>
            </a:endParaRPr>
          </a:p>
        </p:txBody>
      </p:sp>
      <p:grpSp>
        <p:nvGrpSpPr>
          <p:cNvPr id="27655" name="Group 3">
            <a:extLst>
              <a:ext uri="{FF2B5EF4-FFF2-40B4-BE49-F238E27FC236}">
                <a16:creationId xmlns:a16="http://schemas.microsoft.com/office/drawing/2014/main" id="{5B5546FE-BE16-4EFF-8A6D-790FE8DEE2D6}"/>
              </a:ext>
            </a:extLst>
          </p:cNvPr>
          <p:cNvGrpSpPr>
            <a:grpSpLocks/>
          </p:cNvGrpSpPr>
          <p:nvPr/>
        </p:nvGrpSpPr>
        <p:grpSpPr bwMode="auto">
          <a:xfrm>
            <a:off x="735013" y="2619375"/>
            <a:ext cx="2078037" cy="2339975"/>
            <a:chOff x="556592" y="2238456"/>
            <a:chExt cx="2728292" cy="4531492"/>
          </a:xfrm>
        </p:grpSpPr>
        <p:sp>
          <p:nvSpPr>
            <p:cNvPr id="9" name="Rounded Rectangle 8">
              <a:extLst>
                <a:ext uri="{FF2B5EF4-FFF2-40B4-BE49-F238E27FC236}">
                  <a16:creationId xmlns:a16="http://schemas.microsoft.com/office/drawing/2014/main" id="{E4390D6D-4025-4697-92F8-8BBE9DAC986B}"/>
                </a:ext>
              </a:extLst>
            </p:cNvPr>
            <p:cNvSpPr/>
            <p:nvPr/>
          </p:nvSpPr>
          <p:spPr>
            <a:xfrm>
              <a:off x="556592" y="2238456"/>
              <a:ext cx="2728292" cy="14449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50">
                <a:defRPr/>
              </a:pPr>
              <a:r>
                <a:rPr lang="en-GB" sz="1200" b="1" dirty="0">
                  <a:solidFill>
                    <a:prstClr val="white"/>
                  </a:solidFill>
                  <a:latin typeface="Calibri" panose="020F0502020204030204"/>
                </a:rPr>
                <a:t>Improve Early Years Outcomes</a:t>
              </a:r>
            </a:p>
          </p:txBody>
        </p:sp>
        <p:sp>
          <p:nvSpPr>
            <p:cNvPr id="10" name="Rounded Rectangle 9">
              <a:extLst>
                <a:ext uri="{FF2B5EF4-FFF2-40B4-BE49-F238E27FC236}">
                  <a16:creationId xmlns:a16="http://schemas.microsoft.com/office/drawing/2014/main" id="{0F0E1ACC-B176-4314-8AE2-38FC5AE74AB5}"/>
                </a:ext>
              </a:extLst>
            </p:cNvPr>
            <p:cNvSpPr/>
            <p:nvPr/>
          </p:nvSpPr>
          <p:spPr>
            <a:xfrm>
              <a:off x="556592" y="3849380"/>
              <a:ext cx="2728292" cy="13311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50">
                <a:defRPr/>
              </a:pPr>
              <a:r>
                <a:rPr lang="en-GB" sz="1200" b="1" dirty="0">
                  <a:solidFill>
                    <a:prstClr val="white"/>
                  </a:solidFill>
                  <a:latin typeface="Calibri" panose="020F0502020204030204"/>
                </a:rPr>
                <a:t>Reducing Workload Burdens</a:t>
              </a:r>
            </a:p>
          </p:txBody>
        </p:sp>
        <p:sp>
          <p:nvSpPr>
            <p:cNvPr id="11" name="Rounded Rectangle 10">
              <a:extLst>
                <a:ext uri="{FF2B5EF4-FFF2-40B4-BE49-F238E27FC236}">
                  <a16:creationId xmlns:a16="http://schemas.microsoft.com/office/drawing/2014/main" id="{0972CBB8-C234-46A1-AE15-596643DED3C3}"/>
                </a:ext>
              </a:extLst>
            </p:cNvPr>
            <p:cNvSpPr/>
            <p:nvPr/>
          </p:nvSpPr>
          <p:spPr>
            <a:xfrm>
              <a:off x="556592" y="5355778"/>
              <a:ext cx="2728292" cy="14141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50">
                <a:defRPr/>
              </a:pPr>
              <a:r>
                <a:rPr lang="en-GB" sz="1200" b="1" dirty="0">
                  <a:solidFill>
                    <a:prstClr val="white"/>
                  </a:solidFill>
                  <a:latin typeface="Calibri" panose="020F0502020204030204"/>
                </a:rPr>
                <a:t>Specific Guidance for the Reception Year </a:t>
              </a:r>
            </a:p>
          </p:txBody>
        </p:sp>
      </p:grpSp>
      <p:sp>
        <p:nvSpPr>
          <p:cNvPr id="12" name="Rounded Rectangular Callout 11">
            <a:extLst>
              <a:ext uri="{FF2B5EF4-FFF2-40B4-BE49-F238E27FC236}">
                <a16:creationId xmlns:a16="http://schemas.microsoft.com/office/drawing/2014/main" id="{FD75FE29-E588-4BB6-9303-31931A86CC1D}"/>
              </a:ext>
            </a:extLst>
          </p:cNvPr>
          <p:cNvSpPr/>
          <p:nvPr/>
        </p:nvSpPr>
        <p:spPr>
          <a:xfrm>
            <a:off x="3725863" y="2328863"/>
            <a:ext cx="4008437" cy="746125"/>
          </a:xfrm>
          <a:prstGeom prst="wedgeRoundRectCallout">
            <a:avLst>
              <a:gd name="adj1" fmla="val -71915"/>
              <a:gd name="adj2" fmla="val 1422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defTabSz="514350">
              <a:defRPr/>
            </a:pPr>
            <a:r>
              <a:rPr lang="en-GB" sz="1125" b="1" dirty="0">
                <a:solidFill>
                  <a:prstClr val="black"/>
                </a:solidFill>
                <a:latin typeface="Calibri" panose="020F0502020204030204"/>
              </a:rPr>
              <a:t>In line with wider social mobility ambitions - aims to improve outcomes for disadvantaged children to narrow attainment gaps</a:t>
            </a:r>
          </a:p>
        </p:txBody>
      </p:sp>
      <p:sp>
        <p:nvSpPr>
          <p:cNvPr id="13" name="Rounded Rectangular Callout 12">
            <a:extLst>
              <a:ext uri="{FF2B5EF4-FFF2-40B4-BE49-F238E27FC236}">
                <a16:creationId xmlns:a16="http://schemas.microsoft.com/office/drawing/2014/main" id="{7F98880D-41B8-4E08-AB9B-EF4DBB24425B}"/>
              </a:ext>
            </a:extLst>
          </p:cNvPr>
          <p:cNvSpPr/>
          <p:nvPr/>
        </p:nvSpPr>
        <p:spPr>
          <a:xfrm>
            <a:off x="3725863" y="3240088"/>
            <a:ext cx="4027487" cy="687387"/>
          </a:xfrm>
          <a:prstGeom prst="wedgeRoundRectCallout">
            <a:avLst>
              <a:gd name="adj1" fmla="val -72928"/>
              <a:gd name="adj2" fmla="val 2792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defTabSz="514350">
              <a:defRPr/>
            </a:pPr>
            <a:r>
              <a:rPr lang="en-GB" sz="1125" b="1" dirty="0">
                <a:solidFill>
                  <a:prstClr val="black"/>
                </a:solidFill>
                <a:latin typeface="Calibri" panose="020F0502020204030204"/>
              </a:rPr>
              <a:t>Re-casting the focus on curriculum (rather than data collection) and providing a foundation for helping teachers and practitioners to plan setting/classroom activities </a:t>
            </a:r>
          </a:p>
        </p:txBody>
      </p:sp>
      <p:sp>
        <p:nvSpPr>
          <p:cNvPr id="14" name="Rounded Rectangular Callout 13">
            <a:extLst>
              <a:ext uri="{FF2B5EF4-FFF2-40B4-BE49-F238E27FC236}">
                <a16:creationId xmlns:a16="http://schemas.microsoft.com/office/drawing/2014/main" id="{06F6D98D-9C1E-443D-91C5-617389EBDFB1}"/>
              </a:ext>
            </a:extLst>
          </p:cNvPr>
          <p:cNvSpPr/>
          <p:nvPr/>
        </p:nvSpPr>
        <p:spPr>
          <a:xfrm>
            <a:off x="3654425" y="4152900"/>
            <a:ext cx="4027488" cy="854075"/>
          </a:xfrm>
          <a:prstGeom prst="wedgeRoundRectCallout">
            <a:avLst>
              <a:gd name="adj1" fmla="val -71482"/>
              <a:gd name="adj2" fmla="val -3682"/>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defTabSz="514350">
              <a:defRPr/>
            </a:pPr>
            <a:r>
              <a:rPr lang="en-GB" sz="1125" b="1" dirty="0">
                <a:solidFill>
                  <a:prstClr val="black"/>
                </a:solidFill>
                <a:latin typeface="Calibri" panose="020F0502020204030204"/>
              </a:rPr>
              <a:t>Making the reception year count – by supporting teachers with specific curriculum guidance to ensure all children have strong foundations to begin Year 1. This will be part of the overall guidance document covering the whole EYFS age-range.</a:t>
            </a:r>
          </a:p>
        </p:txBody>
      </p:sp>
      <p:sp>
        <p:nvSpPr>
          <p:cNvPr id="3" name="Rectangle 2">
            <a:extLst>
              <a:ext uri="{FF2B5EF4-FFF2-40B4-BE49-F238E27FC236}">
                <a16:creationId xmlns:a16="http://schemas.microsoft.com/office/drawing/2014/main" id="{94324007-38CA-4EA6-8620-D92C332242B5}"/>
              </a:ext>
            </a:extLst>
          </p:cNvPr>
          <p:cNvSpPr/>
          <p:nvPr/>
        </p:nvSpPr>
        <p:spPr>
          <a:xfrm>
            <a:off x="1196975" y="1603375"/>
            <a:ext cx="6750050" cy="876300"/>
          </a:xfrm>
          <a:prstGeom prst="rect">
            <a:avLst/>
          </a:prstGeom>
        </p:spPr>
        <p:txBody>
          <a:bodyPr>
            <a:spAutoFit/>
          </a:bodyPr>
          <a:lstStyle/>
          <a:p>
            <a:pPr marL="192881" indent="-192881" defTabSz="514350">
              <a:buFont typeface="Wingdings" panose="05000000000000000000" pitchFamily="2" charset="2"/>
              <a:buChar char="§"/>
              <a:defRPr/>
            </a:pPr>
            <a:r>
              <a:rPr lang="en-GB" sz="1050" b="1" dirty="0">
                <a:solidFill>
                  <a:prstClr val="black"/>
                </a:solidFill>
                <a:latin typeface="Calibri" panose="020F0502020204030204"/>
                <a:ea typeface="ＭＳ Ｐゴシック"/>
              </a:rPr>
              <a:t>Curriculum guidance has been developed through an update of the </a:t>
            </a:r>
            <a:r>
              <a:rPr lang="en-GB" sz="1050" b="1" i="1" dirty="0">
                <a:solidFill>
                  <a:prstClr val="black"/>
                </a:solidFill>
                <a:latin typeface="Calibri" panose="020F0502020204030204"/>
                <a:ea typeface="ＭＳ Ｐゴシック"/>
              </a:rPr>
              <a:t>Development Matters </a:t>
            </a:r>
            <a:r>
              <a:rPr lang="en-GB" sz="1050" b="1" dirty="0">
                <a:solidFill>
                  <a:prstClr val="black"/>
                </a:solidFill>
                <a:latin typeface="Calibri" panose="020F0502020204030204"/>
                <a:ea typeface="ＭＳ Ｐゴシック"/>
              </a:rPr>
              <a:t>non-statutory guidance - aims to focus practitioners and teachers on the importance of rich daily activities to </a:t>
            </a:r>
            <a:r>
              <a:rPr lang="en-GB" sz="1050" b="1" u="sng" dirty="0">
                <a:solidFill>
                  <a:prstClr val="black"/>
                </a:solidFill>
                <a:latin typeface="Calibri" panose="020F0502020204030204"/>
                <a:ea typeface="ＭＳ Ｐゴシック"/>
              </a:rPr>
              <a:t>improve outcomes and help reduce workload</a:t>
            </a:r>
          </a:p>
          <a:p>
            <a:pPr marL="192881" indent="-192881" defTabSz="514350">
              <a:buFont typeface="Wingdings" panose="05000000000000000000" pitchFamily="2" charset="2"/>
              <a:buChar char="§"/>
              <a:defRPr/>
            </a:pPr>
            <a:r>
              <a:rPr lang="en-GB" sz="1050" b="1" dirty="0">
                <a:solidFill>
                  <a:prstClr val="black"/>
                </a:solidFill>
                <a:latin typeface="Calibri" panose="020F0502020204030204"/>
                <a:ea typeface="ＭＳ Ｐゴシック"/>
              </a:rPr>
              <a:t>Julian </a:t>
            </a:r>
            <a:r>
              <a:rPr lang="en-GB" sz="1050" b="1" dirty="0" err="1">
                <a:solidFill>
                  <a:prstClr val="black"/>
                </a:solidFill>
                <a:latin typeface="Calibri" panose="020F0502020204030204"/>
                <a:ea typeface="ＭＳ Ｐゴシック"/>
              </a:rPr>
              <a:t>Grenier</a:t>
            </a:r>
            <a:r>
              <a:rPr lang="en-GB" sz="1050" b="1" dirty="0">
                <a:solidFill>
                  <a:prstClr val="black"/>
                </a:solidFill>
                <a:latin typeface="Calibri" panose="020F0502020204030204"/>
                <a:ea typeface="ＭＳ Ｐゴシック"/>
              </a:rPr>
              <a:t> lead this work with the DfE</a:t>
            </a:r>
          </a:p>
          <a:p>
            <a:pPr defTabSz="514350">
              <a:defRPr/>
            </a:pPr>
            <a:endParaRPr lang="en-GB" sz="900" b="1" dirty="0">
              <a:solidFill>
                <a:prstClr val="black"/>
              </a:solidFill>
              <a:latin typeface="Calibri" panose="020F0502020204030204"/>
              <a:ea typeface="ＭＳ Ｐゴシック"/>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FREE! - Development Matters 2020 EYFS Guidance | Free Download">
            <a:extLst>
              <a:ext uri="{FF2B5EF4-FFF2-40B4-BE49-F238E27FC236}">
                <a16:creationId xmlns:a16="http://schemas.microsoft.com/office/drawing/2014/main" id="{AC718CC3-1AA2-4CFA-B745-E20A5EEB1E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3963" y="1052513"/>
            <a:ext cx="4500562"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Picture 4" descr="Working with the revised Early Years Foundation Stage: Principles into  practice: Amazon.co.uk: Grenier, Julian: 9798684085093: Books">
            <a:extLst>
              <a:ext uri="{FF2B5EF4-FFF2-40B4-BE49-F238E27FC236}">
                <a16:creationId xmlns:a16="http://schemas.microsoft.com/office/drawing/2014/main" id="{94C65053-7127-4AB7-91F6-C0D83AEEBA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5350" y="1108075"/>
            <a:ext cx="1857375" cy="232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Rectangle 3">
            <a:extLst>
              <a:ext uri="{FF2B5EF4-FFF2-40B4-BE49-F238E27FC236}">
                <a16:creationId xmlns:a16="http://schemas.microsoft.com/office/drawing/2014/main" id="{7B97B7FD-E7CE-4EB0-9BD8-122400AE66C7}"/>
              </a:ext>
            </a:extLst>
          </p:cNvPr>
          <p:cNvSpPr>
            <a:spLocks noChangeArrowheads="1"/>
          </p:cNvSpPr>
          <p:nvPr/>
        </p:nvSpPr>
        <p:spPr bwMode="auto">
          <a:xfrm>
            <a:off x="1385888" y="3698875"/>
            <a:ext cx="5886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1pPr>
            <a:lvl2pPr marL="742950" indent="-28575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2pPr>
            <a:lvl3pPr marL="11430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3pPr>
            <a:lvl4pPr marL="16002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4pPr>
            <a:lvl5pPr marL="20574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9pPr>
          </a:lstStyle>
          <a:p>
            <a:pPr>
              <a:spcBef>
                <a:spcPct val="0"/>
              </a:spcBef>
              <a:buClrTx/>
              <a:buFontTx/>
              <a:buNone/>
            </a:pPr>
            <a:r>
              <a:rPr lang="en-GB" altLang="en-US" sz="1800">
                <a:solidFill>
                  <a:srgbClr val="000000"/>
                </a:solidFill>
                <a:latin typeface="Arial" panose="020B0604020202020204" pitchFamily="34" charset="0"/>
                <a:hlinkClick r:id="rId5"/>
              </a:rPr>
              <a:t>New Development Matters published | From pregnancy to children aged 5 (www.foundationyears.org.uk)</a:t>
            </a:r>
            <a:endParaRPr lang="en-GB" altLang="en-US" sz="1800">
              <a:solidFill>
                <a:srgbClr val="000000"/>
              </a:solidFill>
              <a:latin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4DC89A77-FF4B-4076-91DB-E60FA006D224}"/>
              </a:ext>
            </a:extLst>
          </p:cNvPr>
          <p:cNvSpPr>
            <a:spLocks noGrp="1" noChangeArrowheads="1"/>
          </p:cNvSpPr>
          <p:nvPr>
            <p:ph type="title"/>
          </p:nvPr>
        </p:nvSpPr>
        <p:spPr>
          <a:xfrm>
            <a:off x="685800" y="93663"/>
            <a:ext cx="7772400" cy="373062"/>
          </a:xfrm>
        </p:spPr>
        <p:txBody>
          <a:bodyPr/>
          <a:lstStyle/>
          <a:p>
            <a:pPr algn="ctr"/>
            <a:r>
              <a:rPr lang="en-GB" altLang="en-US"/>
              <a:t>Seven Key Features of Effective Practice</a:t>
            </a:r>
          </a:p>
        </p:txBody>
      </p:sp>
      <p:pic>
        <p:nvPicPr>
          <p:cNvPr id="31747" name="Content Placeholder 3">
            <a:extLst>
              <a:ext uri="{FF2B5EF4-FFF2-40B4-BE49-F238E27FC236}">
                <a16:creationId xmlns:a16="http://schemas.microsoft.com/office/drawing/2014/main" id="{1FC5F029-6823-4A7D-9E1C-318A2D20870E}"/>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07950" y="733425"/>
            <a:ext cx="9036050" cy="6124575"/>
          </a:xfrm>
        </p:spPr>
      </p:pic>
      <p:sp>
        <p:nvSpPr>
          <p:cNvPr id="31748" name="TextBox 2">
            <a:extLst>
              <a:ext uri="{FF2B5EF4-FFF2-40B4-BE49-F238E27FC236}">
                <a16:creationId xmlns:a16="http://schemas.microsoft.com/office/drawing/2014/main" id="{423DE8E7-FA39-410A-8E17-40A32C485290}"/>
              </a:ext>
            </a:extLst>
          </p:cNvPr>
          <p:cNvSpPr txBox="1">
            <a:spLocks noChangeArrowheads="1"/>
          </p:cNvSpPr>
          <p:nvPr/>
        </p:nvSpPr>
        <p:spPr bwMode="auto">
          <a:xfrm>
            <a:off x="107950" y="201613"/>
            <a:ext cx="19827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1pPr>
            <a:lvl2pPr marL="742950" indent="-28575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2pPr>
            <a:lvl3pPr marL="11430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3pPr>
            <a:lvl4pPr marL="16002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4pPr>
            <a:lvl5pPr marL="20574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9pPr>
          </a:lstStyle>
          <a:p>
            <a:pPr algn="ctr">
              <a:spcBef>
                <a:spcPct val="0"/>
              </a:spcBef>
              <a:buClrTx/>
              <a:buFontTx/>
              <a:buNone/>
            </a:pPr>
            <a:r>
              <a:rPr lang="en-GB" altLang="en-US" sz="1500">
                <a:latin typeface="Arial" panose="020B0604020202020204" pitchFamily="34"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C2415BA-45E4-4737-AD09-B97362B8FA53}"/>
              </a:ext>
            </a:extLst>
          </p:cNvPr>
          <p:cNvSpPr>
            <a:spLocks noGrp="1" noChangeArrowheads="1"/>
          </p:cNvSpPr>
          <p:nvPr>
            <p:ph type="title"/>
          </p:nvPr>
        </p:nvSpPr>
        <p:spPr>
          <a:xfrm>
            <a:off x="685800" y="165100"/>
            <a:ext cx="7772400" cy="1112838"/>
          </a:xfrm>
        </p:spPr>
        <p:txBody>
          <a:bodyPr/>
          <a:lstStyle/>
          <a:p>
            <a:pPr algn="ctr"/>
            <a:r>
              <a:rPr lang="en-GB" altLang="en-US"/>
              <a:t>What is Birth to 5 Matters?</a:t>
            </a:r>
          </a:p>
        </p:txBody>
      </p:sp>
      <p:sp>
        <p:nvSpPr>
          <p:cNvPr id="33795" name="Content Placeholder 2">
            <a:extLst>
              <a:ext uri="{FF2B5EF4-FFF2-40B4-BE49-F238E27FC236}">
                <a16:creationId xmlns:a16="http://schemas.microsoft.com/office/drawing/2014/main" id="{3B6BD5CC-1D0B-4E74-994E-4A289B26729A}"/>
              </a:ext>
            </a:extLst>
          </p:cNvPr>
          <p:cNvSpPr>
            <a:spLocks noGrp="1" noChangeArrowheads="1"/>
          </p:cNvSpPr>
          <p:nvPr>
            <p:ph idx="1"/>
          </p:nvPr>
        </p:nvSpPr>
        <p:spPr>
          <a:xfrm>
            <a:off x="611188" y="1304925"/>
            <a:ext cx="7772400" cy="2844800"/>
          </a:xfrm>
        </p:spPr>
        <p:txBody>
          <a:bodyPr/>
          <a:lstStyle/>
          <a:p>
            <a:r>
              <a:rPr lang="en-GB" altLang="en-US"/>
              <a:t>Guidance to support practice in the EYFS</a:t>
            </a:r>
          </a:p>
          <a:p>
            <a:r>
              <a:rPr lang="en-GB" altLang="en-US"/>
              <a:t>Built on strong foundations</a:t>
            </a:r>
          </a:p>
          <a:p>
            <a:r>
              <a:rPr lang="en-GB" altLang="en-US"/>
              <a:t>Engaged &amp; consulted with the EY sector</a:t>
            </a:r>
          </a:p>
          <a:p>
            <a:r>
              <a:rPr lang="en-GB" altLang="en-US"/>
              <a:t>Evidence-based</a:t>
            </a:r>
          </a:p>
          <a:p>
            <a:r>
              <a:rPr lang="en-GB" altLang="en-US"/>
              <a:t>Meeting the needs of practitioners</a:t>
            </a:r>
          </a:p>
        </p:txBody>
      </p:sp>
      <p:pic>
        <p:nvPicPr>
          <p:cNvPr id="33796" name="Picture 2" descr="Birth To 5 Matters – Guidance by the sector, for the sector">
            <a:extLst>
              <a:ext uri="{FF2B5EF4-FFF2-40B4-BE49-F238E27FC236}">
                <a16:creationId xmlns:a16="http://schemas.microsoft.com/office/drawing/2014/main" id="{DA287731-7674-4887-8DFB-79AB477B1E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3050" y="5157788"/>
            <a:ext cx="5060950" cy="170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6">
            <a:extLst>
              <a:ext uri="{FF2B5EF4-FFF2-40B4-BE49-F238E27FC236}">
                <a16:creationId xmlns:a16="http://schemas.microsoft.com/office/drawing/2014/main" id="{48E216D4-CDA7-4FE8-A9FB-5BBD05609B05}"/>
              </a:ext>
            </a:extLst>
          </p:cNvPr>
          <p:cNvSpPr>
            <a:spLocks noChangeArrowheads="1"/>
          </p:cNvSpPr>
          <p:nvPr/>
        </p:nvSpPr>
        <p:spPr bwMode="auto">
          <a:xfrm>
            <a:off x="827088" y="4365625"/>
            <a:ext cx="6210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1pPr>
            <a:lvl2pPr marL="742950" indent="-28575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2pPr>
            <a:lvl3pPr marL="11430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3pPr>
            <a:lvl4pPr marL="16002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4pPr>
            <a:lvl5pPr marL="20574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9pPr>
          </a:lstStyle>
          <a:p>
            <a:pPr>
              <a:spcBef>
                <a:spcPct val="0"/>
              </a:spcBef>
              <a:buClrTx/>
              <a:buFontTx/>
              <a:buNone/>
            </a:pPr>
            <a:r>
              <a:rPr lang="en-GB" altLang="en-US" sz="1800">
                <a:solidFill>
                  <a:srgbClr val="000000"/>
                </a:solidFill>
                <a:latin typeface="Arial" panose="020B0604020202020204" pitchFamily="34" charset="0"/>
                <a:hlinkClick r:id="rId4"/>
              </a:rPr>
              <a:t>Birth to 5 Matters | Early Education (early-education.org.uk)</a:t>
            </a:r>
            <a:endParaRPr lang="en-GB" altLang="en-US" sz="1800">
              <a:solidFill>
                <a:srgbClr val="000000"/>
              </a:solidFill>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06A1A4F9-B276-4C28-968B-C497927928CC}"/>
              </a:ext>
            </a:extLst>
          </p:cNvPr>
          <p:cNvSpPr>
            <a:spLocks noGrp="1" noChangeArrowheads="1"/>
          </p:cNvSpPr>
          <p:nvPr>
            <p:ph type="title"/>
          </p:nvPr>
        </p:nvSpPr>
        <p:spPr>
          <a:xfrm>
            <a:off x="434975" y="268288"/>
            <a:ext cx="7929563" cy="666750"/>
          </a:xfrm>
        </p:spPr>
        <p:txBody>
          <a:bodyPr/>
          <a:lstStyle/>
          <a:p>
            <a:r>
              <a:rPr lang="en-GB" altLang="en-US"/>
              <a:t>Who is producing the Birth to 5 Matters guidance?</a:t>
            </a:r>
          </a:p>
        </p:txBody>
      </p:sp>
      <p:sp>
        <p:nvSpPr>
          <p:cNvPr id="27651" name="Content Placeholder 4">
            <a:extLst>
              <a:ext uri="{FF2B5EF4-FFF2-40B4-BE49-F238E27FC236}">
                <a16:creationId xmlns:a16="http://schemas.microsoft.com/office/drawing/2014/main" id="{521AC67C-A451-41C7-81D1-0EA4669945B8}"/>
              </a:ext>
            </a:extLst>
          </p:cNvPr>
          <p:cNvSpPr>
            <a:spLocks noGrp="1" noChangeArrowheads="1"/>
          </p:cNvSpPr>
          <p:nvPr>
            <p:ph sz="half" idx="2"/>
          </p:nvPr>
        </p:nvSpPr>
        <p:spPr>
          <a:xfrm>
            <a:off x="119063" y="1716088"/>
            <a:ext cx="4141787" cy="2963862"/>
          </a:xfrm>
        </p:spPr>
        <p:txBody>
          <a:bodyPr/>
          <a:lstStyle/>
          <a:p>
            <a:pPr>
              <a:defRPr/>
            </a:pPr>
            <a:r>
              <a:rPr lang="en-GB" altLang="en-US" dirty="0"/>
              <a:t>British Early Childhood Educational Research Association (BECERA)</a:t>
            </a:r>
          </a:p>
          <a:p>
            <a:pPr>
              <a:defRPr/>
            </a:pPr>
            <a:r>
              <a:rPr lang="en-GB" altLang="en-US" dirty="0"/>
              <a:t>Early Education</a:t>
            </a:r>
          </a:p>
          <a:p>
            <a:pPr>
              <a:defRPr/>
            </a:pPr>
            <a:r>
              <a:rPr lang="en-GB" altLang="en-US" dirty="0"/>
              <a:t>Early Childhood Forum</a:t>
            </a:r>
          </a:p>
          <a:p>
            <a:pPr>
              <a:defRPr/>
            </a:pPr>
            <a:r>
              <a:rPr lang="en-GB" altLang="en-US" dirty="0"/>
              <a:t>Early Childhood Studies</a:t>
            </a:r>
          </a:p>
          <a:p>
            <a:pPr marL="267891" indent="0">
              <a:buFontTx/>
              <a:buNone/>
              <a:defRPr/>
            </a:pPr>
            <a:r>
              <a:rPr lang="en-GB" altLang="en-US" dirty="0"/>
              <a:t>Degrees Network (ECSDN)</a:t>
            </a:r>
          </a:p>
          <a:p>
            <a:pPr>
              <a:defRPr/>
            </a:pPr>
            <a:r>
              <a:rPr lang="en-GB" altLang="en-US" dirty="0"/>
              <a:t>Early Years Alliance</a:t>
            </a:r>
          </a:p>
          <a:p>
            <a:pPr>
              <a:defRPr/>
            </a:pPr>
            <a:r>
              <a:rPr lang="en-GB" altLang="en-US" dirty="0"/>
              <a:t>Froebel Trust</a:t>
            </a:r>
          </a:p>
          <a:p>
            <a:pPr>
              <a:defRPr/>
            </a:pPr>
            <a:r>
              <a:rPr lang="en-GB" altLang="en-US" dirty="0"/>
              <a:t>Keeping Early Years Unique</a:t>
            </a:r>
          </a:p>
          <a:p>
            <a:pPr>
              <a:defRPr/>
            </a:pPr>
            <a:r>
              <a:rPr lang="en-GB" altLang="en-US" dirty="0"/>
              <a:t>LGBTQIA Early Years</a:t>
            </a:r>
          </a:p>
        </p:txBody>
      </p:sp>
      <p:sp>
        <p:nvSpPr>
          <p:cNvPr id="7" name="Content Placeholder 6">
            <a:extLst>
              <a:ext uri="{FF2B5EF4-FFF2-40B4-BE49-F238E27FC236}">
                <a16:creationId xmlns:a16="http://schemas.microsoft.com/office/drawing/2014/main" id="{AE57AB28-318D-415C-9C91-82793FAC21AC}"/>
              </a:ext>
            </a:extLst>
          </p:cNvPr>
          <p:cNvSpPr>
            <a:spLocks noGrp="1"/>
          </p:cNvSpPr>
          <p:nvPr>
            <p:ph sz="quarter" idx="4"/>
          </p:nvPr>
        </p:nvSpPr>
        <p:spPr>
          <a:xfrm>
            <a:off x="4400550" y="1250950"/>
            <a:ext cx="4078288" cy="2963863"/>
          </a:xfrm>
        </p:spPr>
        <p:txBody>
          <a:bodyPr/>
          <a:lstStyle/>
          <a:p>
            <a:pPr>
              <a:defRPr/>
            </a:pPr>
            <a:r>
              <a:rPr lang="en-GB" dirty="0"/>
              <a:t>Sector Endorsed Foundation</a:t>
            </a:r>
          </a:p>
          <a:p>
            <a:pPr marL="267891" indent="0">
              <a:buFontTx/>
              <a:buNone/>
              <a:defRPr/>
            </a:pPr>
            <a:r>
              <a:rPr lang="en-GB" dirty="0"/>
              <a:t>Degrees in the Early Years</a:t>
            </a:r>
          </a:p>
          <a:p>
            <a:pPr marL="267891" indent="-267891">
              <a:defRPr/>
            </a:pPr>
            <a:r>
              <a:rPr lang="en-GB" dirty="0"/>
              <a:t>Steiner Waldorf Schools Fellowship</a:t>
            </a:r>
          </a:p>
          <a:p>
            <a:pPr>
              <a:defRPr/>
            </a:pPr>
            <a:r>
              <a:rPr lang="en-GB" dirty="0"/>
              <a:t>Sightlines Initiative</a:t>
            </a:r>
          </a:p>
          <a:p>
            <a:pPr>
              <a:defRPr/>
            </a:pPr>
            <a:r>
              <a:rPr lang="en-GB" dirty="0"/>
              <a:t>Montessori St Nicholas</a:t>
            </a:r>
          </a:p>
          <a:p>
            <a:pPr>
              <a:defRPr/>
            </a:pPr>
            <a:r>
              <a:rPr lang="en-GB" dirty="0"/>
              <a:t>National Day Nurseries Association(NDNA)</a:t>
            </a:r>
          </a:p>
          <a:p>
            <a:pPr>
              <a:defRPr/>
            </a:pPr>
            <a:r>
              <a:rPr lang="en-GB" dirty="0"/>
              <a:t>National Education Union</a:t>
            </a:r>
          </a:p>
          <a:p>
            <a:pPr>
              <a:defRPr/>
            </a:pPr>
            <a:r>
              <a:rPr lang="en-GB" dirty="0"/>
              <a:t>OMEP UK</a:t>
            </a:r>
          </a:p>
          <a:p>
            <a:pPr>
              <a:defRPr/>
            </a:pPr>
            <a:r>
              <a:rPr lang="en-GB" dirty="0"/>
              <a:t>TACTYC</a:t>
            </a:r>
          </a:p>
        </p:txBody>
      </p:sp>
      <p:pic>
        <p:nvPicPr>
          <p:cNvPr id="35845" name="Picture 1">
            <a:extLst>
              <a:ext uri="{FF2B5EF4-FFF2-40B4-BE49-F238E27FC236}">
                <a16:creationId xmlns:a16="http://schemas.microsoft.com/office/drawing/2014/main" id="{630C4C35-4302-4080-89BD-3E378F6736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38" y="1093788"/>
            <a:ext cx="3830637"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2">
            <a:extLst>
              <a:ext uri="{FF2B5EF4-FFF2-40B4-BE49-F238E27FC236}">
                <a16:creationId xmlns:a16="http://schemas.microsoft.com/office/drawing/2014/main" id="{D0E4C12A-A5A2-4CBF-A5CB-5BB363906A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7263" y="5399088"/>
            <a:ext cx="3135312"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a:extLst>
              <a:ext uri="{FF2B5EF4-FFF2-40B4-BE49-F238E27FC236}">
                <a16:creationId xmlns:a16="http://schemas.microsoft.com/office/drawing/2014/main" id="{C3BB6118-D0D6-4C69-A88C-F29B17AE4C36}"/>
              </a:ext>
            </a:extLst>
          </p:cNvPr>
          <p:cNvSpPr>
            <a:spLocks noGrp="1" noChangeArrowheads="1"/>
          </p:cNvSpPr>
          <p:nvPr>
            <p:ph type="title"/>
          </p:nvPr>
        </p:nvSpPr>
        <p:spPr>
          <a:xfrm>
            <a:off x="1657350" y="231775"/>
            <a:ext cx="5829300" cy="635000"/>
          </a:xfrm>
        </p:spPr>
        <p:txBody>
          <a:bodyPr/>
          <a:lstStyle/>
          <a:p>
            <a:pPr algn="ctr"/>
            <a:r>
              <a:rPr lang="en-GB" altLang="en-US" sz="2400"/>
              <a:t>The EYFS Curriculum</a:t>
            </a:r>
          </a:p>
        </p:txBody>
      </p:sp>
      <p:sp>
        <p:nvSpPr>
          <p:cNvPr id="29699" name="Content Placeholder 4">
            <a:extLst>
              <a:ext uri="{FF2B5EF4-FFF2-40B4-BE49-F238E27FC236}">
                <a16:creationId xmlns:a16="http://schemas.microsoft.com/office/drawing/2014/main" id="{6991178D-DC00-4BE2-9B22-B9A30E25BCFB}"/>
              </a:ext>
            </a:extLst>
          </p:cNvPr>
          <p:cNvSpPr>
            <a:spLocks noGrp="1" noChangeArrowheads="1"/>
          </p:cNvSpPr>
          <p:nvPr>
            <p:ph idx="1"/>
          </p:nvPr>
        </p:nvSpPr>
        <p:spPr>
          <a:xfrm>
            <a:off x="185738" y="866775"/>
            <a:ext cx="8772525" cy="5689600"/>
          </a:xfrm>
        </p:spPr>
        <p:txBody>
          <a:bodyPr/>
          <a:lstStyle/>
          <a:p>
            <a:pPr algn="just">
              <a:defRPr/>
            </a:pPr>
            <a:r>
              <a:rPr lang="en-GB" altLang="en-US" sz="2200" dirty="0"/>
              <a:t>The EYFS (educational programmes) provides the </a:t>
            </a:r>
            <a:r>
              <a:rPr lang="en-GB" altLang="en-US" sz="2200" b="1" dirty="0"/>
              <a:t>curriculum framework </a:t>
            </a:r>
            <a:r>
              <a:rPr lang="en-GB" altLang="en-US" sz="2200" dirty="0"/>
              <a:t>that leaders build on to decide what they intend children to learn and  develop.</a:t>
            </a:r>
          </a:p>
          <a:p>
            <a:pPr marL="0" indent="0" algn="just">
              <a:buFontTx/>
              <a:buNone/>
              <a:defRPr/>
            </a:pPr>
            <a:endParaRPr lang="en-GB" altLang="en-US" sz="750" dirty="0"/>
          </a:p>
          <a:p>
            <a:pPr algn="just">
              <a:defRPr/>
            </a:pPr>
            <a:r>
              <a:rPr lang="en-GB" altLang="en-US" sz="2200" dirty="0"/>
              <a:t>Leaders and practitioners decide how to implement the curriculum so that children make  progress in the seven areas of learning</a:t>
            </a:r>
            <a:r>
              <a:rPr lang="en-GB" altLang="en-US" sz="1950" dirty="0"/>
              <a:t>.</a:t>
            </a:r>
          </a:p>
          <a:p>
            <a:pPr marL="0" indent="0" algn="just">
              <a:buFontTx/>
              <a:buNone/>
              <a:defRPr/>
            </a:pPr>
            <a:endParaRPr lang="en-GB" altLang="en-US" sz="750" dirty="0"/>
          </a:p>
          <a:p>
            <a:pPr algn="just">
              <a:defRPr/>
            </a:pPr>
            <a:r>
              <a:rPr lang="en-GB" altLang="en-US" sz="1950" dirty="0"/>
              <a:t>Lea</a:t>
            </a:r>
            <a:r>
              <a:rPr lang="en-GB" altLang="en-US" sz="2200" dirty="0"/>
              <a:t>ders and practitioners evaluate the impact of the curriculum by checking what children know and  can do.</a:t>
            </a:r>
          </a:p>
          <a:p>
            <a:pPr marL="0" indent="0" algn="just">
              <a:buFontTx/>
              <a:buNone/>
              <a:defRPr/>
            </a:pPr>
            <a:r>
              <a:rPr lang="en-GB" altLang="en-US" sz="2200" dirty="0"/>
              <a:t>						</a:t>
            </a:r>
            <a:r>
              <a:rPr lang="en-GB" altLang="en-US" sz="1350" dirty="0"/>
              <a:t>(Ofsted EY Inspection Framework 2019)</a:t>
            </a:r>
          </a:p>
          <a:p>
            <a:pPr marL="0" indent="0" algn="just">
              <a:buFontTx/>
              <a:buNone/>
              <a:defRPr/>
            </a:pPr>
            <a:r>
              <a:rPr lang="en-GB" altLang="en-US" sz="2200" b="1" dirty="0"/>
              <a:t>Ofsted’s definition of a curriculum:</a:t>
            </a:r>
          </a:p>
          <a:p>
            <a:pPr marL="0" indent="0" algn="just">
              <a:buFontTx/>
              <a:buNone/>
              <a:defRPr/>
            </a:pPr>
            <a:r>
              <a:rPr lang="en-GB" altLang="en-US" sz="2200" i="1" dirty="0"/>
              <a:t>‘The framework for setting out the aims of a programme of education including the knowledge&amp; skills to be</a:t>
            </a:r>
          </a:p>
          <a:p>
            <a:pPr marL="0" indent="0" algn="just">
              <a:buFontTx/>
              <a:buNone/>
              <a:defRPr/>
            </a:pPr>
            <a:r>
              <a:rPr lang="en-GB" altLang="en-US" sz="2200" i="1" dirty="0"/>
              <a:t> gained at each stage’</a:t>
            </a:r>
          </a:p>
          <a:p>
            <a:pPr marL="0" indent="0">
              <a:buFontTx/>
              <a:buNone/>
              <a:defRPr/>
            </a:pPr>
            <a:r>
              <a:rPr lang="en-GB" altLang="en-US" sz="1650" dirty="0"/>
              <a:t>(Phil </a:t>
            </a:r>
            <a:r>
              <a:rPr lang="en-GB" altLang="en-US" sz="1650" dirty="0" err="1"/>
              <a:t>Minns</a:t>
            </a:r>
            <a:r>
              <a:rPr lang="en-GB" altLang="en-US" sz="1650" dirty="0"/>
              <a:t> - </a:t>
            </a:r>
            <a:r>
              <a:rPr lang="en-GB" sz="1650" dirty="0"/>
              <a:t>HMI and Specialist Adviser for Early Years and Primary </a:t>
            </a:r>
          </a:p>
          <a:p>
            <a:pPr marL="0" indent="0">
              <a:buFontTx/>
              <a:buNone/>
              <a:defRPr/>
            </a:pPr>
            <a:r>
              <a:rPr lang="en-GB" sz="1650" dirty="0"/>
              <a:t>Education at Ofsted; March 2021)</a:t>
            </a:r>
            <a:endParaRPr lang="en-GB" altLang="en-US" sz="1650" dirty="0"/>
          </a:p>
        </p:txBody>
      </p:sp>
      <p:pic>
        <p:nvPicPr>
          <p:cNvPr id="37892" name="Picture 1">
            <a:extLst>
              <a:ext uri="{FF2B5EF4-FFF2-40B4-BE49-F238E27FC236}">
                <a16:creationId xmlns:a16="http://schemas.microsoft.com/office/drawing/2014/main" id="{F3417376-719E-4B81-B4D7-C0D3E5DBA4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6837" b="13733"/>
          <a:stretch>
            <a:fillRect/>
          </a:stretch>
        </p:blipFill>
        <p:spPr bwMode="auto">
          <a:xfrm>
            <a:off x="6732588" y="5229225"/>
            <a:ext cx="2490787"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865927BC-750C-416D-B784-D8EFAFE0490A}"/>
              </a:ext>
            </a:extLst>
          </p:cNvPr>
          <p:cNvSpPr>
            <a:spLocks noGrp="1" noChangeArrowheads="1"/>
          </p:cNvSpPr>
          <p:nvPr>
            <p:ph type="title"/>
          </p:nvPr>
        </p:nvSpPr>
        <p:spPr/>
        <p:txBody>
          <a:bodyPr/>
          <a:lstStyle/>
          <a:p>
            <a:r>
              <a:rPr lang="en-GB" altLang="en-US"/>
              <a:t>Don’t throw the Baby out with the bath water……..</a:t>
            </a:r>
          </a:p>
        </p:txBody>
      </p:sp>
      <p:sp>
        <p:nvSpPr>
          <p:cNvPr id="3" name="Content Placeholder 2">
            <a:extLst>
              <a:ext uri="{FF2B5EF4-FFF2-40B4-BE49-F238E27FC236}">
                <a16:creationId xmlns:a16="http://schemas.microsoft.com/office/drawing/2014/main" id="{47FE8C40-B1EE-4D64-B1A8-524DE26BD2E9}"/>
              </a:ext>
            </a:extLst>
          </p:cNvPr>
          <p:cNvSpPr>
            <a:spLocks noGrp="1"/>
          </p:cNvSpPr>
          <p:nvPr>
            <p:ph idx="1"/>
          </p:nvPr>
        </p:nvSpPr>
        <p:spPr>
          <a:xfrm>
            <a:off x="673100" y="1752600"/>
            <a:ext cx="7772400" cy="3124200"/>
          </a:xfrm>
        </p:spPr>
        <p:txBody>
          <a:bodyPr/>
          <a:lstStyle/>
          <a:p>
            <a:pPr marL="0" indent="0">
              <a:buFontTx/>
              <a:buNone/>
              <a:defRPr/>
            </a:pPr>
            <a:r>
              <a:rPr lang="en-GB" dirty="0"/>
              <a:t>Begin with an appreciative inquiry. </a:t>
            </a:r>
          </a:p>
          <a:p>
            <a:pPr>
              <a:defRPr/>
            </a:pPr>
            <a:r>
              <a:rPr lang="en-GB" dirty="0"/>
              <a:t>What’s going well?</a:t>
            </a:r>
          </a:p>
          <a:p>
            <a:pPr>
              <a:defRPr/>
            </a:pPr>
            <a:r>
              <a:rPr lang="en-GB" dirty="0"/>
              <a:t>How do you know?</a:t>
            </a:r>
          </a:p>
          <a:p>
            <a:pPr>
              <a:defRPr/>
            </a:pPr>
            <a:r>
              <a:rPr lang="en-GB" dirty="0"/>
              <a:t>Do you need to improve anything?</a:t>
            </a:r>
          </a:p>
          <a:p>
            <a:pPr marL="0" indent="0">
              <a:buFontTx/>
              <a:buNone/>
              <a:defRPr/>
            </a:pPr>
            <a:r>
              <a:rPr lang="en-GB" dirty="0"/>
              <a:t>Hold onto those things you are already doing that are having the best impact on children’s attainment and progress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AF865F4-077E-459B-BA44-5705C35365DB}"/>
              </a:ext>
            </a:extLst>
          </p:cNvPr>
          <p:cNvSpPr>
            <a:spLocks noGrp="1" noChangeArrowheads="1"/>
          </p:cNvSpPr>
          <p:nvPr>
            <p:ph type="title"/>
          </p:nvPr>
        </p:nvSpPr>
        <p:spPr>
          <a:xfrm>
            <a:off x="971550" y="333375"/>
            <a:ext cx="7345363" cy="792163"/>
          </a:xfrm>
          <a:noFill/>
        </p:spPr>
        <p:txBody>
          <a:bodyPr/>
          <a:lstStyle/>
          <a:p>
            <a:r>
              <a:rPr lang="en-US" altLang="en-US" sz="3200"/>
              <a:t>Purpose and aims for today</a:t>
            </a:r>
          </a:p>
        </p:txBody>
      </p:sp>
      <p:sp>
        <p:nvSpPr>
          <p:cNvPr id="5123" name="Rectangle 3">
            <a:extLst>
              <a:ext uri="{FF2B5EF4-FFF2-40B4-BE49-F238E27FC236}">
                <a16:creationId xmlns:a16="http://schemas.microsoft.com/office/drawing/2014/main" id="{94819625-3040-463B-9622-E7BFFB3BF24E}"/>
              </a:ext>
            </a:extLst>
          </p:cNvPr>
          <p:cNvSpPr>
            <a:spLocks noGrp="1" noChangeArrowheads="1"/>
          </p:cNvSpPr>
          <p:nvPr>
            <p:ph type="body" idx="1"/>
          </p:nvPr>
        </p:nvSpPr>
        <p:spPr>
          <a:xfrm>
            <a:off x="179388" y="1347788"/>
            <a:ext cx="8208962" cy="4162425"/>
          </a:xfrm>
          <a:noFill/>
        </p:spPr>
        <p:txBody>
          <a:bodyPr/>
          <a:lstStyle/>
          <a:p>
            <a:pPr marL="609600" indent="-609600">
              <a:lnSpc>
                <a:spcPct val="90000"/>
              </a:lnSpc>
              <a:buFontTx/>
              <a:buNone/>
            </a:pPr>
            <a:endParaRPr lang="en-GB" altLang="en-US" sz="1900"/>
          </a:p>
          <a:p>
            <a:pPr marL="609600" indent="-609600">
              <a:lnSpc>
                <a:spcPct val="90000"/>
              </a:lnSpc>
              <a:buFontTx/>
              <a:buNone/>
            </a:pPr>
            <a:r>
              <a:rPr lang="en-GB" altLang="en-US" sz="1900" b="1">
                <a:solidFill>
                  <a:schemeClr val="accent2"/>
                </a:solidFill>
              </a:rPr>
              <a:t> </a:t>
            </a:r>
            <a:endParaRPr lang="en-US" altLang="en-US" sz="1900" b="1">
              <a:solidFill>
                <a:schemeClr val="accent2"/>
              </a:solidFill>
            </a:endParaRPr>
          </a:p>
        </p:txBody>
      </p:sp>
      <p:sp>
        <p:nvSpPr>
          <p:cNvPr id="5124" name="Text Box 8">
            <a:extLst>
              <a:ext uri="{FF2B5EF4-FFF2-40B4-BE49-F238E27FC236}">
                <a16:creationId xmlns:a16="http://schemas.microsoft.com/office/drawing/2014/main" id="{091647A3-7D4A-4732-88B9-0BB4C6A4AEE2}"/>
              </a:ext>
            </a:extLst>
          </p:cNvPr>
          <p:cNvSpPr txBox="1">
            <a:spLocks noChangeArrowheads="1"/>
          </p:cNvSpPr>
          <p:nvPr/>
        </p:nvSpPr>
        <p:spPr bwMode="auto">
          <a:xfrm>
            <a:off x="6588125" y="1989138"/>
            <a:ext cx="2016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1pPr>
            <a:lvl2pPr marL="742950" indent="-28575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2pPr>
            <a:lvl3pPr marL="11430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3pPr>
            <a:lvl4pPr marL="16002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4pPr>
            <a:lvl5pPr marL="2057400" indent="-2286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9pPr>
          </a:lstStyle>
          <a:p>
            <a:pPr>
              <a:spcBef>
                <a:spcPct val="50000"/>
              </a:spcBef>
              <a:buClrTx/>
              <a:buFontTx/>
              <a:buNone/>
            </a:pPr>
            <a:endParaRPr lang="en-GB" altLang="en-US" sz="2400">
              <a:latin typeface="Arial" panose="020B0604020202020204" pitchFamily="34" charset="0"/>
            </a:endParaRPr>
          </a:p>
        </p:txBody>
      </p:sp>
      <p:sp>
        <p:nvSpPr>
          <p:cNvPr id="2" name="TextBox 1">
            <a:extLst>
              <a:ext uri="{FF2B5EF4-FFF2-40B4-BE49-F238E27FC236}">
                <a16:creationId xmlns:a16="http://schemas.microsoft.com/office/drawing/2014/main" id="{11D4C3F6-165B-49D6-A1FD-D8807AFB8353}"/>
              </a:ext>
            </a:extLst>
          </p:cNvPr>
          <p:cNvSpPr txBox="1"/>
          <p:nvPr/>
        </p:nvSpPr>
        <p:spPr>
          <a:xfrm>
            <a:off x="684213" y="1484313"/>
            <a:ext cx="7848600" cy="4156075"/>
          </a:xfrm>
          <a:prstGeom prst="rect">
            <a:avLst/>
          </a:prstGeom>
          <a:noFill/>
        </p:spPr>
        <p:txBody>
          <a:bodyPr>
            <a:spAutoFit/>
          </a:bodyPr>
          <a:lstStyle/>
          <a:p>
            <a:pPr marL="342900" indent="-342900">
              <a:buFont typeface="Arial" panose="020B0604020202020204" pitchFamily="34" charset="0"/>
              <a:buChar char="•"/>
              <a:defRPr/>
            </a:pPr>
            <a:r>
              <a:rPr lang="en-GB" dirty="0"/>
              <a:t>To consider the implications and impact of the new ELG’s and EYFS reforms</a:t>
            </a:r>
          </a:p>
          <a:p>
            <a:pPr marL="342900" indent="-342900">
              <a:buFont typeface="Arial" panose="020B0604020202020204" pitchFamily="34" charset="0"/>
              <a:buChar char="•"/>
              <a:defRPr/>
            </a:pPr>
            <a:endParaRPr lang="en-GB" dirty="0"/>
          </a:p>
          <a:p>
            <a:pPr marL="342900" indent="-342900">
              <a:buFont typeface="Arial" panose="020B0604020202020204" pitchFamily="34" charset="0"/>
              <a:buChar char="•"/>
              <a:defRPr/>
            </a:pPr>
            <a:r>
              <a:rPr lang="en-GB" dirty="0"/>
              <a:t>To allow time to reflect upon current practice</a:t>
            </a:r>
          </a:p>
          <a:p>
            <a:pPr marL="342900" indent="-342900">
              <a:buFont typeface="Arial" panose="020B0604020202020204" pitchFamily="34" charset="0"/>
              <a:buChar char="•"/>
              <a:defRPr/>
            </a:pPr>
            <a:endParaRPr lang="en-GB" dirty="0"/>
          </a:p>
          <a:p>
            <a:pPr marL="342900" indent="-342900">
              <a:buFont typeface="Arial" panose="020B0604020202020204" pitchFamily="34" charset="0"/>
              <a:buChar char="•"/>
              <a:defRPr/>
            </a:pPr>
            <a:r>
              <a:rPr lang="en-GB" dirty="0"/>
              <a:t>To plan for next steps</a:t>
            </a:r>
          </a:p>
          <a:p>
            <a:pPr>
              <a:defRPr/>
            </a:pPr>
            <a:endParaRPr lang="en-GB" dirty="0"/>
          </a:p>
          <a:p>
            <a:pPr>
              <a:defRPr/>
            </a:pPr>
            <a:r>
              <a:rPr lang="en-GB" dirty="0"/>
              <a:t>Change on the horizon</a:t>
            </a:r>
          </a:p>
          <a:p>
            <a:pPr marL="342900" indent="-342900">
              <a:buFont typeface="Arial" panose="020B0604020202020204" pitchFamily="34" charset="0"/>
              <a:buChar char="•"/>
              <a:defRPr/>
            </a:pPr>
            <a:r>
              <a:rPr lang="en-GB" dirty="0"/>
              <a:t>New ELG’s </a:t>
            </a:r>
          </a:p>
          <a:p>
            <a:pPr marL="342900" indent="-342900">
              <a:buFont typeface="Arial" panose="020B0604020202020204" pitchFamily="34" charset="0"/>
              <a:buChar char="•"/>
              <a:defRPr/>
            </a:pPr>
            <a:r>
              <a:rPr lang="en-GB" dirty="0"/>
              <a:t>New educational programmes</a:t>
            </a:r>
          </a:p>
          <a:p>
            <a:pPr marL="342900" indent="-342900">
              <a:buFont typeface="Arial" panose="020B0604020202020204" pitchFamily="34" charset="0"/>
              <a:buChar char="•"/>
              <a:defRPr/>
            </a:pPr>
            <a:r>
              <a:rPr lang="en-GB" dirty="0"/>
              <a:t>New development Matters/Birth to 5 matters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53C1D253-8305-4D6B-9825-D5C4FE5234FE}"/>
              </a:ext>
            </a:extLst>
          </p:cNvPr>
          <p:cNvSpPr>
            <a:spLocks noGrp="1" noChangeArrowheads="1"/>
          </p:cNvSpPr>
          <p:nvPr>
            <p:ph type="title"/>
          </p:nvPr>
        </p:nvSpPr>
        <p:spPr>
          <a:xfrm>
            <a:off x="685800" y="188913"/>
            <a:ext cx="7772400" cy="1143000"/>
          </a:xfrm>
        </p:spPr>
        <p:txBody>
          <a:bodyPr/>
          <a:lstStyle/>
          <a:p>
            <a:r>
              <a:rPr lang="en-GB" altLang="en-US"/>
              <a:t>Communication and Language</a:t>
            </a:r>
          </a:p>
        </p:txBody>
      </p:sp>
      <p:sp>
        <p:nvSpPr>
          <p:cNvPr id="3" name="Content Placeholder 2">
            <a:extLst>
              <a:ext uri="{FF2B5EF4-FFF2-40B4-BE49-F238E27FC236}">
                <a16:creationId xmlns:a16="http://schemas.microsoft.com/office/drawing/2014/main" id="{02D70622-7477-4217-9880-2D1F9C86758A}"/>
              </a:ext>
            </a:extLst>
          </p:cNvPr>
          <p:cNvSpPr>
            <a:spLocks noGrp="1"/>
          </p:cNvSpPr>
          <p:nvPr>
            <p:ph idx="1"/>
          </p:nvPr>
        </p:nvSpPr>
        <p:spPr>
          <a:xfrm>
            <a:off x="323850" y="1125538"/>
            <a:ext cx="8424863" cy="3124200"/>
          </a:xfrm>
        </p:spPr>
        <p:txBody>
          <a:bodyPr/>
          <a:lstStyle/>
          <a:p>
            <a:pPr marL="0" indent="0">
              <a:buFontTx/>
              <a:buNone/>
              <a:defRPr/>
            </a:pPr>
            <a:r>
              <a:rPr lang="en-GB" sz="2000" dirty="0"/>
              <a:t>The development of children’s spoken language underpins all seven areas of learning and development. Children’s </a:t>
            </a:r>
            <a:r>
              <a:rPr lang="en-GB" sz="2000" b="1" dirty="0"/>
              <a:t>back-and-forth interactions</a:t>
            </a:r>
            <a:r>
              <a:rPr lang="en-GB" sz="2000" dirty="0"/>
              <a:t> from an early age form the foundations for language and cognitive development. The number and quality of the conversations they have with adults and peers throughout the day in a </a:t>
            </a:r>
            <a:r>
              <a:rPr lang="en-GB" sz="2000" b="1" dirty="0"/>
              <a:t>language-rich environment</a:t>
            </a:r>
            <a:r>
              <a:rPr lang="en-GB" sz="2000" dirty="0"/>
              <a:t> is crucial. By commenting on what children are interested in or doing, and echoing back what they say with </a:t>
            </a:r>
            <a:r>
              <a:rPr lang="en-GB" sz="2000" b="1" dirty="0"/>
              <a:t>new vocabulary added</a:t>
            </a:r>
            <a:r>
              <a:rPr lang="en-GB" sz="2000" dirty="0"/>
              <a:t>, practitioners will build children's language effectively. Reading frequently to children, and engaging them actively in </a:t>
            </a:r>
            <a:r>
              <a:rPr lang="en-GB" sz="2000" b="1" dirty="0"/>
              <a:t>stories, non-fiction, rhymes and poems</a:t>
            </a:r>
            <a:r>
              <a:rPr lang="en-GB" sz="2000" dirty="0"/>
              <a:t>, and then providing them with extensive opportunities to use and embed new words in a range of contexts, will give children the opportunity to thrive. Through conversation, story-telling and role play, where children share their ideas with support and modelling from their teacher, and sensitive questioning that invites them to elaborate, children become comfortable using a rich range of vocabulary and language structures. 	</a:t>
            </a:r>
          </a:p>
          <a:p>
            <a:pPr>
              <a:defRPr/>
            </a:pP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3">
            <a:extLst>
              <a:ext uri="{FF2B5EF4-FFF2-40B4-BE49-F238E27FC236}">
                <a16:creationId xmlns:a16="http://schemas.microsoft.com/office/drawing/2014/main" id="{A3A17165-DBA6-45B1-97FB-EA1D7BB68D52}"/>
              </a:ext>
            </a:extLst>
          </p:cNvPr>
          <p:cNvSpPr>
            <a:spLocks noGrp="1" noChangeArrowheads="1"/>
          </p:cNvSpPr>
          <p:nvPr>
            <p:ph type="title"/>
          </p:nvPr>
        </p:nvSpPr>
        <p:spPr>
          <a:xfrm>
            <a:off x="539750" y="44450"/>
            <a:ext cx="7772400" cy="1143000"/>
          </a:xfrm>
        </p:spPr>
        <p:txBody>
          <a:bodyPr/>
          <a:lstStyle/>
          <a:p>
            <a:r>
              <a:rPr lang="en-GB" altLang="en-US"/>
              <a:t>Physical Development</a:t>
            </a:r>
          </a:p>
        </p:txBody>
      </p:sp>
      <p:sp>
        <p:nvSpPr>
          <p:cNvPr id="3" name="Content Placeholder 2">
            <a:extLst>
              <a:ext uri="{FF2B5EF4-FFF2-40B4-BE49-F238E27FC236}">
                <a16:creationId xmlns:a16="http://schemas.microsoft.com/office/drawing/2014/main" id="{8163A51D-7AA3-47F5-8A75-1800EB80BCBA}"/>
              </a:ext>
            </a:extLst>
          </p:cNvPr>
          <p:cNvSpPr>
            <a:spLocks noGrp="1"/>
          </p:cNvSpPr>
          <p:nvPr>
            <p:ph idx="1"/>
          </p:nvPr>
        </p:nvSpPr>
        <p:spPr>
          <a:xfrm>
            <a:off x="250825" y="908050"/>
            <a:ext cx="8569325" cy="3124200"/>
          </a:xfrm>
        </p:spPr>
        <p:txBody>
          <a:bodyPr/>
          <a:lstStyle/>
          <a:p>
            <a:pPr marL="0" indent="0">
              <a:buFontTx/>
              <a:buNone/>
              <a:defRPr/>
            </a:pPr>
            <a:r>
              <a:rPr lang="en-GB" sz="2000" dirty="0"/>
              <a:t>Physical activity is vital in children’s all-round development, enabling them to pursue happy, healthy and active lives. Gross and fine motor experiences develop incrementally throughout early childhood, starting with sensory explorations and the development of a child’s strength, coordination and positional awareness through tummy time, crawling and play movement with both objects and adults. By creating games and providing opportunities for play both </a:t>
            </a:r>
            <a:r>
              <a:rPr lang="en-GB" sz="2000" b="1" dirty="0"/>
              <a:t>indoors and outdoors</a:t>
            </a:r>
            <a:r>
              <a:rPr lang="en-GB" sz="2000" dirty="0"/>
              <a:t>, adults can support children to develop their </a:t>
            </a:r>
            <a:r>
              <a:rPr lang="en-GB" sz="2000" b="1" dirty="0"/>
              <a:t>core strength, stability, balance, spatial awareness, co-ordination and agility</a:t>
            </a:r>
            <a:r>
              <a:rPr lang="en-GB" sz="2000" dirty="0"/>
              <a:t>. Gross motor skills provide the foundation for developing healthy bodies and social and emotional well-being. Fine motor control and precision helps with hand-eye coordination which is later linked to early literacy. Repeated and varied opportunities to explore and play with small world activities, puzzles, arts and crafts and the practise of using small tools, with feedback and support from adults, allow children to develop proficiency, control and confidence. 	</a:t>
            </a:r>
          </a:p>
          <a:p>
            <a:pPr marL="0" indent="0">
              <a:buFontTx/>
              <a:buNone/>
              <a:defRPr/>
            </a:pPr>
            <a:r>
              <a:rPr lang="en-GB" sz="2000" dirty="0"/>
              <a:t>	</a:t>
            </a:r>
          </a:p>
          <a:p>
            <a:pPr>
              <a:defRPr/>
            </a:pP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04A57555-F91E-4898-A543-09B52EB179A8}"/>
              </a:ext>
            </a:extLst>
          </p:cNvPr>
          <p:cNvSpPr>
            <a:spLocks noGrp="1" noChangeArrowheads="1"/>
          </p:cNvSpPr>
          <p:nvPr>
            <p:ph type="title"/>
          </p:nvPr>
        </p:nvSpPr>
        <p:spPr>
          <a:xfrm>
            <a:off x="657225" y="22225"/>
            <a:ext cx="7772400" cy="1143000"/>
          </a:xfrm>
        </p:spPr>
        <p:txBody>
          <a:bodyPr/>
          <a:lstStyle/>
          <a:p>
            <a:r>
              <a:rPr lang="en-GB" altLang="en-US"/>
              <a:t>Personal, social and emotional development</a:t>
            </a:r>
          </a:p>
        </p:txBody>
      </p:sp>
      <p:sp>
        <p:nvSpPr>
          <p:cNvPr id="3" name="Content Placeholder 2">
            <a:extLst>
              <a:ext uri="{FF2B5EF4-FFF2-40B4-BE49-F238E27FC236}">
                <a16:creationId xmlns:a16="http://schemas.microsoft.com/office/drawing/2014/main" id="{71F02EAF-9AEC-486A-8FDA-75E9DA0FC43E}"/>
              </a:ext>
            </a:extLst>
          </p:cNvPr>
          <p:cNvSpPr>
            <a:spLocks noGrp="1"/>
          </p:cNvSpPr>
          <p:nvPr>
            <p:ph idx="1"/>
          </p:nvPr>
        </p:nvSpPr>
        <p:spPr>
          <a:xfrm>
            <a:off x="179388" y="587375"/>
            <a:ext cx="8785225" cy="3124200"/>
          </a:xfrm>
        </p:spPr>
        <p:txBody>
          <a:bodyPr/>
          <a:lstStyle/>
          <a:p>
            <a:pPr>
              <a:defRPr/>
            </a:pPr>
            <a:endParaRPr lang="en-GB" dirty="0"/>
          </a:p>
          <a:p>
            <a:pPr marL="0" indent="0">
              <a:buFontTx/>
              <a:buNone/>
              <a:defRPr/>
            </a:pPr>
            <a:r>
              <a:rPr lang="en-GB" sz="2000" dirty="0"/>
              <a:t>Children’s personal, social and emotional development (PSED) is crucial for children to lead healthy and happy lives, and is </a:t>
            </a:r>
            <a:r>
              <a:rPr lang="en-GB" sz="2000" b="1" dirty="0"/>
              <a:t>fundamental</a:t>
            </a:r>
            <a:r>
              <a:rPr lang="en-GB" sz="2000" dirty="0"/>
              <a:t> to their cognitive development. Underpinning their personal development are the important </a:t>
            </a:r>
            <a:r>
              <a:rPr lang="en-GB" sz="2000" b="1" dirty="0"/>
              <a:t>attachments </a:t>
            </a:r>
            <a:r>
              <a:rPr lang="en-GB" sz="2000" dirty="0"/>
              <a:t>that shape their social world. Strong, warm and supportive relationships with adults enable children to learn how to understand their own feelings and those of others. Children should be supported to manage emotions, develop a positive sense of self, set themselves simple goals, have confidence in their own abilities, to persist and wait for what they want and direct attention as necessary. Through </a:t>
            </a:r>
            <a:r>
              <a:rPr lang="en-GB" sz="2000" b="1" dirty="0"/>
              <a:t>adult modelling and guidance</a:t>
            </a:r>
            <a:r>
              <a:rPr lang="en-GB" sz="2000" dirty="0"/>
              <a:t>, they will learn how to look after their bodies, including healthy eating, and manage personal needs independently. Through supported interaction with other children they learn how to make good friendships, co-operate and resolve conflicts peaceably. These attributes will provide a secure platform from which children can achieve at school and in later life. 	</a:t>
            </a:r>
          </a:p>
          <a:p>
            <a:pPr marL="0" indent="0">
              <a:buFontTx/>
              <a:buNone/>
              <a:defRPr/>
            </a:pP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48D91073-F5F0-4BE4-A7CA-153E0A5CB774}"/>
              </a:ext>
            </a:extLst>
          </p:cNvPr>
          <p:cNvSpPr>
            <a:spLocks noGrp="1" noChangeArrowheads="1"/>
          </p:cNvSpPr>
          <p:nvPr>
            <p:ph type="title"/>
          </p:nvPr>
        </p:nvSpPr>
        <p:spPr>
          <a:xfrm>
            <a:off x="468313" y="115888"/>
            <a:ext cx="7772400" cy="1143000"/>
          </a:xfrm>
        </p:spPr>
        <p:txBody>
          <a:bodyPr/>
          <a:lstStyle/>
          <a:p>
            <a:r>
              <a:rPr lang="en-GB" altLang="en-US"/>
              <a:t>Literacy</a:t>
            </a:r>
          </a:p>
        </p:txBody>
      </p:sp>
      <p:sp>
        <p:nvSpPr>
          <p:cNvPr id="48131" name="Content Placeholder 2">
            <a:extLst>
              <a:ext uri="{FF2B5EF4-FFF2-40B4-BE49-F238E27FC236}">
                <a16:creationId xmlns:a16="http://schemas.microsoft.com/office/drawing/2014/main" id="{26F30F3F-62E3-4224-ADF4-0F64836F5F61}"/>
              </a:ext>
            </a:extLst>
          </p:cNvPr>
          <p:cNvSpPr>
            <a:spLocks noGrp="1" noChangeArrowheads="1"/>
          </p:cNvSpPr>
          <p:nvPr>
            <p:ph idx="1"/>
          </p:nvPr>
        </p:nvSpPr>
        <p:spPr>
          <a:xfrm>
            <a:off x="323850" y="1052513"/>
            <a:ext cx="8569325" cy="3124200"/>
          </a:xfrm>
        </p:spPr>
        <p:txBody>
          <a:bodyPr/>
          <a:lstStyle/>
          <a:p>
            <a:pPr marL="0" indent="0">
              <a:buFontTx/>
              <a:buNone/>
            </a:pPr>
            <a:r>
              <a:rPr lang="en-GB" altLang="en-US" sz="2400"/>
              <a:t>It is crucial for children to develop a life-long love of reading. Reading consists of two dimensions: language comprehension and word reading. Language comprehension (necessary for both reading and writing) starts from birth. It only develops when </a:t>
            </a:r>
            <a:r>
              <a:rPr lang="en-GB" altLang="en-US" sz="2400" b="1" i="1"/>
              <a:t>adults talk with children </a:t>
            </a:r>
            <a:r>
              <a:rPr lang="en-GB" altLang="en-US" sz="2400"/>
              <a:t>about the world around them and the books (stories and non-fiction) they read with them, and enjoy rhymes, poems and songs together. Skilled word reading, taught later, involves both the speedy working out of the pronunciation of unfamiliar printed words (decoding) and the speedy recognition of familiar printed words. Writing involves transcription (spelling and handwriting) and composition (articulating ideas and structuring them in speech, before writing). 	</a:t>
            </a:r>
          </a:p>
          <a:p>
            <a:pPr marL="0" indent="0">
              <a:buFontTx/>
              <a:buNone/>
            </a:pPr>
            <a:endParaRPr lang="en-GB"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D2C5A343-0E52-4711-9A86-F94CFFB050CD}"/>
              </a:ext>
            </a:extLst>
          </p:cNvPr>
          <p:cNvSpPr>
            <a:spLocks noGrp="1" noChangeArrowheads="1"/>
          </p:cNvSpPr>
          <p:nvPr>
            <p:ph type="title"/>
          </p:nvPr>
        </p:nvSpPr>
        <p:spPr>
          <a:xfrm>
            <a:off x="468313" y="188913"/>
            <a:ext cx="7772400" cy="1008062"/>
          </a:xfrm>
        </p:spPr>
        <p:txBody>
          <a:bodyPr/>
          <a:lstStyle/>
          <a:p>
            <a:r>
              <a:rPr lang="en-GB" altLang="en-US"/>
              <a:t>Mathematics</a:t>
            </a:r>
          </a:p>
        </p:txBody>
      </p:sp>
      <p:sp>
        <p:nvSpPr>
          <p:cNvPr id="50179" name="Content Placeholder 2">
            <a:extLst>
              <a:ext uri="{FF2B5EF4-FFF2-40B4-BE49-F238E27FC236}">
                <a16:creationId xmlns:a16="http://schemas.microsoft.com/office/drawing/2014/main" id="{5716EA64-9362-46E2-A227-EC759CD60704}"/>
              </a:ext>
            </a:extLst>
          </p:cNvPr>
          <p:cNvSpPr>
            <a:spLocks noGrp="1" noChangeArrowheads="1"/>
          </p:cNvSpPr>
          <p:nvPr>
            <p:ph idx="1"/>
          </p:nvPr>
        </p:nvSpPr>
        <p:spPr>
          <a:xfrm>
            <a:off x="179388" y="1052513"/>
            <a:ext cx="8785225" cy="3124200"/>
          </a:xfrm>
        </p:spPr>
        <p:txBody>
          <a:bodyPr/>
          <a:lstStyle/>
          <a:p>
            <a:pPr marL="0" indent="0">
              <a:buFontTx/>
              <a:buNone/>
            </a:pPr>
            <a:r>
              <a:rPr lang="en-GB" altLang="en-US" sz="2000"/>
              <a:t>Developing a strong grounding in number is essential so that all children develop the necessary building blocks to excel mathematically. Children should be able to count confidently, develop a deep understanding of the numbers to 10, the relationships between them and the patterns within those numbers. By providing </a:t>
            </a:r>
            <a:r>
              <a:rPr lang="en-GB" altLang="en-US" sz="2000" b="1"/>
              <a:t>frequent and varied </a:t>
            </a:r>
            <a:r>
              <a:rPr lang="en-GB" altLang="en-US" sz="2000"/>
              <a:t>opportunities to build and apply this understanding - such as using manipulatives, including small pebbles and tens frames for organising counting - children will develop a secure base of knowledge and vocabulary from which mastery of mathematics is built. In addition, it is important that the curriculum includes rich opportunities for children to develop their spatial reasoning skills across all areas of mathematics including </a:t>
            </a:r>
            <a:r>
              <a:rPr lang="en-GB" altLang="en-US" sz="2000" b="1"/>
              <a:t>shape, space and measure</a:t>
            </a:r>
            <a:r>
              <a:rPr lang="en-GB" altLang="en-US" sz="2000"/>
              <a:t>. It is important that children develop positive attitudes and interests in mathematics, look for patterns and relationships, spot connections, ‘have a go’, talk to adults and peers about what they notice and </a:t>
            </a:r>
            <a:r>
              <a:rPr lang="en-GB" altLang="en-US" sz="2000" b="1"/>
              <a:t>not be afraid to make mistakes</a:t>
            </a:r>
            <a:r>
              <a:rPr lang="en-GB" altLang="en-US" sz="2000"/>
              <a:t>. 	</a:t>
            </a:r>
          </a:p>
          <a:p>
            <a:pPr marL="0" indent="0">
              <a:buFontTx/>
              <a:buNone/>
            </a:pPr>
            <a:endParaRPr lang="en-GB"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E245D316-F114-49DB-8164-409E96E426E2}"/>
              </a:ext>
            </a:extLst>
          </p:cNvPr>
          <p:cNvSpPr>
            <a:spLocks noGrp="1" noChangeArrowheads="1"/>
          </p:cNvSpPr>
          <p:nvPr>
            <p:ph type="title"/>
          </p:nvPr>
        </p:nvSpPr>
        <p:spPr>
          <a:xfrm>
            <a:off x="539750" y="115888"/>
            <a:ext cx="7772400" cy="936625"/>
          </a:xfrm>
        </p:spPr>
        <p:txBody>
          <a:bodyPr/>
          <a:lstStyle/>
          <a:p>
            <a:r>
              <a:rPr lang="en-GB" altLang="en-US"/>
              <a:t>Understanding the world</a:t>
            </a:r>
          </a:p>
        </p:txBody>
      </p:sp>
      <p:sp>
        <p:nvSpPr>
          <p:cNvPr id="52227" name="Content Placeholder 2">
            <a:extLst>
              <a:ext uri="{FF2B5EF4-FFF2-40B4-BE49-F238E27FC236}">
                <a16:creationId xmlns:a16="http://schemas.microsoft.com/office/drawing/2014/main" id="{5CBF19EA-B386-42B9-942D-294D8FAD3A8F}"/>
              </a:ext>
            </a:extLst>
          </p:cNvPr>
          <p:cNvSpPr>
            <a:spLocks noGrp="1" noChangeArrowheads="1"/>
          </p:cNvSpPr>
          <p:nvPr>
            <p:ph idx="1"/>
          </p:nvPr>
        </p:nvSpPr>
        <p:spPr>
          <a:xfrm>
            <a:off x="179388" y="908050"/>
            <a:ext cx="8785225" cy="4197350"/>
          </a:xfrm>
        </p:spPr>
        <p:txBody>
          <a:bodyPr/>
          <a:lstStyle/>
          <a:p>
            <a:pPr marL="0" indent="0">
              <a:buFontTx/>
              <a:buNone/>
            </a:pPr>
            <a:r>
              <a:rPr lang="en-GB" altLang="en-US" sz="2400"/>
              <a:t>Understanding the world involves guiding children to make sense of their physical world and their community</a:t>
            </a:r>
            <a:r>
              <a:rPr lang="en-GB" altLang="en-US" sz="2400" i="1"/>
              <a:t>. </a:t>
            </a:r>
            <a:r>
              <a:rPr lang="en-GB" altLang="en-US" sz="2400"/>
              <a:t>The frequency and </a:t>
            </a:r>
            <a:r>
              <a:rPr lang="en-GB" altLang="en-US" sz="2400" b="1"/>
              <a:t>range of children’s personal experienc</a:t>
            </a:r>
            <a:r>
              <a:rPr lang="en-GB" altLang="en-US" sz="2400"/>
              <a:t>es increases their knowledge and sense of the world around them – from visiting parks, libraries and museums to meeting important members of society such as police officers, nurses and firefighters. In addition, listening to a broad selection of stories, non-fiction, rhymes and poems will foster their understanding of our </a:t>
            </a:r>
            <a:r>
              <a:rPr lang="en-GB" altLang="en-US" sz="2400" b="1"/>
              <a:t>culturally, socially, technologically and ecologically diverse world.</a:t>
            </a:r>
            <a:r>
              <a:rPr lang="en-GB" altLang="en-US" sz="2400"/>
              <a:t> As well as building important knowledge, this extends their familiarity with words that support understanding across domains. Enriching and widening children’s vocabulary will support later reading comprehension. 	</a:t>
            </a:r>
          </a:p>
          <a:p>
            <a:pPr marL="0" indent="0">
              <a:buFontTx/>
              <a:buNone/>
            </a:pPr>
            <a:endParaRPr lang="en-GB"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11AED80D-AAB5-4A6F-9EF9-581B8DF468A9}"/>
              </a:ext>
            </a:extLst>
          </p:cNvPr>
          <p:cNvSpPr>
            <a:spLocks noGrp="1" noChangeArrowheads="1"/>
          </p:cNvSpPr>
          <p:nvPr>
            <p:ph type="title"/>
          </p:nvPr>
        </p:nvSpPr>
        <p:spPr>
          <a:xfrm>
            <a:off x="539750" y="188913"/>
            <a:ext cx="7772400" cy="1143000"/>
          </a:xfrm>
        </p:spPr>
        <p:txBody>
          <a:bodyPr/>
          <a:lstStyle/>
          <a:p>
            <a:r>
              <a:rPr lang="en-GB" altLang="en-US"/>
              <a:t>Expressive arts and design</a:t>
            </a:r>
          </a:p>
        </p:txBody>
      </p:sp>
      <p:sp>
        <p:nvSpPr>
          <p:cNvPr id="54275" name="Content Placeholder 2">
            <a:extLst>
              <a:ext uri="{FF2B5EF4-FFF2-40B4-BE49-F238E27FC236}">
                <a16:creationId xmlns:a16="http://schemas.microsoft.com/office/drawing/2014/main" id="{2D438DD1-CB03-496D-B8A6-CD5465819F06}"/>
              </a:ext>
            </a:extLst>
          </p:cNvPr>
          <p:cNvSpPr>
            <a:spLocks noGrp="1" noChangeArrowheads="1"/>
          </p:cNvSpPr>
          <p:nvPr>
            <p:ph idx="1"/>
          </p:nvPr>
        </p:nvSpPr>
        <p:spPr>
          <a:xfrm>
            <a:off x="250825" y="1052513"/>
            <a:ext cx="8713788" cy="3124200"/>
          </a:xfrm>
        </p:spPr>
        <p:txBody>
          <a:bodyPr/>
          <a:lstStyle/>
          <a:p>
            <a:pPr marL="0" indent="0">
              <a:buFontTx/>
              <a:buNone/>
            </a:pPr>
            <a:r>
              <a:rPr lang="en-GB" altLang="en-US" sz="2400"/>
              <a:t>The development of children’s artistic and cultural awareness supports their imagination and creativity. It is important that children have </a:t>
            </a:r>
            <a:r>
              <a:rPr lang="en-GB" altLang="en-US" sz="2400" b="1"/>
              <a:t>regular opportunities </a:t>
            </a:r>
            <a:r>
              <a:rPr lang="en-GB" altLang="en-US" sz="2400"/>
              <a:t>to engage with the arts, enabling them to explore and play with a wide range of media and materials. The quality and variety of what children see, hear and participate in is crucial for developing their understanding, self-expression, vocabulary and ability to communicate through the arts. The frequency, repetition and depth of their experiences are fundamental to their progress in interpreting and appreciating what they hear, respond to and observe. </a:t>
            </a:r>
            <a:r>
              <a:rPr lang="en-GB" altLang="en-US"/>
              <a:t>	</a:t>
            </a:r>
          </a:p>
          <a:p>
            <a:pPr marL="0" indent="0">
              <a:buFontTx/>
              <a:buNone/>
            </a:pPr>
            <a:endParaRPr lang="en-GB"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830FB924-991E-42BB-B125-58424DAC6D87}"/>
              </a:ext>
            </a:extLst>
          </p:cNvPr>
          <p:cNvSpPr>
            <a:spLocks noGrp="1" noChangeArrowheads="1"/>
          </p:cNvSpPr>
          <p:nvPr>
            <p:ph type="title"/>
          </p:nvPr>
        </p:nvSpPr>
        <p:spPr>
          <a:xfrm>
            <a:off x="539750" y="26988"/>
            <a:ext cx="7772400" cy="1143000"/>
          </a:xfrm>
        </p:spPr>
        <p:txBody>
          <a:bodyPr/>
          <a:lstStyle/>
          <a:p>
            <a:r>
              <a:rPr lang="en-GB" altLang="en-US"/>
              <a:t>ELG Revisions: PRIME (comparison) </a:t>
            </a:r>
          </a:p>
        </p:txBody>
      </p:sp>
      <p:graphicFrame>
        <p:nvGraphicFramePr>
          <p:cNvPr id="7" name="Content Placeholder 6">
            <a:extLst>
              <a:ext uri="{FF2B5EF4-FFF2-40B4-BE49-F238E27FC236}">
                <a16:creationId xmlns:a16="http://schemas.microsoft.com/office/drawing/2014/main" id="{BF805E37-B566-4731-A9FB-D35A2B7CC4D0}"/>
              </a:ext>
            </a:extLst>
          </p:cNvPr>
          <p:cNvGraphicFramePr>
            <a:graphicFrameLocks noGrp="1"/>
          </p:cNvGraphicFramePr>
          <p:nvPr>
            <p:ph idx="1"/>
          </p:nvPr>
        </p:nvGraphicFramePr>
        <p:xfrm>
          <a:off x="250825" y="1052513"/>
          <a:ext cx="8569325" cy="4537075"/>
        </p:xfrm>
        <a:graphic>
          <a:graphicData uri="http://schemas.openxmlformats.org/drawingml/2006/table">
            <a:tbl>
              <a:tblPr firstRow="1" firstCol="1" bandRow="1"/>
              <a:tblGrid>
                <a:gridCol w="4284663">
                  <a:extLst>
                    <a:ext uri="{9D8B030D-6E8A-4147-A177-3AD203B41FA5}">
                      <a16:colId xmlns:a16="http://schemas.microsoft.com/office/drawing/2014/main" val="20000"/>
                    </a:ext>
                  </a:extLst>
                </a:gridCol>
                <a:gridCol w="4284663">
                  <a:extLst>
                    <a:ext uri="{9D8B030D-6E8A-4147-A177-3AD203B41FA5}">
                      <a16:colId xmlns:a16="http://schemas.microsoft.com/office/drawing/2014/main" val="20001"/>
                    </a:ext>
                  </a:extLst>
                </a:gridCol>
              </a:tblGrid>
              <a:tr h="327308">
                <a:tc gridSpan="2">
                  <a:txBody>
                    <a:bodyPr/>
                    <a:lstStyle/>
                    <a:p>
                      <a:pPr algn="ctr">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Communication and language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0"/>
                  </a:ext>
                </a:extLst>
              </a:tr>
              <a:tr h="327308">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Listening and attention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Listening, attention and understanding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42455">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Understanding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2"/>
                  </a:ext>
                </a:extLst>
              </a:tr>
              <a:tr h="327308">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Speaking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Speaking</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27308">
                <a:tc gridSpan="2">
                  <a:txBody>
                    <a:bodyPr/>
                    <a:lstStyle/>
                    <a:p>
                      <a:pPr algn="ctr">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Personal, social and emotional development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4"/>
                  </a:ext>
                </a:extLst>
              </a:tr>
              <a:tr h="327308">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Self-confidence and self-awareness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6921">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Managing feelings and behaviour</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Managing self</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27308">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Making relationships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Building relationships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27308">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Self-regulation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27308">
                <a:tc gridSpan="2">
                  <a:txBody>
                    <a:bodyPr/>
                    <a:lstStyle/>
                    <a:p>
                      <a:pPr algn="ctr">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Physical development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9"/>
                  </a:ext>
                </a:extLst>
              </a:tr>
              <a:tr h="327308">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Moving and handling</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27308">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Health and self-care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27308">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Gross motor skills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327308">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Fine motor skills</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2B0BCE51-F296-4276-B125-E2C634DEFD7F}"/>
              </a:ext>
            </a:extLst>
          </p:cNvPr>
          <p:cNvSpPr>
            <a:spLocks noGrp="1" noChangeArrowheads="1"/>
          </p:cNvSpPr>
          <p:nvPr>
            <p:ph type="title"/>
          </p:nvPr>
        </p:nvSpPr>
        <p:spPr>
          <a:xfrm>
            <a:off x="323850" y="115888"/>
            <a:ext cx="7772400" cy="1143000"/>
          </a:xfrm>
        </p:spPr>
        <p:txBody>
          <a:bodyPr/>
          <a:lstStyle/>
          <a:p>
            <a:r>
              <a:rPr lang="en-GB" altLang="en-US"/>
              <a:t>ELG Revisions: SPECIFIC (comparison)</a:t>
            </a:r>
          </a:p>
        </p:txBody>
      </p:sp>
      <p:graphicFrame>
        <p:nvGraphicFramePr>
          <p:cNvPr id="4" name="Content Placeholder 3">
            <a:extLst>
              <a:ext uri="{FF2B5EF4-FFF2-40B4-BE49-F238E27FC236}">
                <a16:creationId xmlns:a16="http://schemas.microsoft.com/office/drawing/2014/main" id="{974F5360-B9DD-4F83-BB7E-CA0CEA923DEA}"/>
              </a:ext>
            </a:extLst>
          </p:cNvPr>
          <p:cNvGraphicFramePr>
            <a:graphicFrameLocks noGrp="1"/>
          </p:cNvGraphicFramePr>
          <p:nvPr>
            <p:ph idx="1"/>
          </p:nvPr>
        </p:nvGraphicFramePr>
        <p:xfrm>
          <a:off x="179388" y="1258888"/>
          <a:ext cx="8353425" cy="4186237"/>
        </p:xfrm>
        <a:graphic>
          <a:graphicData uri="http://schemas.openxmlformats.org/drawingml/2006/table">
            <a:tbl>
              <a:tblPr firstRow="1" firstCol="1" bandRow="1"/>
              <a:tblGrid>
                <a:gridCol w="4176712">
                  <a:extLst>
                    <a:ext uri="{9D8B030D-6E8A-4147-A177-3AD203B41FA5}">
                      <a16:colId xmlns:a16="http://schemas.microsoft.com/office/drawing/2014/main" val="20000"/>
                    </a:ext>
                  </a:extLst>
                </a:gridCol>
                <a:gridCol w="4176712">
                  <a:extLst>
                    <a:ext uri="{9D8B030D-6E8A-4147-A177-3AD203B41FA5}">
                      <a16:colId xmlns:a16="http://schemas.microsoft.com/office/drawing/2014/main" val="20001"/>
                    </a:ext>
                  </a:extLst>
                </a:gridCol>
              </a:tblGrid>
              <a:tr h="261640">
                <a:tc gridSpan="2">
                  <a:txBody>
                    <a:bodyPr/>
                    <a:lstStyle/>
                    <a:p>
                      <a:pPr algn="ctr">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Literacy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0"/>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Reading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Word reading</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Writing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Writing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Comprehension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1640">
                <a:tc gridSpan="2">
                  <a:txBody>
                    <a:bodyPr/>
                    <a:lstStyle/>
                    <a:p>
                      <a:pPr algn="ctr">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Mathematics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4"/>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Number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Number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Space, shape measure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Numerical patterns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1640">
                <a:tc gridSpan="2">
                  <a:txBody>
                    <a:bodyPr/>
                    <a:lstStyle/>
                    <a:p>
                      <a:pPr algn="ctr">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Understanding the world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8"/>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People and communities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People, culture and communities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16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The world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The natural world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Technology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Past and present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1640">
                <a:tc gridSpan="2">
                  <a:txBody>
                    <a:bodyPr/>
                    <a:lstStyle/>
                    <a:p>
                      <a:pPr algn="ctr">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Expressive arts and design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13"/>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Exploring using media and materials</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Creating with materials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616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Being imaginative </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Being imaginative and expressive</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2" marR="514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19E7A97-8E7C-4196-8630-33C72E34E578}"/>
              </a:ext>
            </a:extLst>
          </p:cNvPr>
          <p:cNvGraphicFramePr>
            <a:graphicFrameLocks noGrp="1"/>
          </p:cNvGraphicFramePr>
          <p:nvPr/>
        </p:nvGraphicFramePr>
        <p:xfrm>
          <a:off x="-36513" y="0"/>
          <a:ext cx="9180513" cy="6858000"/>
        </p:xfrm>
        <a:graphic>
          <a:graphicData uri="http://schemas.openxmlformats.org/drawingml/2006/table">
            <a:tbl>
              <a:tblPr firstRow="1" firstCol="1" bandRow="1">
                <a:tableStyleId>{5C22544A-7EE6-4342-B048-85BDC9FD1C3A}</a:tableStyleId>
              </a:tblPr>
              <a:tblGrid>
                <a:gridCol w="1055625">
                  <a:extLst>
                    <a:ext uri="{9D8B030D-6E8A-4147-A177-3AD203B41FA5}">
                      <a16:colId xmlns:a16="http://schemas.microsoft.com/office/drawing/2014/main" val="20000"/>
                    </a:ext>
                  </a:extLst>
                </a:gridCol>
                <a:gridCol w="2705120">
                  <a:extLst>
                    <a:ext uri="{9D8B030D-6E8A-4147-A177-3AD203B41FA5}">
                      <a16:colId xmlns:a16="http://schemas.microsoft.com/office/drawing/2014/main" val="20001"/>
                    </a:ext>
                  </a:extLst>
                </a:gridCol>
                <a:gridCol w="2705756">
                  <a:extLst>
                    <a:ext uri="{9D8B030D-6E8A-4147-A177-3AD203B41FA5}">
                      <a16:colId xmlns:a16="http://schemas.microsoft.com/office/drawing/2014/main" val="20002"/>
                    </a:ext>
                  </a:extLst>
                </a:gridCol>
                <a:gridCol w="2714012">
                  <a:extLst>
                    <a:ext uri="{9D8B030D-6E8A-4147-A177-3AD203B41FA5}">
                      <a16:colId xmlns:a16="http://schemas.microsoft.com/office/drawing/2014/main" val="20003"/>
                    </a:ext>
                  </a:extLst>
                </a:gridCol>
              </a:tblGrid>
              <a:tr h="278589">
                <a:tc>
                  <a:txBody>
                    <a:bodyPr/>
                    <a:lstStyle/>
                    <a:p>
                      <a:pPr algn="ctr">
                        <a:lnSpc>
                          <a:spcPct val="107000"/>
                        </a:lnSpc>
                        <a:spcAft>
                          <a:spcPts val="800"/>
                        </a:spcAft>
                      </a:pPr>
                      <a:r>
                        <a:rPr lang="en-GB" sz="1000" dirty="0">
                          <a:solidFill>
                            <a:schemeClr val="accent4"/>
                          </a:solidFill>
                          <a:effectLst/>
                        </a:rPr>
                        <a:t>Area of learning</a:t>
                      </a:r>
                      <a:endParaRPr lang="en-GB" sz="100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algn="ctr">
                        <a:lnSpc>
                          <a:spcPct val="107000"/>
                        </a:lnSpc>
                        <a:spcAft>
                          <a:spcPts val="800"/>
                        </a:spcAft>
                      </a:pPr>
                      <a:r>
                        <a:rPr lang="en-GB" sz="1000" dirty="0">
                          <a:solidFill>
                            <a:schemeClr val="accent4"/>
                          </a:solidFill>
                          <a:effectLst/>
                        </a:rPr>
                        <a:t>New ELG</a:t>
                      </a:r>
                      <a:endParaRPr lang="en-GB" sz="100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algn="ctr">
                        <a:lnSpc>
                          <a:spcPct val="107000"/>
                        </a:lnSpc>
                        <a:spcAft>
                          <a:spcPts val="800"/>
                        </a:spcAft>
                      </a:pPr>
                      <a:r>
                        <a:rPr lang="en-GB" sz="1000" dirty="0">
                          <a:solidFill>
                            <a:schemeClr val="accent4"/>
                          </a:solidFill>
                          <a:effectLst/>
                        </a:rPr>
                        <a:t>Current ELG</a:t>
                      </a:r>
                      <a:endParaRPr lang="en-GB" sz="100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algn="ctr">
                        <a:lnSpc>
                          <a:spcPct val="107000"/>
                        </a:lnSpc>
                        <a:spcAft>
                          <a:spcPts val="800"/>
                        </a:spcAft>
                      </a:pPr>
                      <a:r>
                        <a:rPr lang="en-GB" sz="1000" dirty="0">
                          <a:solidFill>
                            <a:schemeClr val="accent4"/>
                          </a:solidFill>
                          <a:effectLst/>
                        </a:rPr>
                        <a:t>Changes</a:t>
                      </a:r>
                      <a:endParaRPr lang="en-GB" sz="100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extLst>
                  <a:ext uri="{0D108BD9-81ED-4DB2-BD59-A6C34878D82A}">
                    <a16:rowId xmlns:a16="http://schemas.microsoft.com/office/drawing/2014/main" val="10000"/>
                  </a:ext>
                </a:extLst>
              </a:tr>
              <a:tr h="477048">
                <a:tc>
                  <a:txBody>
                    <a:bodyPr/>
                    <a:lstStyle/>
                    <a:p>
                      <a:pPr>
                        <a:lnSpc>
                          <a:spcPct val="107000"/>
                        </a:lnSpc>
                        <a:spcAft>
                          <a:spcPts val="800"/>
                        </a:spcAft>
                      </a:pPr>
                      <a:r>
                        <a:rPr lang="en-GB" sz="600" dirty="0">
                          <a:solidFill>
                            <a:schemeClr val="accent4"/>
                          </a:solidFill>
                          <a:effectLst/>
                        </a:rPr>
                        <a:t> </a:t>
                      </a:r>
                      <a:endParaRPr lang="en-GB" sz="60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a:lnSpc>
                          <a:spcPct val="107000"/>
                        </a:lnSpc>
                        <a:spcAft>
                          <a:spcPts val="800"/>
                        </a:spcAft>
                      </a:pPr>
                      <a:r>
                        <a:rPr lang="en-GB" sz="1100" dirty="0">
                          <a:effectLst/>
                        </a:rPr>
                        <a:t>Communication and Language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a:lnSpc>
                          <a:spcPct val="107000"/>
                        </a:lnSpc>
                        <a:spcAft>
                          <a:spcPts val="80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marL="342900" lvl="0" indent="-342900">
                        <a:lnSpc>
                          <a:spcPct val="107000"/>
                        </a:lnSpc>
                        <a:spcAft>
                          <a:spcPts val="800"/>
                        </a:spcAft>
                        <a:buFont typeface="Symbol" panose="05050102010706020507" pitchFamily="18" charset="2"/>
                        <a:buChar char=""/>
                      </a:pPr>
                      <a:r>
                        <a:rPr lang="en-GB" sz="1100" dirty="0">
                          <a:effectLst/>
                        </a:rPr>
                        <a:t>Understanding removed</a:t>
                      </a:r>
                    </a:p>
                    <a:p>
                      <a:pPr>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extLst>
                  <a:ext uri="{0D108BD9-81ED-4DB2-BD59-A6C34878D82A}">
                    <a16:rowId xmlns:a16="http://schemas.microsoft.com/office/drawing/2014/main" val="10001"/>
                  </a:ext>
                </a:extLst>
              </a:tr>
              <a:tr h="2746512">
                <a:tc>
                  <a:txBody>
                    <a:bodyPr/>
                    <a:lstStyle/>
                    <a:p>
                      <a:pPr>
                        <a:lnSpc>
                          <a:spcPct val="107000"/>
                        </a:lnSpc>
                        <a:spcAft>
                          <a:spcPts val="800"/>
                        </a:spcAft>
                      </a:pPr>
                      <a:r>
                        <a:rPr lang="en-GB" sz="600" dirty="0">
                          <a:solidFill>
                            <a:schemeClr val="accent4"/>
                          </a:solidFill>
                          <a:effectLst/>
                        </a:rPr>
                        <a:t>Listening</a:t>
                      </a:r>
                      <a:endParaRPr lang="en-GB" sz="60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marL="342900" lvl="0" indent="-342900">
                        <a:lnSpc>
                          <a:spcPct val="107000"/>
                        </a:lnSpc>
                        <a:buFont typeface="Symbol" panose="05050102010706020507" pitchFamily="18" charset="2"/>
                        <a:buChar char=""/>
                      </a:pPr>
                      <a:r>
                        <a:rPr lang="en-GB" sz="1100" dirty="0">
                          <a:effectLst/>
                        </a:rPr>
                        <a:t>Listen attentively and respond to what they hear with relevant questions, comments and actions when being read to and during whole class discussions and small group interactions; </a:t>
                      </a:r>
                    </a:p>
                    <a:p>
                      <a:pPr marL="342900" lvl="0" indent="-342900">
                        <a:lnSpc>
                          <a:spcPct val="107000"/>
                        </a:lnSpc>
                        <a:buFont typeface="Symbol" panose="05050102010706020507" pitchFamily="18" charset="2"/>
                        <a:buChar char=""/>
                      </a:pPr>
                      <a:r>
                        <a:rPr lang="en-GB" sz="1100" dirty="0">
                          <a:effectLst/>
                        </a:rPr>
                        <a:t>Make comments about what they have heard and ask questions to clarify their understanding; </a:t>
                      </a:r>
                    </a:p>
                    <a:p>
                      <a:pPr marL="342900" lvl="0" indent="-342900">
                        <a:lnSpc>
                          <a:spcPct val="107000"/>
                        </a:lnSpc>
                        <a:spcAft>
                          <a:spcPts val="800"/>
                        </a:spcAft>
                        <a:buFont typeface="Symbol" panose="05050102010706020507" pitchFamily="18" charset="2"/>
                        <a:buChar char=""/>
                      </a:pPr>
                      <a:r>
                        <a:rPr lang="en-GB" sz="1100" dirty="0">
                          <a:effectLst/>
                        </a:rPr>
                        <a:t>Hold conversation when engaged in back-and-forth exchanges with their teacher and peers.</a:t>
                      </a:r>
                    </a:p>
                    <a:p>
                      <a:pPr marL="214630" indent="-179705">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a:lnSpc>
                          <a:spcPct val="107000"/>
                        </a:lnSpc>
                        <a:spcAft>
                          <a:spcPts val="800"/>
                        </a:spcAft>
                      </a:pPr>
                      <a:r>
                        <a:rPr lang="en-GB" sz="1100" dirty="0">
                          <a:effectLst/>
                        </a:rPr>
                        <a:t>Listening and Attention LA</a:t>
                      </a:r>
                    </a:p>
                    <a:p>
                      <a:pPr marL="342900" lvl="0" indent="-342900">
                        <a:lnSpc>
                          <a:spcPct val="107000"/>
                        </a:lnSpc>
                        <a:buFont typeface="Symbol" panose="05050102010706020507" pitchFamily="18" charset="2"/>
                        <a:buChar char=""/>
                      </a:pPr>
                      <a:r>
                        <a:rPr lang="en-GB" sz="1100" dirty="0">
                          <a:effectLst/>
                        </a:rPr>
                        <a:t>Children listen attentively in a range of situations. </a:t>
                      </a:r>
                    </a:p>
                    <a:p>
                      <a:pPr marL="342900" lvl="0" indent="-342900">
                        <a:lnSpc>
                          <a:spcPct val="107000"/>
                        </a:lnSpc>
                        <a:buFont typeface="Symbol" panose="05050102010706020507" pitchFamily="18" charset="2"/>
                        <a:buChar char=""/>
                      </a:pPr>
                      <a:r>
                        <a:rPr lang="en-GB" sz="1100" dirty="0">
                          <a:effectLst/>
                        </a:rPr>
                        <a:t>They listen to stories, accurately anticipating key events and respond to what they hear with relevant comments, questions or actions. </a:t>
                      </a:r>
                    </a:p>
                    <a:p>
                      <a:pPr marL="342900" lvl="0" indent="-342900">
                        <a:lnSpc>
                          <a:spcPct val="107000"/>
                        </a:lnSpc>
                        <a:spcAft>
                          <a:spcPts val="800"/>
                        </a:spcAft>
                        <a:buFont typeface="Symbol" panose="05050102010706020507" pitchFamily="18" charset="2"/>
                        <a:buChar char=""/>
                      </a:pPr>
                      <a:r>
                        <a:rPr lang="en-GB" sz="1100" dirty="0">
                          <a:effectLst/>
                        </a:rPr>
                        <a:t>They give their attention to what others say and respond appropriately, while engaged in another activity.</a:t>
                      </a:r>
                    </a:p>
                    <a:p>
                      <a:pPr marL="214630" indent="-179705">
                        <a:lnSpc>
                          <a:spcPct val="107000"/>
                        </a:lnSpc>
                        <a:spcAft>
                          <a:spcPts val="80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marL="342900" lvl="0" indent="-342900">
                        <a:lnSpc>
                          <a:spcPct val="107000"/>
                        </a:lnSpc>
                        <a:buFont typeface="Symbol" panose="05050102010706020507" pitchFamily="18" charset="2"/>
                        <a:buChar char=""/>
                      </a:pPr>
                      <a:r>
                        <a:rPr lang="en-GB" sz="1100" dirty="0">
                          <a:effectLst/>
                        </a:rPr>
                        <a:t>Change from ‘Listening and Attention’ to ‘Listening’.</a:t>
                      </a:r>
                    </a:p>
                    <a:p>
                      <a:pPr marL="342900" lvl="0" indent="-342900">
                        <a:lnSpc>
                          <a:spcPct val="107000"/>
                        </a:lnSpc>
                        <a:buFont typeface="Symbol" panose="05050102010706020507" pitchFamily="18" charset="2"/>
                        <a:buChar char=""/>
                      </a:pPr>
                      <a:r>
                        <a:rPr lang="en-GB" sz="1100" dirty="0">
                          <a:effectLst/>
                        </a:rPr>
                        <a:t>Range of situations more defined – stories, whole class group discussions, small group interactions</a:t>
                      </a:r>
                    </a:p>
                    <a:p>
                      <a:pPr marL="342900" lvl="0" indent="-342900">
                        <a:lnSpc>
                          <a:spcPct val="107000"/>
                        </a:lnSpc>
                        <a:buFont typeface="Symbol" panose="05050102010706020507" pitchFamily="18" charset="2"/>
                        <a:buChar char=""/>
                      </a:pPr>
                      <a:r>
                        <a:rPr lang="en-GB" sz="1100" dirty="0">
                          <a:effectLst/>
                        </a:rPr>
                        <a:t>Rephrased – ‘conversations’ which has removed ‘attention’ part</a:t>
                      </a:r>
                    </a:p>
                    <a:p>
                      <a:pPr marL="342900" lvl="0" indent="-342900">
                        <a:lnSpc>
                          <a:spcPct val="107000"/>
                        </a:lnSpc>
                        <a:buFont typeface="Symbol" panose="05050102010706020507" pitchFamily="18" charset="2"/>
                        <a:buChar char=""/>
                      </a:pPr>
                      <a:r>
                        <a:rPr lang="en-GB" sz="1100" dirty="0">
                          <a:effectLst/>
                        </a:rPr>
                        <a:t>‘Understanding’ only implied with asking questions/comments/using actions to clarify understanding</a:t>
                      </a:r>
                    </a:p>
                    <a:p>
                      <a:pPr marL="342900" lvl="0" indent="-342900">
                        <a:lnSpc>
                          <a:spcPct val="107000"/>
                        </a:lnSpc>
                        <a:spcAft>
                          <a:spcPts val="800"/>
                        </a:spcAft>
                        <a:buFont typeface="Symbol" panose="05050102010706020507" pitchFamily="18" charset="2"/>
                        <a:buChar char=""/>
                      </a:pPr>
                      <a:r>
                        <a:rPr lang="en-GB" sz="1100" dirty="0">
                          <a:effectLst/>
                        </a:rPr>
                        <a:t>Giving attention to others – now in PSED Self-Regulation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extLst>
                  <a:ext uri="{0D108BD9-81ED-4DB2-BD59-A6C34878D82A}">
                    <a16:rowId xmlns:a16="http://schemas.microsoft.com/office/drawing/2014/main" val="10002"/>
                  </a:ext>
                </a:extLst>
              </a:tr>
              <a:tr h="3355851">
                <a:tc>
                  <a:txBody>
                    <a:bodyPr/>
                    <a:lstStyle/>
                    <a:p>
                      <a:pPr>
                        <a:lnSpc>
                          <a:spcPct val="107000"/>
                        </a:lnSpc>
                        <a:spcAft>
                          <a:spcPts val="800"/>
                        </a:spcAft>
                      </a:pPr>
                      <a:r>
                        <a:rPr lang="en-GB" sz="600" dirty="0">
                          <a:solidFill>
                            <a:schemeClr val="accent4"/>
                          </a:solidFill>
                          <a:effectLst/>
                        </a:rPr>
                        <a:t>Speaking</a:t>
                      </a:r>
                      <a:endParaRPr lang="en-GB" sz="600"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marL="342900" lvl="0" indent="-342900">
                        <a:lnSpc>
                          <a:spcPct val="107000"/>
                        </a:lnSpc>
                        <a:buFont typeface="Symbol" panose="05050102010706020507" pitchFamily="18" charset="2"/>
                        <a:buChar char=""/>
                      </a:pPr>
                      <a:r>
                        <a:rPr lang="en-GB" sz="1100">
                          <a:effectLst/>
                        </a:rPr>
                        <a:t>Participate in small group, class and 1-to-1 discussions, offering their own ideas, using recently introduced vocabulary; </a:t>
                      </a:r>
                    </a:p>
                    <a:p>
                      <a:pPr marL="342900" lvl="0" indent="-342900">
                        <a:lnSpc>
                          <a:spcPct val="107000"/>
                        </a:lnSpc>
                        <a:buFont typeface="Symbol" panose="05050102010706020507" pitchFamily="18" charset="2"/>
                        <a:buChar char=""/>
                      </a:pPr>
                      <a:r>
                        <a:rPr lang="en-GB" sz="1100">
                          <a:effectLst/>
                        </a:rPr>
                        <a:t>Offer explanations for why things might happen, making use of recently introduced vocabulary from stories, non-fiction, rhymes and poems when appropriate;  </a:t>
                      </a:r>
                    </a:p>
                    <a:p>
                      <a:pPr marL="342900" lvl="0" indent="-342900">
                        <a:lnSpc>
                          <a:spcPct val="107000"/>
                        </a:lnSpc>
                        <a:spcAft>
                          <a:spcPts val="800"/>
                        </a:spcAft>
                        <a:buFont typeface="Symbol" panose="05050102010706020507" pitchFamily="18" charset="2"/>
                        <a:buChar char=""/>
                      </a:pPr>
                      <a:r>
                        <a:rPr lang="en-GB" sz="1100">
                          <a:effectLst/>
                        </a:rPr>
                        <a:t>Express their ideas and feelings about their experiences using full sentences, including use of past, present and future tenses and making use of conjunctions, with modelling and support from their teacher.</a:t>
                      </a:r>
                    </a:p>
                    <a:p>
                      <a:pPr>
                        <a:lnSpc>
                          <a:spcPct val="107000"/>
                        </a:lnSpc>
                        <a:spcAft>
                          <a:spcPts val="80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a:lnSpc>
                          <a:spcPct val="107000"/>
                        </a:lnSpc>
                        <a:spcAft>
                          <a:spcPts val="800"/>
                        </a:spcAft>
                      </a:pPr>
                      <a:r>
                        <a:rPr lang="en-GB" sz="1100" dirty="0">
                          <a:effectLst/>
                        </a:rPr>
                        <a:t>Speaking S</a:t>
                      </a:r>
                    </a:p>
                    <a:p>
                      <a:pPr marL="342900" lvl="0" indent="-342900">
                        <a:lnSpc>
                          <a:spcPct val="107000"/>
                        </a:lnSpc>
                        <a:buFont typeface="Symbol" panose="05050102010706020507" pitchFamily="18" charset="2"/>
                        <a:buChar char=""/>
                      </a:pPr>
                      <a:r>
                        <a:rPr lang="en-GB" sz="1100" dirty="0">
                          <a:effectLst/>
                        </a:rPr>
                        <a:t>Children express themselves effectively, showing awareness of listeners’ needs. </a:t>
                      </a:r>
                    </a:p>
                    <a:p>
                      <a:pPr marL="342900" lvl="0" indent="-342900">
                        <a:lnSpc>
                          <a:spcPct val="107000"/>
                        </a:lnSpc>
                        <a:buFont typeface="Symbol" panose="05050102010706020507" pitchFamily="18" charset="2"/>
                        <a:buChar char=""/>
                      </a:pPr>
                      <a:r>
                        <a:rPr lang="en-GB" sz="1100" dirty="0">
                          <a:effectLst/>
                        </a:rPr>
                        <a:t>They use past, present and future forms accurately when talking about events that have happened or are to happen in the future. </a:t>
                      </a:r>
                    </a:p>
                    <a:p>
                      <a:pPr marL="342900" lvl="0" indent="-342900">
                        <a:lnSpc>
                          <a:spcPct val="107000"/>
                        </a:lnSpc>
                        <a:buFont typeface="Symbol" panose="05050102010706020507" pitchFamily="18" charset="2"/>
                        <a:buChar char=""/>
                      </a:pPr>
                      <a:r>
                        <a:rPr lang="en-GB" sz="1100" dirty="0">
                          <a:effectLst/>
                        </a:rPr>
                        <a:t>They develop their own narratives and explanations by connecting ideas or events.</a:t>
                      </a:r>
                    </a:p>
                    <a:p>
                      <a:pPr marL="342900" lvl="0" indent="-342900">
                        <a:lnSpc>
                          <a:spcPct val="107000"/>
                        </a:lnSpc>
                        <a:buFont typeface="Symbol" panose="05050102010706020507" pitchFamily="18" charset="2"/>
                        <a:buChar char=""/>
                      </a:pPr>
                      <a:r>
                        <a:rPr lang="en-GB" sz="1100" dirty="0">
                          <a:effectLst/>
                        </a:rPr>
                        <a:t>They are confident to speak in a familiar group, will talk about their ideas. SCSA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tc>
                  <a:txBody>
                    <a:bodyPr/>
                    <a:lstStyle/>
                    <a:p>
                      <a:pPr marL="342900" lvl="0" indent="-342900">
                        <a:lnSpc>
                          <a:spcPct val="107000"/>
                        </a:lnSpc>
                        <a:buFont typeface="Symbol" panose="05050102010706020507" pitchFamily="18" charset="2"/>
                        <a:buChar char=""/>
                      </a:pPr>
                      <a:r>
                        <a:rPr lang="en-GB" sz="1100" dirty="0">
                          <a:effectLst/>
                        </a:rPr>
                        <a:t>Specifies situations</a:t>
                      </a:r>
                    </a:p>
                    <a:p>
                      <a:pPr marL="342900" lvl="0" indent="-342900">
                        <a:lnSpc>
                          <a:spcPct val="107000"/>
                        </a:lnSpc>
                        <a:buFont typeface="Symbol" panose="05050102010706020507" pitchFamily="18" charset="2"/>
                        <a:buChar char=""/>
                      </a:pPr>
                      <a:r>
                        <a:rPr lang="en-GB" sz="1100" dirty="0">
                          <a:effectLst/>
                        </a:rPr>
                        <a:t>Big focus on new ideas and developing vocabulary </a:t>
                      </a:r>
                    </a:p>
                    <a:p>
                      <a:pPr marL="342900" lvl="0" indent="-342900">
                        <a:lnSpc>
                          <a:spcPct val="107000"/>
                        </a:lnSpc>
                        <a:buFont typeface="Symbol" panose="05050102010706020507" pitchFamily="18" charset="2"/>
                        <a:buChar char=""/>
                      </a:pPr>
                      <a:r>
                        <a:rPr lang="en-GB" sz="1100" dirty="0">
                          <a:effectLst/>
                        </a:rPr>
                        <a:t>Links to Understanding – offering explanations</a:t>
                      </a:r>
                    </a:p>
                    <a:p>
                      <a:pPr marL="342900" lvl="0" indent="-342900">
                        <a:lnSpc>
                          <a:spcPct val="107000"/>
                        </a:lnSpc>
                        <a:buFont typeface="Symbol" panose="05050102010706020507" pitchFamily="18" charset="2"/>
                        <a:buChar char=""/>
                      </a:pPr>
                      <a:r>
                        <a:rPr lang="en-GB" sz="1100" dirty="0">
                          <a:effectLst/>
                        </a:rPr>
                        <a:t>Focus on using sentences and conjunctions</a:t>
                      </a:r>
                    </a:p>
                    <a:p>
                      <a:pPr marL="342900" lvl="0" indent="-342900">
                        <a:lnSpc>
                          <a:spcPct val="107000"/>
                        </a:lnSpc>
                        <a:spcAft>
                          <a:spcPts val="800"/>
                        </a:spcAft>
                        <a:buFont typeface="Symbol" panose="05050102010706020507" pitchFamily="18" charset="2"/>
                        <a:buChar char=""/>
                      </a:pPr>
                      <a:r>
                        <a:rPr lang="en-GB" sz="1100" dirty="0">
                          <a:effectLst/>
                        </a:rPr>
                        <a:t>Links to 30-50 reading/comprehension – may be a sense check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4598" marR="34598"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315CA3-9A5D-488B-BB41-BC48E7A978CA}"/>
              </a:ext>
            </a:extLst>
          </p:cNvPr>
          <p:cNvSpPr>
            <a:spLocks noGrp="1"/>
          </p:cNvSpPr>
          <p:nvPr>
            <p:ph idx="1"/>
          </p:nvPr>
        </p:nvSpPr>
        <p:spPr>
          <a:xfrm>
            <a:off x="250825" y="115888"/>
            <a:ext cx="8642350" cy="4989512"/>
          </a:xfrm>
        </p:spPr>
        <p:txBody>
          <a:bodyPr/>
          <a:lstStyle/>
          <a:p>
            <a:pPr marL="0" indent="0">
              <a:buFontTx/>
              <a:buNone/>
              <a:defRPr/>
            </a:pPr>
            <a:r>
              <a:rPr lang="en-GB" sz="3200" b="1" dirty="0">
                <a:solidFill>
                  <a:srgbClr val="C47C00"/>
                </a:solidFill>
              </a:rPr>
              <a:t>Early Years Foundation Stage (EYFS) -COVID-19 impact on EYFS  - where we are now</a:t>
            </a:r>
          </a:p>
          <a:p>
            <a:pPr marL="0" indent="0">
              <a:buFontTx/>
              <a:buNone/>
              <a:defRPr/>
            </a:pPr>
            <a:endParaRPr lang="en-GB" sz="1100" dirty="0">
              <a:solidFill>
                <a:srgbClr val="C47C00"/>
              </a:solidFill>
            </a:endParaRPr>
          </a:p>
          <a:p>
            <a:pPr>
              <a:defRPr/>
            </a:pPr>
            <a:r>
              <a:rPr lang="en-GB" sz="2000" b="1" dirty="0"/>
              <a:t>EYFS profile –</a:t>
            </a:r>
            <a:r>
              <a:rPr lang="en-GB" sz="2000" dirty="0"/>
              <a:t>decision made by the Secretary of State to change the statutory duty for completion of the EYFSP this year to a best endeavours duty. This means there will be no statutory moderation or national dataset this year.</a:t>
            </a:r>
          </a:p>
          <a:p>
            <a:pPr>
              <a:defRPr/>
            </a:pPr>
            <a:r>
              <a:rPr lang="en-GB" sz="2000" b="1" dirty="0"/>
              <a:t>EYFS </a:t>
            </a:r>
            <a:r>
              <a:rPr lang="en-GB" sz="2000" b="1" dirty="0" err="1"/>
              <a:t>disapplications</a:t>
            </a:r>
            <a:r>
              <a:rPr lang="en-GB" sz="2000" b="1" dirty="0"/>
              <a:t> </a:t>
            </a:r>
            <a:r>
              <a:rPr lang="en-GB" sz="2000" dirty="0"/>
              <a:t>remain in place and can be used by providers who cannot deliver EYFS in full due to government COVID restrictions</a:t>
            </a:r>
          </a:p>
          <a:p>
            <a:pPr>
              <a:defRPr/>
            </a:pPr>
            <a:r>
              <a:rPr lang="en-GB" sz="2000" dirty="0"/>
              <a:t>Updated disapplication guidance was published on 15 January: Early years foundation stage: coronavirus disapplications-GOV.UK (www.gov.uk)</a:t>
            </a:r>
          </a:p>
          <a:p>
            <a:pPr>
              <a:defRPr/>
            </a:pPr>
            <a:r>
              <a:rPr lang="en-GB" sz="2000" b="1" dirty="0"/>
              <a:t>Paediatric First Aid certificates </a:t>
            </a:r>
            <a:r>
              <a:rPr lang="en-GB" sz="2000" dirty="0"/>
              <a:t>that expired on or after 1</a:t>
            </a:r>
            <a:r>
              <a:rPr lang="en-GB" sz="2000" baseline="30000" dirty="0"/>
              <a:t>st</a:t>
            </a:r>
            <a:r>
              <a:rPr lang="en-GB" sz="2000" dirty="0"/>
              <a:t> October 2020 can be considered valid until 31 March 2021, if the provider has tried everything to secure training</a:t>
            </a:r>
          </a:p>
          <a:p>
            <a:pPr marL="0" indent="0">
              <a:buFontTx/>
              <a:buNone/>
              <a:defRPr/>
            </a:pP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F9BB8662-04ED-4B74-91F2-13C86BA951D9}"/>
              </a:ext>
            </a:extLst>
          </p:cNvPr>
          <p:cNvSpPr>
            <a:spLocks noGrp="1" noChangeArrowheads="1"/>
          </p:cNvSpPr>
          <p:nvPr>
            <p:ph type="title"/>
          </p:nvPr>
        </p:nvSpPr>
        <p:spPr>
          <a:xfrm>
            <a:off x="250825" y="188913"/>
            <a:ext cx="8713788" cy="863600"/>
          </a:xfrm>
        </p:spPr>
        <p:txBody>
          <a:bodyPr/>
          <a:lstStyle/>
          <a:p>
            <a:r>
              <a:rPr lang="en-GB" altLang="en-US"/>
              <a:t>IMPLEMENTATION OF THE NEW EYFS FRAMEWORK  - considerations</a:t>
            </a:r>
          </a:p>
        </p:txBody>
      </p:sp>
      <p:sp>
        <p:nvSpPr>
          <p:cNvPr id="3" name="Content Placeholder 2">
            <a:extLst>
              <a:ext uri="{FF2B5EF4-FFF2-40B4-BE49-F238E27FC236}">
                <a16:creationId xmlns:a16="http://schemas.microsoft.com/office/drawing/2014/main" id="{02DC2CB4-BAD7-47DB-ACBD-E27ADA6079FA}"/>
              </a:ext>
            </a:extLst>
          </p:cNvPr>
          <p:cNvSpPr>
            <a:spLocks noGrp="1"/>
          </p:cNvSpPr>
          <p:nvPr>
            <p:ph idx="1"/>
          </p:nvPr>
        </p:nvSpPr>
        <p:spPr>
          <a:xfrm>
            <a:off x="106363" y="1125538"/>
            <a:ext cx="8669337" cy="3124200"/>
          </a:xfrm>
        </p:spPr>
        <p:txBody>
          <a:bodyPr/>
          <a:lstStyle/>
          <a:p>
            <a:pPr>
              <a:defRPr/>
            </a:pPr>
            <a:r>
              <a:rPr lang="en-GB" sz="2000" dirty="0"/>
              <a:t>Discuss with school teams and SLT the changes to the Early Learning Goals.</a:t>
            </a:r>
          </a:p>
          <a:p>
            <a:pPr>
              <a:defRPr/>
            </a:pPr>
            <a:r>
              <a:rPr lang="en-GB" sz="2000" dirty="0"/>
              <a:t> Look at long term plans and key texts to tie with the new ELG’s. 	</a:t>
            </a:r>
          </a:p>
          <a:p>
            <a:pPr>
              <a:defRPr/>
            </a:pPr>
            <a:r>
              <a:rPr lang="en-GB" sz="2000" dirty="0"/>
              <a:t>Assessment and tracking – what will tracking now look like with removal of the age bands? Discuss with your team what type of assessment records will work for you. </a:t>
            </a:r>
          </a:p>
          <a:p>
            <a:pPr>
              <a:defRPr/>
            </a:pPr>
            <a:r>
              <a:rPr lang="en-GB" sz="2000" dirty="0"/>
              <a:t>What are the expectations for your children at the end of YN? What does an on track child look like at each stage?</a:t>
            </a:r>
          </a:p>
          <a:p>
            <a:pPr>
              <a:defRPr/>
            </a:pPr>
            <a:r>
              <a:rPr lang="en-GB" sz="2000" dirty="0"/>
              <a:t>Discuss with your team what progression of skills development do you need and for which area of learning? We have developed a progressive skills and knowledge document you can use	</a:t>
            </a:r>
          </a:p>
          <a:p>
            <a:pPr>
              <a:defRPr/>
            </a:pPr>
            <a:r>
              <a:rPr lang="en-GB" sz="2000" dirty="0"/>
              <a:t>Decide as a school what data and evidence you are going to collect that is </a:t>
            </a:r>
            <a:r>
              <a:rPr lang="en-GB" sz="2000" b="1" dirty="0"/>
              <a:t>valuable </a:t>
            </a:r>
            <a:r>
              <a:rPr lang="en-GB" sz="2000" dirty="0"/>
              <a:t>to you and to parents. </a:t>
            </a:r>
          </a:p>
          <a:p>
            <a:pPr>
              <a:defRPr/>
            </a:pPr>
            <a:r>
              <a:rPr lang="en-GB" sz="2000" dirty="0"/>
              <a:t>Take the time to reflect on the characteristics of effective learning in the new guidance. How are your teams using the characteristics of effective Teaching and Learning to help children become even more powerful learners?</a:t>
            </a:r>
          </a:p>
          <a:p>
            <a:pPr>
              <a:defRPr/>
            </a:pPr>
            <a:endParaRPr lang="en-GB" sz="2000" dirty="0"/>
          </a:p>
          <a:p>
            <a:pPr marL="0" indent="0">
              <a:buFontTx/>
              <a:buNone/>
              <a:defRPr/>
            </a:pPr>
            <a:r>
              <a:rPr lang="en-GB" sz="2000" dirty="0"/>
              <a:t>	</a:t>
            </a:r>
          </a:p>
          <a:p>
            <a:pPr marL="0" indent="0">
              <a:buFontTx/>
              <a:buNone/>
              <a:defRPr/>
            </a:pPr>
            <a:r>
              <a:rPr lang="en-GB" sz="2000" dirty="0"/>
              <a:t>	</a:t>
            </a:r>
          </a:p>
          <a:p>
            <a:pPr marL="0" indent="0">
              <a:buFontTx/>
              <a:buNone/>
              <a:defRPr/>
            </a:pPr>
            <a:r>
              <a:rPr lang="en-GB" sz="2000" dirty="0"/>
              <a:t>	</a:t>
            </a:r>
          </a:p>
          <a:p>
            <a:pPr marL="0" indent="0">
              <a:buFontTx/>
              <a:buNone/>
              <a:defRPr/>
            </a:pPr>
            <a:endParaRPr lang="en-GB" sz="2000" dirty="0"/>
          </a:p>
          <a:p>
            <a:pPr marL="0" indent="0">
              <a:buFontTx/>
              <a:buNone/>
              <a:defRPr/>
            </a:pPr>
            <a:r>
              <a:rPr lang="en-GB" sz="2000" dirty="0"/>
              <a:t>	</a:t>
            </a:r>
          </a:p>
          <a:p>
            <a:pPr>
              <a:defRPr/>
            </a:pPr>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2">
            <a:extLst>
              <a:ext uri="{FF2B5EF4-FFF2-40B4-BE49-F238E27FC236}">
                <a16:creationId xmlns:a16="http://schemas.microsoft.com/office/drawing/2014/main" id="{B804FF18-9703-4C77-8274-33E2EEB1838E}"/>
              </a:ext>
            </a:extLst>
          </p:cNvPr>
          <p:cNvSpPr>
            <a:spLocks noGrp="1" noChangeArrowheads="1"/>
          </p:cNvSpPr>
          <p:nvPr>
            <p:ph idx="1"/>
          </p:nvPr>
        </p:nvSpPr>
        <p:spPr>
          <a:xfrm>
            <a:off x="323850" y="188913"/>
            <a:ext cx="8712200" cy="3124200"/>
          </a:xfrm>
        </p:spPr>
        <p:txBody>
          <a:bodyPr/>
          <a:lstStyle/>
          <a:p>
            <a:r>
              <a:rPr lang="en-GB" altLang="en-US" sz="2000"/>
              <a:t>Update EYFS school policy to reflect the changes and the new ELG’s.</a:t>
            </a:r>
          </a:p>
          <a:p>
            <a:r>
              <a:rPr lang="en-GB" altLang="en-US" sz="2000"/>
              <a:t>Update school governors on changes to the EYFS framework. </a:t>
            </a:r>
          </a:p>
          <a:p>
            <a:r>
              <a:rPr lang="en-GB" altLang="en-US" sz="2000"/>
              <a:t>Update whole staff on changes. Subject leaders</a:t>
            </a:r>
          </a:p>
          <a:p>
            <a:r>
              <a:rPr lang="en-GB" altLang="en-US" sz="2000"/>
              <a:t>Reflect on what is working for your setting. What is unique and works for your children e.g., forest school, helicopter schools, RWI, talk4writing, story led themes etc</a:t>
            </a:r>
          </a:p>
          <a:p>
            <a:r>
              <a:rPr lang="en-GB" altLang="en-US" sz="2000"/>
              <a:t>Discuss as a school what is required for a pupil progress meeting in light of less ‘evidence’ required	</a:t>
            </a:r>
          </a:p>
          <a:p>
            <a:r>
              <a:rPr lang="en-GB" altLang="en-US" sz="2000"/>
              <a:t>Consider what you might use as a school to track smaller steps of progress for SEND children. </a:t>
            </a:r>
          </a:p>
          <a:p>
            <a:r>
              <a:rPr lang="en-GB" altLang="en-US" sz="2000"/>
              <a:t>Consider what you want your children to achieve in your setting? What are the aims of your curriculum? 	</a:t>
            </a:r>
          </a:p>
          <a:p>
            <a:r>
              <a:rPr lang="en-GB" altLang="en-US" sz="2000"/>
              <a:t>Review Birth to 5 matters guidance and Development Matters,  determine whether this guidance is useful for your school, your children and your staff.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EA8357C5-1B25-4249-BC49-51096E001844}"/>
              </a:ext>
            </a:extLst>
          </p:cNvPr>
          <p:cNvSpPr>
            <a:spLocks noGrp="1" noChangeArrowheads="1"/>
          </p:cNvSpPr>
          <p:nvPr>
            <p:ph type="title"/>
          </p:nvPr>
        </p:nvSpPr>
        <p:spPr>
          <a:xfrm>
            <a:off x="468313" y="188913"/>
            <a:ext cx="7772400" cy="1143000"/>
          </a:xfrm>
        </p:spPr>
        <p:txBody>
          <a:bodyPr/>
          <a:lstStyle/>
          <a:p>
            <a:r>
              <a:rPr lang="en-GB" altLang="en-US"/>
              <a:t>Next steps</a:t>
            </a:r>
          </a:p>
        </p:txBody>
      </p:sp>
      <p:sp>
        <p:nvSpPr>
          <p:cNvPr id="66563" name="Content Placeholder 2">
            <a:extLst>
              <a:ext uri="{FF2B5EF4-FFF2-40B4-BE49-F238E27FC236}">
                <a16:creationId xmlns:a16="http://schemas.microsoft.com/office/drawing/2014/main" id="{AD767A0E-4D52-412E-923E-F89154575175}"/>
              </a:ext>
            </a:extLst>
          </p:cNvPr>
          <p:cNvSpPr>
            <a:spLocks noGrp="1" noChangeArrowheads="1"/>
          </p:cNvSpPr>
          <p:nvPr>
            <p:ph idx="1"/>
          </p:nvPr>
        </p:nvSpPr>
        <p:spPr>
          <a:xfrm>
            <a:off x="250825" y="1196975"/>
            <a:ext cx="8207375" cy="3908425"/>
          </a:xfrm>
        </p:spPr>
        <p:txBody>
          <a:bodyPr/>
          <a:lstStyle/>
          <a:p>
            <a:r>
              <a:rPr lang="en-GB" altLang="en-US"/>
              <a:t>Training for EY leads in schools – Unpicking the programmes of study and ELG’s</a:t>
            </a:r>
          </a:p>
          <a:p>
            <a:r>
              <a:rPr lang="en-GB" altLang="en-US"/>
              <a:t>All supporting documents and links uploaded onto LEAP for reference</a:t>
            </a:r>
          </a:p>
          <a:p>
            <a:r>
              <a:rPr lang="en-GB" altLang="en-US"/>
              <a:t>EYFS leads network meetings</a:t>
            </a:r>
          </a:p>
          <a:p>
            <a:r>
              <a:rPr lang="en-GB" altLang="en-US"/>
              <a:t>Further training on distinct aspects of the reforms, i.e. planning, assessment, continuous provision and each AofL</a:t>
            </a:r>
          </a:p>
          <a:p>
            <a:endParaRPr lang="en-GB" altLang="en-US"/>
          </a:p>
          <a:p>
            <a:r>
              <a:rPr lang="en-GB" altLang="en-US"/>
              <a:t>Questions?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3B4CB439-A379-4C48-A841-442833B7F6C3}"/>
              </a:ext>
            </a:extLst>
          </p:cNvPr>
          <p:cNvSpPr>
            <a:spLocks noGrp="1" noChangeArrowheads="1"/>
          </p:cNvSpPr>
          <p:nvPr>
            <p:ph type="title"/>
          </p:nvPr>
        </p:nvSpPr>
        <p:spPr>
          <a:xfrm>
            <a:off x="687388" y="188913"/>
            <a:ext cx="7772400" cy="1143000"/>
          </a:xfrm>
        </p:spPr>
        <p:txBody>
          <a:bodyPr/>
          <a:lstStyle/>
          <a:p>
            <a:r>
              <a:rPr lang="en-GB" altLang="en-US"/>
              <a:t>Background – what was supposed to happen and how things have changed!</a:t>
            </a:r>
          </a:p>
        </p:txBody>
      </p:sp>
      <p:sp>
        <p:nvSpPr>
          <p:cNvPr id="9219" name="Content Placeholder 2">
            <a:extLst>
              <a:ext uri="{FF2B5EF4-FFF2-40B4-BE49-F238E27FC236}">
                <a16:creationId xmlns:a16="http://schemas.microsoft.com/office/drawing/2014/main" id="{A262112E-E75C-4F8F-8158-A05F90D2725D}"/>
              </a:ext>
            </a:extLst>
          </p:cNvPr>
          <p:cNvSpPr>
            <a:spLocks noGrp="1" noChangeArrowheads="1"/>
          </p:cNvSpPr>
          <p:nvPr>
            <p:ph idx="1"/>
          </p:nvPr>
        </p:nvSpPr>
        <p:spPr>
          <a:xfrm>
            <a:off x="179388" y="1333500"/>
            <a:ext cx="8569325" cy="4400550"/>
          </a:xfrm>
        </p:spPr>
        <p:txBody>
          <a:bodyPr/>
          <a:lstStyle/>
          <a:p>
            <a:r>
              <a:rPr lang="en-GB" altLang="en-US" sz="2400"/>
              <a:t>2018/19 Pilot of revised ELG’s (23 schools) some minor changes made for 2019</a:t>
            </a:r>
          </a:p>
          <a:p>
            <a:r>
              <a:rPr lang="en-GB" altLang="en-US" sz="2400"/>
              <a:t>Consultation opened in Oct 2019 – closed Jan 2020</a:t>
            </a:r>
          </a:p>
          <a:p>
            <a:r>
              <a:rPr lang="en-GB" altLang="en-US" sz="2400"/>
              <a:t>Consultation findings to be announced April 2020</a:t>
            </a:r>
          </a:p>
          <a:p>
            <a:r>
              <a:rPr lang="en-GB" altLang="en-US" sz="2400"/>
              <a:t>Training for LA’s and Early Adopter schools June/July</a:t>
            </a:r>
          </a:p>
          <a:p>
            <a:r>
              <a:rPr lang="en-GB" altLang="en-US" sz="2400"/>
              <a:t>Early Adopters to start using the ELG’s sept 2020</a:t>
            </a:r>
          </a:p>
          <a:p>
            <a:r>
              <a:rPr lang="en-GB" altLang="en-US" sz="2400"/>
              <a:t>Development matters updated Autumn 2020</a:t>
            </a:r>
          </a:p>
          <a:p>
            <a:r>
              <a:rPr lang="en-GB" altLang="en-US" sz="2400"/>
              <a:t>Exemplification materials due to be published Spring 2021</a:t>
            </a:r>
          </a:p>
          <a:p>
            <a:r>
              <a:rPr lang="en-GB" altLang="en-US" sz="2400"/>
              <a:t>Full roll out to all providers September 2021</a:t>
            </a:r>
          </a:p>
          <a:p>
            <a:endParaRPr lang="en-GB"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227EAB6-9432-484F-B42A-AF8B5AC2E888}"/>
              </a:ext>
            </a:extLst>
          </p:cNvPr>
          <p:cNvSpPr/>
          <p:nvPr/>
        </p:nvSpPr>
        <p:spPr>
          <a:xfrm>
            <a:off x="14288" y="1106488"/>
            <a:ext cx="8966200" cy="5048250"/>
          </a:xfrm>
          <a:prstGeom prst="rect">
            <a:avLst/>
          </a:prstGeom>
          <a:solidFill>
            <a:srgbClr val="1F4E79">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14313" indent="-214313" defTabSz="685800" eaLnBrk="1" fontAlgn="auto" hangingPunct="1">
              <a:spcBef>
                <a:spcPts val="0"/>
              </a:spcBef>
              <a:spcAft>
                <a:spcPts val="0"/>
              </a:spcAft>
              <a:buFont typeface="Wingdings" panose="05000000000000000000" pitchFamily="2" charset="2"/>
              <a:buChar char="Ø"/>
              <a:defRPr/>
            </a:pPr>
            <a:r>
              <a:rPr lang="en-GB" sz="1350" dirty="0">
                <a:solidFill>
                  <a:srgbClr val="000000"/>
                </a:solidFill>
                <a:latin typeface="Arial" panose="020B0604020202020204" pitchFamily="34" charset="0"/>
              </a:rPr>
              <a:t>The EYFS statutory framework is mandatory in all early years settings. It sets the standards that schools and early years providers must meet to ensure that children are taught and develop well and are kept healthy and safe in all early years settings from birth to age 5. </a:t>
            </a:r>
          </a:p>
          <a:p>
            <a:pPr defTabSz="685800" eaLnBrk="1" fontAlgn="auto" hangingPunct="1">
              <a:spcBef>
                <a:spcPts val="0"/>
              </a:spcBef>
              <a:spcAft>
                <a:spcPts val="0"/>
              </a:spcAft>
              <a:defRPr/>
            </a:pPr>
            <a:endParaRPr lang="en-GB" sz="1350" dirty="0">
              <a:solidFill>
                <a:srgbClr val="000000"/>
              </a:solidFill>
              <a:latin typeface="Arial" panose="020B0604020202020204" pitchFamily="34" charset="0"/>
            </a:endParaRPr>
          </a:p>
          <a:p>
            <a:pPr marL="214313" indent="-214313" defTabSz="685800" eaLnBrk="1" fontAlgn="auto" hangingPunct="1">
              <a:spcBef>
                <a:spcPts val="0"/>
              </a:spcBef>
              <a:spcAft>
                <a:spcPts val="0"/>
              </a:spcAft>
              <a:buFont typeface="Wingdings" panose="05000000000000000000" pitchFamily="2" charset="2"/>
              <a:buChar char="Ø"/>
              <a:defRPr/>
            </a:pPr>
            <a:r>
              <a:rPr lang="en-GB" sz="1350" dirty="0">
                <a:solidFill>
                  <a:srgbClr val="000000"/>
                </a:solidFill>
                <a:latin typeface="Arial" panose="020B0604020202020204" pitchFamily="34" charset="0"/>
              </a:rPr>
              <a:t>The EYFS was first introduced in 2008. In 2012, following an independent review of evidence and practice (the Tickell Report, 2011</a:t>
            </a:r>
            <a:r>
              <a:rPr lang="en-GB" sz="825" dirty="0">
                <a:solidFill>
                  <a:srgbClr val="000000"/>
                </a:solidFill>
                <a:latin typeface="Arial" panose="020B0604020202020204" pitchFamily="34" charset="0"/>
              </a:rPr>
              <a:t>6</a:t>
            </a:r>
            <a:r>
              <a:rPr lang="en-GB" sz="1350" dirty="0">
                <a:solidFill>
                  <a:srgbClr val="000000"/>
                </a:solidFill>
                <a:latin typeface="Arial" panose="020B0604020202020204" pitchFamily="34" charset="0"/>
              </a:rPr>
              <a:t>), the learning and development requirements were revised to create three prime areas of learning and four specific areas of learning, rather than the previous six areas of learning. It also introduced three characteristics of effective teaching and learning. </a:t>
            </a:r>
          </a:p>
          <a:p>
            <a:pPr marL="214313" indent="-214313" defTabSz="685800" eaLnBrk="1" fontAlgn="auto" hangingPunct="1">
              <a:spcBef>
                <a:spcPts val="0"/>
              </a:spcBef>
              <a:spcAft>
                <a:spcPts val="0"/>
              </a:spcAft>
              <a:buFont typeface="Wingdings" panose="05000000000000000000" pitchFamily="2" charset="2"/>
              <a:buChar char="Ø"/>
              <a:defRPr/>
            </a:pPr>
            <a:endParaRPr lang="en-GB" sz="1350" dirty="0">
              <a:solidFill>
                <a:srgbClr val="000000"/>
              </a:solidFill>
              <a:latin typeface="Arial" panose="020B0604020202020204" pitchFamily="34" charset="0"/>
            </a:endParaRPr>
          </a:p>
          <a:p>
            <a:pPr marL="214313" indent="-214313" defTabSz="685800" eaLnBrk="1" fontAlgn="auto" hangingPunct="1">
              <a:spcBef>
                <a:spcPts val="0"/>
              </a:spcBef>
              <a:spcAft>
                <a:spcPts val="0"/>
              </a:spcAft>
              <a:buFont typeface="Wingdings" panose="05000000000000000000" pitchFamily="2" charset="2"/>
              <a:buChar char="Ø"/>
              <a:defRPr/>
            </a:pPr>
            <a:r>
              <a:rPr lang="en-GB" sz="1350" dirty="0">
                <a:solidFill>
                  <a:srgbClr val="000000"/>
                </a:solidFill>
                <a:latin typeface="Arial" panose="020B0604020202020204" pitchFamily="34" charset="0"/>
              </a:rPr>
              <a:t>Sections 1 and 2 of the EYFS framework set out the learning and development and assessment requirements and include the educational programmes early years providers are required to follow across the seven areas of learning</a:t>
            </a:r>
            <a:r>
              <a:rPr lang="en-GB" sz="825" dirty="0">
                <a:solidFill>
                  <a:srgbClr val="000000"/>
                </a:solidFill>
                <a:latin typeface="Arial" panose="020B0604020202020204" pitchFamily="34" charset="0"/>
              </a:rPr>
              <a:t>7</a:t>
            </a:r>
            <a:r>
              <a:rPr lang="en-GB" sz="1350" dirty="0">
                <a:solidFill>
                  <a:srgbClr val="000000"/>
                </a:solidFill>
                <a:latin typeface="Arial" panose="020B0604020202020204" pitchFamily="34" charset="0"/>
              </a:rPr>
              <a:t>. All early years practitioners and teachers are required to pursue rich daily activities in supporting each child’s educational development under these areas. </a:t>
            </a:r>
          </a:p>
          <a:p>
            <a:pPr defTabSz="685800" eaLnBrk="1" fontAlgn="auto" hangingPunct="1">
              <a:spcBef>
                <a:spcPts val="0"/>
              </a:spcBef>
              <a:spcAft>
                <a:spcPts val="0"/>
              </a:spcAft>
              <a:defRPr/>
            </a:pPr>
            <a:endParaRPr lang="en-GB" sz="1350" dirty="0">
              <a:solidFill>
                <a:srgbClr val="000000"/>
              </a:solidFill>
              <a:latin typeface="Arial" panose="020B0604020202020204" pitchFamily="34" charset="0"/>
            </a:endParaRPr>
          </a:p>
          <a:p>
            <a:pPr marL="214313" indent="-214313" defTabSz="685800" eaLnBrk="1" fontAlgn="auto" hangingPunct="1">
              <a:spcBef>
                <a:spcPts val="0"/>
              </a:spcBef>
              <a:spcAft>
                <a:spcPts val="0"/>
              </a:spcAft>
              <a:buFont typeface="Wingdings" panose="05000000000000000000" pitchFamily="2" charset="2"/>
              <a:buChar char="Ø"/>
              <a:defRPr/>
            </a:pPr>
            <a:r>
              <a:rPr lang="en-GB" sz="1350" dirty="0">
                <a:solidFill>
                  <a:srgbClr val="000000"/>
                </a:solidFill>
                <a:latin typeface="Arial" panose="020B0604020202020204" pitchFamily="34" charset="0"/>
              </a:rPr>
              <a:t>The EYFS framework does not prescribe a particular teaching approach. It recognises that effective teaching in the early years requires skilled use of a teaching practice repertoire which responds appropriately to the age and needs of the children being taught. In recognition of this, the revised EYFS framework will include the definition of teaching currently included in Ofsted’s Early Years Inspection Handbook</a:t>
            </a:r>
            <a:r>
              <a:rPr lang="en-GB" sz="825" dirty="0">
                <a:solidFill>
                  <a:srgbClr val="000000"/>
                </a:solidFill>
                <a:latin typeface="Arial" panose="020B0604020202020204" pitchFamily="34" charset="0"/>
              </a:rPr>
              <a:t>.</a:t>
            </a:r>
            <a:endParaRPr lang="en-GB" sz="1350" dirty="0">
              <a:solidFill>
                <a:srgbClr val="000000"/>
              </a:solidFill>
              <a:latin typeface="Arial" panose="020B0604020202020204" pitchFamily="34" charset="0"/>
            </a:endParaRPr>
          </a:p>
          <a:p>
            <a:pPr defTabSz="685800" eaLnBrk="1" fontAlgn="auto" hangingPunct="1">
              <a:spcBef>
                <a:spcPts val="0"/>
              </a:spcBef>
              <a:spcAft>
                <a:spcPts val="0"/>
              </a:spcAft>
              <a:defRPr/>
            </a:pPr>
            <a:endParaRPr lang="en-GB" sz="1350" dirty="0">
              <a:solidFill>
                <a:prstClr val="black"/>
              </a:solidFill>
              <a:latin typeface="Arial" panose="020B0604020202020204" pitchFamily="34" charset="0"/>
              <a:cs typeface="Arial" panose="020B0604020202020204" pitchFamily="34" charset="0"/>
            </a:endParaRPr>
          </a:p>
        </p:txBody>
      </p:sp>
      <p:pic>
        <p:nvPicPr>
          <p:cNvPr id="11267" name="Picture 59">
            <a:extLst>
              <a:ext uri="{FF2B5EF4-FFF2-40B4-BE49-F238E27FC236}">
                <a16:creationId xmlns:a16="http://schemas.microsoft.com/office/drawing/2014/main" id="{F030C3AF-DFF3-477E-8CF1-EF3C1D2525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3225" y="927100"/>
            <a:ext cx="108426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Rectangle 61">
            <a:extLst>
              <a:ext uri="{FF2B5EF4-FFF2-40B4-BE49-F238E27FC236}">
                <a16:creationId xmlns:a16="http://schemas.microsoft.com/office/drawing/2014/main" id="{482B26A5-E006-45E0-8B90-0C453DFF2523}"/>
              </a:ext>
            </a:extLst>
          </p:cNvPr>
          <p:cNvSpPr/>
          <p:nvPr/>
        </p:nvSpPr>
        <p:spPr>
          <a:xfrm>
            <a:off x="0" y="0"/>
            <a:ext cx="9144000" cy="855663"/>
          </a:xfrm>
          <a:prstGeom prst="rect">
            <a:avLst/>
          </a:prstGeom>
          <a:solidFill>
            <a:srgbClr val="104F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en-GB" sz="1350">
              <a:solidFill>
                <a:prstClr val="white"/>
              </a:solidFill>
              <a:latin typeface="Calibri" panose="020F0502020204030204"/>
            </a:endParaRPr>
          </a:p>
        </p:txBody>
      </p:sp>
      <p:sp>
        <p:nvSpPr>
          <p:cNvPr id="67" name="TextBox 66">
            <a:extLst>
              <a:ext uri="{FF2B5EF4-FFF2-40B4-BE49-F238E27FC236}">
                <a16:creationId xmlns:a16="http://schemas.microsoft.com/office/drawing/2014/main" id="{83412034-F2B9-45F5-B597-096A3BE9CCF4}"/>
              </a:ext>
            </a:extLst>
          </p:cNvPr>
          <p:cNvSpPr txBox="1"/>
          <p:nvPr/>
        </p:nvSpPr>
        <p:spPr>
          <a:xfrm>
            <a:off x="198438" y="146050"/>
            <a:ext cx="8869362" cy="461963"/>
          </a:xfrm>
          <a:prstGeom prst="rect">
            <a:avLst/>
          </a:prstGeom>
          <a:noFill/>
        </p:spPr>
        <p:txBody>
          <a:bodyPr>
            <a:spAutoFit/>
          </a:bodyPr>
          <a:lstStyle/>
          <a:p>
            <a:pPr defTabSz="685800" eaLnBrk="1" fontAlgn="auto" hangingPunct="1">
              <a:spcBef>
                <a:spcPts val="0"/>
              </a:spcBef>
              <a:spcAft>
                <a:spcPts val="0"/>
              </a:spcAft>
              <a:defRPr/>
            </a:pPr>
            <a:r>
              <a:rPr lang="en-GB" b="1" dirty="0">
                <a:solidFill>
                  <a:prstClr val="white"/>
                </a:solidFill>
                <a:ea typeface="+mn-ea"/>
                <a:cs typeface="Arial" panose="020B0604020202020204" pitchFamily="34" charset="0"/>
              </a:rPr>
              <a:t>The EYFS framework: a quick recap</a:t>
            </a:r>
          </a:p>
        </p:txBody>
      </p:sp>
      <p:sp>
        <p:nvSpPr>
          <p:cNvPr id="23" name="Rectangle 22">
            <a:extLst>
              <a:ext uri="{FF2B5EF4-FFF2-40B4-BE49-F238E27FC236}">
                <a16:creationId xmlns:a16="http://schemas.microsoft.com/office/drawing/2014/main" id="{6E8E6026-9090-467C-8BEC-32F5023397CF}"/>
              </a:ext>
            </a:extLst>
          </p:cNvPr>
          <p:cNvSpPr/>
          <p:nvPr/>
        </p:nvSpPr>
        <p:spPr>
          <a:xfrm>
            <a:off x="-20638" y="895350"/>
            <a:ext cx="9144001" cy="161925"/>
          </a:xfrm>
          <a:prstGeom prst="rect">
            <a:avLst/>
          </a:prstGeom>
          <a:solidFill>
            <a:srgbClr val="E87D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en-GB" sz="1350">
              <a:solidFill>
                <a:prstClr val="white"/>
              </a:solidFill>
              <a:latin typeface="Calibri" panose="020F0502020204030204"/>
            </a:endParaRPr>
          </a:p>
        </p:txBody>
      </p:sp>
      <p:sp>
        <p:nvSpPr>
          <p:cNvPr id="11271" name="Slide Number Placeholder 1">
            <a:extLst>
              <a:ext uri="{FF2B5EF4-FFF2-40B4-BE49-F238E27FC236}">
                <a16:creationId xmlns:a16="http://schemas.microsoft.com/office/drawing/2014/main" id="{F7965168-1997-4405-B8E5-396C563CBC26}"/>
              </a:ext>
            </a:extLst>
          </p:cNvPr>
          <p:cNvSpPr>
            <a:spLocks noGrp="1" noChangeArrowheads="1"/>
          </p:cNvSpPr>
          <p:nvPr>
            <p:ph type="sldNum" sz="quarter" idx="4294967295"/>
          </p:nvPr>
        </p:nvSpPr>
        <p:spPr bwMode="auto">
          <a:xfrm>
            <a:off x="8610600" y="6356350"/>
            <a:ext cx="27432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1pPr>
            <a:lvl2pPr marL="742950" indent="-28575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2pPr>
            <a:lvl3pPr marL="1143000" indent="-22860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3pPr>
            <a:lvl4pPr marL="1600200" indent="-22860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4pPr>
            <a:lvl5pPr marL="2057400" indent="-22860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5pPr>
            <a:lvl6pPr marL="25146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6pPr>
            <a:lvl7pPr marL="29718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7pPr>
            <a:lvl8pPr marL="34290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8pPr>
            <a:lvl9pPr marL="38862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9pPr>
          </a:lstStyle>
          <a:p>
            <a:pPr algn="r" eaLnBrk="1" hangingPunct="1">
              <a:spcBef>
                <a:spcPct val="0"/>
              </a:spcBef>
              <a:buClrTx/>
              <a:buFontTx/>
              <a:buNone/>
            </a:pPr>
            <a:fld id="{8399F6A8-422B-4F51-A345-2A3DCFC351DA}" type="slidenum">
              <a:rPr lang="en-GB" altLang="en-US" sz="1200">
                <a:solidFill>
                  <a:srgbClr val="898989"/>
                </a:solidFill>
              </a:rPr>
              <a:pPr algn="r" eaLnBrk="1" hangingPunct="1">
                <a:spcBef>
                  <a:spcPct val="0"/>
                </a:spcBef>
                <a:buClrTx/>
                <a:buFontTx/>
                <a:buNone/>
              </a:pPr>
              <a:t>5</a:t>
            </a:fld>
            <a:endParaRPr lang="en-GB" altLang="en-US" sz="900">
              <a:solidFill>
                <a:srgbClr val="898989"/>
              </a:solidFill>
              <a:latin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9">
            <a:extLst>
              <a:ext uri="{FF2B5EF4-FFF2-40B4-BE49-F238E27FC236}">
                <a16:creationId xmlns:a16="http://schemas.microsoft.com/office/drawing/2014/main" id="{952FB2B5-66E9-4368-8247-F485605F32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3225" y="927100"/>
            <a:ext cx="108426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Rectangle 61">
            <a:extLst>
              <a:ext uri="{FF2B5EF4-FFF2-40B4-BE49-F238E27FC236}">
                <a16:creationId xmlns:a16="http://schemas.microsoft.com/office/drawing/2014/main" id="{2D532769-C3DA-496E-8DC8-C246C7574956}"/>
              </a:ext>
            </a:extLst>
          </p:cNvPr>
          <p:cNvSpPr/>
          <p:nvPr/>
        </p:nvSpPr>
        <p:spPr>
          <a:xfrm>
            <a:off x="26988" y="163513"/>
            <a:ext cx="9144000" cy="855662"/>
          </a:xfrm>
          <a:prstGeom prst="rect">
            <a:avLst/>
          </a:prstGeom>
          <a:solidFill>
            <a:srgbClr val="104F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en-GB" sz="1350">
              <a:solidFill>
                <a:prstClr val="white"/>
              </a:solidFill>
              <a:latin typeface="Calibri" panose="020F0502020204030204"/>
            </a:endParaRPr>
          </a:p>
        </p:txBody>
      </p:sp>
      <p:sp>
        <p:nvSpPr>
          <p:cNvPr id="67" name="TextBox 66">
            <a:extLst>
              <a:ext uri="{FF2B5EF4-FFF2-40B4-BE49-F238E27FC236}">
                <a16:creationId xmlns:a16="http://schemas.microsoft.com/office/drawing/2014/main" id="{5696D914-C36A-43C0-B526-8E1DE2F99F65}"/>
              </a:ext>
            </a:extLst>
          </p:cNvPr>
          <p:cNvSpPr txBox="1"/>
          <p:nvPr/>
        </p:nvSpPr>
        <p:spPr>
          <a:xfrm>
            <a:off x="-354013" y="962025"/>
            <a:ext cx="8869363" cy="461963"/>
          </a:xfrm>
          <a:prstGeom prst="rect">
            <a:avLst/>
          </a:prstGeom>
          <a:noFill/>
        </p:spPr>
        <p:txBody>
          <a:bodyPr>
            <a:spAutoFit/>
          </a:bodyPr>
          <a:lstStyle/>
          <a:p>
            <a:pPr algn="ctr" defTabSz="685800" eaLnBrk="1" fontAlgn="auto" hangingPunct="1">
              <a:spcBef>
                <a:spcPts val="0"/>
              </a:spcBef>
              <a:spcAft>
                <a:spcPts val="0"/>
              </a:spcAft>
              <a:defRPr/>
            </a:pPr>
            <a:r>
              <a:rPr lang="en-GB" b="1" dirty="0">
                <a:solidFill>
                  <a:prstClr val="white"/>
                </a:solidFill>
                <a:ea typeface="+mn-ea"/>
                <a:cs typeface="Arial" panose="020B0604020202020204" pitchFamily="34" charset="0"/>
              </a:rPr>
              <a:t>EYFS reforms</a:t>
            </a:r>
          </a:p>
        </p:txBody>
      </p:sp>
      <p:sp>
        <p:nvSpPr>
          <p:cNvPr id="23" name="Rectangle 22">
            <a:extLst>
              <a:ext uri="{FF2B5EF4-FFF2-40B4-BE49-F238E27FC236}">
                <a16:creationId xmlns:a16="http://schemas.microsoft.com/office/drawing/2014/main" id="{16DD9902-7F26-4DF9-86E8-8519DBBAD36D}"/>
              </a:ext>
            </a:extLst>
          </p:cNvPr>
          <p:cNvSpPr/>
          <p:nvPr/>
        </p:nvSpPr>
        <p:spPr>
          <a:xfrm>
            <a:off x="-26988" y="1057275"/>
            <a:ext cx="9144001" cy="161925"/>
          </a:xfrm>
          <a:prstGeom prst="rect">
            <a:avLst/>
          </a:prstGeom>
          <a:solidFill>
            <a:srgbClr val="E87D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en-GB" sz="1350">
              <a:solidFill>
                <a:prstClr val="white"/>
              </a:solidFill>
              <a:latin typeface="Calibri" panose="020F0502020204030204"/>
            </a:endParaRPr>
          </a:p>
        </p:txBody>
      </p:sp>
      <p:sp>
        <p:nvSpPr>
          <p:cNvPr id="13318" name="Slide Number Placeholder 1">
            <a:extLst>
              <a:ext uri="{FF2B5EF4-FFF2-40B4-BE49-F238E27FC236}">
                <a16:creationId xmlns:a16="http://schemas.microsoft.com/office/drawing/2014/main" id="{9FAEDC76-D6E8-4DD7-A363-AABCDCE9B68B}"/>
              </a:ext>
            </a:extLst>
          </p:cNvPr>
          <p:cNvSpPr>
            <a:spLocks noGrp="1" noChangeArrowheads="1"/>
          </p:cNvSpPr>
          <p:nvPr>
            <p:ph type="sldNum" sz="quarter" idx="4294967295"/>
          </p:nvPr>
        </p:nvSpPr>
        <p:spPr bwMode="auto">
          <a:xfrm>
            <a:off x="8610600" y="6356350"/>
            <a:ext cx="27432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1pPr>
            <a:lvl2pPr marL="742950" indent="-28575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2pPr>
            <a:lvl3pPr marL="1143000" indent="-22860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3pPr>
            <a:lvl4pPr marL="1600200" indent="-22860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4pPr>
            <a:lvl5pPr marL="2057400" indent="-22860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5pPr>
            <a:lvl6pPr marL="25146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6pPr>
            <a:lvl7pPr marL="29718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7pPr>
            <a:lvl8pPr marL="34290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8pPr>
            <a:lvl9pPr marL="38862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9pPr>
          </a:lstStyle>
          <a:p>
            <a:pPr algn="r" eaLnBrk="1" hangingPunct="1">
              <a:spcBef>
                <a:spcPct val="0"/>
              </a:spcBef>
              <a:buClrTx/>
              <a:buFontTx/>
              <a:buNone/>
            </a:pPr>
            <a:fld id="{9FF8DE0E-D387-4270-9F46-E7D9B5D08010}" type="slidenum">
              <a:rPr lang="en-GB" altLang="en-US" sz="1200">
                <a:solidFill>
                  <a:srgbClr val="898989"/>
                </a:solidFill>
              </a:rPr>
              <a:pPr algn="r" eaLnBrk="1" hangingPunct="1">
                <a:spcBef>
                  <a:spcPct val="0"/>
                </a:spcBef>
                <a:buClrTx/>
                <a:buFontTx/>
                <a:buNone/>
              </a:pPr>
              <a:t>6</a:t>
            </a:fld>
            <a:endParaRPr lang="en-GB" altLang="en-US" sz="900">
              <a:solidFill>
                <a:srgbClr val="898989"/>
              </a:solidFill>
              <a:latin typeface="Calibri" panose="020F0502020204030204" pitchFamily="34" charset="0"/>
            </a:endParaRPr>
          </a:p>
        </p:txBody>
      </p:sp>
      <p:sp>
        <p:nvSpPr>
          <p:cNvPr id="13319" name="Content Placeholder 2">
            <a:extLst>
              <a:ext uri="{FF2B5EF4-FFF2-40B4-BE49-F238E27FC236}">
                <a16:creationId xmlns:a16="http://schemas.microsoft.com/office/drawing/2014/main" id="{61FF03BF-5917-4776-BB47-17FB6F674193}"/>
              </a:ext>
            </a:extLst>
          </p:cNvPr>
          <p:cNvSpPr txBox="1">
            <a:spLocks noChangeArrowheads="1"/>
          </p:cNvSpPr>
          <p:nvPr/>
        </p:nvSpPr>
        <p:spPr bwMode="auto">
          <a:xfrm>
            <a:off x="111125" y="1312863"/>
            <a:ext cx="5237163" cy="377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1pPr>
            <a:lvl2pPr marL="742950" indent="-28575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2pPr>
            <a:lvl3pPr marL="1143000" indent="-22860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3pPr>
            <a:lvl4pPr marL="1600200" indent="-22860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4pPr>
            <a:lvl5pPr marL="2057400" indent="-228600" defTabSz="685800">
              <a:spcBef>
                <a:spcPct val="20000"/>
              </a:spcBef>
              <a:buClr>
                <a:srgbClr val="C47C00"/>
              </a:buClr>
              <a:buChar char="»"/>
              <a:defRPr sz="3000">
                <a:solidFill>
                  <a:schemeClr val="tx1"/>
                </a:solidFill>
                <a:latin typeface="Trebuchet MS" panose="020B0603020202020204" pitchFamily="34" charset="0"/>
                <a:ea typeface="ＭＳ Ｐゴシック" panose="020B0600070205080204" pitchFamily="34" charset="-128"/>
              </a:defRPr>
            </a:lvl5pPr>
            <a:lvl6pPr marL="25146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6pPr>
            <a:lvl7pPr marL="29718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7pPr>
            <a:lvl8pPr marL="34290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8pPr>
            <a:lvl9pPr marL="3886200" indent="-228600" defTabSz="685800" eaLnBrk="0" fontAlgn="base" hangingPunct="0">
              <a:spcBef>
                <a:spcPct val="20000"/>
              </a:spcBef>
              <a:spcAft>
                <a:spcPct val="0"/>
              </a:spcAft>
              <a:buClr>
                <a:srgbClr val="C47C00"/>
              </a:buClr>
              <a:buChar char="»"/>
              <a:defRPr sz="3000">
                <a:solidFill>
                  <a:schemeClr val="tx1"/>
                </a:solidFill>
                <a:latin typeface="Trebuchet MS" panose="020B0603020202020204" pitchFamily="34" charset="0"/>
                <a:ea typeface="ＭＳ Ｐゴシック" panose="020B0600070205080204" pitchFamily="34" charset="-128"/>
              </a:defRPr>
            </a:lvl9pPr>
          </a:lstStyle>
          <a:p>
            <a:pPr eaLnBrk="1" hangingPunct="1">
              <a:lnSpc>
                <a:spcPct val="90000"/>
              </a:lnSpc>
              <a:spcBef>
                <a:spcPts val="750"/>
              </a:spcBef>
              <a:spcAft>
                <a:spcPts val="450"/>
              </a:spcAft>
              <a:buClr>
                <a:srgbClr val="1F497D"/>
              </a:buClr>
              <a:buFontTx/>
              <a:buNone/>
            </a:pPr>
            <a:endParaRPr lang="en-GB" altLang="en-US" sz="1000">
              <a:solidFill>
                <a:srgbClr val="000000"/>
              </a:solidFill>
              <a:latin typeface="Arial" panose="020B0604020202020204" pitchFamily="34" charset="0"/>
            </a:endParaRPr>
          </a:p>
          <a:p>
            <a:pPr eaLnBrk="1" hangingPunct="1">
              <a:lnSpc>
                <a:spcPct val="90000"/>
              </a:lnSpc>
              <a:spcBef>
                <a:spcPts val="750"/>
              </a:spcBef>
              <a:spcAft>
                <a:spcPts val="450"/>
              </a:spcAft>
              <a:buClr>
                <a:srgbClr val="1F497D"/>
              </a:buClr>
              <a:buFontTx/>
              <a:buNone/>
            </a:pPr>
            <a:endParaRPr lang="en-GB" altLang="en-US" sz="1000" b="1">
              <a:solidFill>
                <a:srgbClr val="000000"/>
              </a:solidFill>
              <a:latin typeface="Arial" panose="020B0604020202020204" pitchFamily="34" charset="0"/>
            </a:endParaRPr>
          </a:p>
        </p:txBody>
      </p:sp>
      <p:sp>
        <p:nvSpPr>
          <p:cNvPr id="5" name="Pentagon 4">
            <a:extLst>
              <a:ext uri="{FF2B5EF4-FFF2-40B4-BE49-F238E27FC236}">
                <a16:creationId xmlns:a16="http://schemas.microsoft.com/office/drawing/2014/main" id="{9351C8B4-6EB3-49C6-A113-581CEB1961C0}"/>
              </a:ext>
            </a:extLst>
          </p:cNvPr>
          <p:cNvSpPr/>
          <p:nvPr/>
        </p:nvSpPr>
        <p:spPr>
          <a:xfrm rot="16200000" flipH="1" flipV="1">
            <a:off x="1935864" y="-581292"/>
            <a:ext cx="422581" cy="419995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defTabSz="685800" eaLnBrk="1" fontAlgn="auto" hangingPunct="1">
              <a:spcBef>
                <a:spcPts val="0"/>
              </a:spcBef>
              <a:spcAft>
                <a:spcPts val="0"/>
              </a:spcAft>
              <a:defRPr/>
            </a:pPr>
            <a:r>
              <a:rPr lang="en-GB" sz="1350" dirty="0">
                <a:solidFill>
                  <a:prstClr val="white"/>
                </a:solidFill>
                <a:latin typeface="Calibri" panose="020F0502020204030204"/>
              </a:rPr>
              <a:t> In Scope </a:t>
            </a:r>
          </a:p>
        </p:txBody>
      </p:sp>
      <p:sp>
        <p:nvSpPr>
          <p:cNvPr id="12" name="Pentagon 11">
            <a:extLst>
              <a:ext uri="{FF2B5EF4-FFF2-40B4-BE49-F238E27FC236}">
                <a16:creationId xmlns:a16="http://schemas.microsoft.com/office/drawing/2014/main" id="{D35592EE-9A8C-45AF-9CB3-B3CD39F40C29}"/>
              </a:ext>
            </a:extLst>
          </p:cNvPr>
          <p:cNvSpPr/>
          <p:nvPr/>
        </p:nvSpPr>
        <p:spPr>
          <a:xfrm rot="16200000" flipH="1" flipV="1">
            <a:off x="6429443" y="-653092"/>
            <a:ext cx="422582" cy="441348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defTabSz="685800" eaLnBrk="1" fontAlgn="auto" hangingPunct="1">
              <a:spcBef>
                <a:spcPts val="0"/>
              </a:spcBef>
              <a:spcAft>
                <a:spcPts val="0"/>
              </a:spcAft>
              <a:defRPr/>
            </a:pPr>
            <a:r>
              <a:rPr lang="en-GB" sz="1350" dirty="0">
                <a:solidFill>
                  <a:prstClr val="white"/>
                </a:solidFill>
                <a:latin typeface="Calibri" panose="020F0502020204030204"/>
              </a:rPr>
              <a:t>Out of Scope </a:t>
            </a:r>
          </a:p>
        </p:txBody>
      </p:sp>
      <p:cxnSp>
        <p:nvCxnSpPr>
          <p:cNvPr id="7" name="Straight Connector 6">
            <a:extLst>
              <a:ext uri="{FF2B5EF4-FFF2-40B4-BE49-F238E27FC236}">
                <a16:creationId xmlns:a16="http://schemas.microsoft.com/office/drawing/2014/main" id="{E19DE26D-84A5-4277-8DF1-665856307FF9}"/>
              </a:ext>
            </a:extLst>
          </p:cNvPr>
          <p:cNvCxnSpPr/>
          <p:nvPr/>
        </p:nvCxnSpPr>
        <p:spPr>
          <a:xfrm>
            <a:off x="4386263" y="2065338"/>
            <a:ext cx="4762" cy="386715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969BD94-4343-4999-A567-D1C95C4459D3}"/>
              </a:ext>
            </a:extLst>
          </p:cNvPr>
          <p:cNvSpPr txBox="1"/>
          <p:nvPr/>
        </p:nvSpPr>
        <p:spPr>
          <a:xfrm>
            <a:off x="4473575" y="1838325"/>
            <a:ext cx="4333875" cy="3416300"/>
          </a:xfrm>
          <a:prstGeom prst="rect">
            <a:avLst/>
          </a:prstGeom>
          <a:noFill/>
        </p:spPr>
        <p:txBody>
          <a:bodyPr>
            <a:spAutoFit/>
          </a:bodyPr>
          <a:lstStyle/>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prstClr val="black"/>
                </a:solidFill>
                <a:latin typeface="Calibri" panose="020F0502020204030204"/>
                <a:ea typeface="+mn-ea"/>
              </a:rPr>
              <a:t>Prime and Specific Areas of Learning:- </a:t>
            </a:r>
            <a:r>
              <a:rPr lang="en-GB" sz="1350" dirty="0">
                <a:solidFill>
                  <a:prstClr val="black"/>
                </a:solidFill>
                <a:latin typeface="Calibri" panose="020F0502020204030204"/>
                <a:ea typeface="+mn-ea"/>
              </a:rPr>
              <a:t>these terms will remain – as will the areas of learning sitting underneath. All the areas of learning are inter-connected and complement one another. </a:t>
            </a:r>
          </a:p>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prstClr val="black"/>
                </a:solidFill>
                <a:latin typeface="Calibri" panose="020F0502020204030204"/>
                <a:ea typeface="+mn-ea"/>
              </a:rPr>
              <a:t>Characteristics of Effective Teaching and Learning</a:t>
            </a:r>
            <a:r>
              <a:rPr lang="en-GB" sz="1350" dirty="0">
                <a:solidFill>
                  <a:prstClr val="black"/>
                </a:solidFill>
                <a:latin typeface="Calibri" panose="020F0502020204030204"/>
                <a:ea typeface="+mn-ea"/>
              </a:rPr>
              <a:t> – will remain central to the EYFS, in supporting the workforce to deliver effective practice.</a:t>
            </a:r>
          </a:p>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prstClr val="black"/>
                </a:solidFill>
                <a:latin typeface="Calibri" panose="020F0502020204030204"/>
                <a:ea typeface="+mn-ea"/>
              </a:rPr>
              <a:t>Good Level of Development (GLD) metric</a:t>
            </a:r>
            <a:r>
              <a:rPr lang="en-GB" sz="1350" dirty="0">
                <a:solidFill>
                  <a:prstClr val="black"/>
                </a:solidFill>
                <a:latin typeface="Calibri" panose="020F0502020204030204"/>
                <a:ea typeface="+mn-ea"/>
              </a:rPr>
              <a:t>:- all children will continue to be assessed as having reached a ‘good level of development’ by the end of reception year –if they have attained ‘expected’ level of development across the ELGs under the 3 prime areas of learning and ELGs under the maths and literacy areas of learning. </a:t>
            </a:r>
          </a:p>
          <a:p>
            <a:pPr marL="214313" indent="-214313" defTabSz="685800" eaLnBrk="1" fontAlgn="auto" hangingPunct="1">
              <a:spcBef>
                <a:spcPts val="0"/>
              </a:spcBef>
              <a:spcAft>
                <a:spcPts val="0"/>
              </a:spcAft>
              <a:buFont typeface="Arial" panose="020B0604020202020204" pitchFamily="34" charset="0"/>
              <a:buChar char="•"/>
              <a:defRPr/>
            </a:pPr>
            <a:r>
              <a:rPr lang="en-GB" sz="1350" dirty="0">
                <a:solidFill>
                  <a:prstClr val="black"/>
                </a:solidFill>
                <a:latin typeface="Calibri" panose="020F0502020204030204"/>
                <a:ea typeface="+mn-ea"/>
              </a:rPr>
              <a:t>The </a:t>
            </a:r>
            <a:r>
              <a:rPr lang="en-GB" sz="1350" b="1" dirty="0">
                <a:solidFill>
                  <a:prstClr val="black"/>
                </a:solidFill>
                <a:latin typeface="Calibri" panose="020F0502020204030204"/>
                <a:ea typeface="+mn-ea"/>
              </a:rPr>
              <a:t>progress check at age 2 </a:t>
            </a:r>
            <a:r>
              <a:rPr lang="en-GB" sz="1350" dirty="0">
                <a:solidFill>
                  <a:prstClr val="black"/>
                </a:solidFill>
                <a:latin typeface="Calibri" panose="020F0502020204030204"/>
                <a:ea typeface="+mn-ea"/>
              </a:rPr>
              <a:t>is not being consulted on.</a:t>
            </a:r>
          </a:p>
          <a:p>
            <a:pPr marL="214313" indent="-214313" defTabSz="685800" eaLnBrk="1" fontAlgn="auto" hangingPunct="1">
              <a:spcBef>
                <a:spcPts val="0"/>
              </a:spcBef>
              <a:spcAft>
                <a:spcPts val="0"/>
              </a:spcAft>
              <a:buFont typeface="Arial" panose="020B0604020202020204" pitchFamily="34" charset="0"/>
              <a:buChar char="•"/>
              <a:defRPr/>
            </a:pPr>
            <a:r>
              <a:rPr lang="en-GB" sz="1350" dirty="0">
                <a:solidFill>
                  <a:prstClr val="black"/>
                </a:solidFill>
                <a:latin typeface="Calibri" panose="020F0502020204030204"/>
                <a:ea typeface="+mn-ea"/>
              </a:rPr>
              <a:t>The </a:t>
            </a:r>
            <a:r>
              <a:rPr lang="en-GB" sz="1350" b="1" dirty="0">
                <a:solidFill>
                  <a:prstClr val="black"/>
                </a:solidFill>
                <a:latin typeface="Calibri" panose="020F0502020204030204"/>
                <a:ea typeface="+mn-ea"/>
              </a:rPr>
              <a:t>reception baseline assessment </a:t>
            </a:r>
            <a:r>
              <a:rPr lang="en-GB" sz="1350" dirty="0">
                <a:solidFill>
                  <a:prstClr val="black"/>
                </a:solidFill>
                <a:latin typeface="Calibri" panose="020F0502020204030204"/>
                <a:ea typeface="+mn-ea"/>
              </a:rPr>
              <a:t>is not in scope of this consultation.</a:t>
            </a:r>
          </a:p>
        </p:txBody>
      </p:sp>
      <p:sp>
        <p:nvSpPr>
          <p:cNvPr id="19" name="TextBox 18">
            <a:extLst>
              <a:ext uri="{FF2B5EF4-FFF2-40B4-BE49-F238E27FC236}">
                <a16:creationId xmlns:a16="http://schemas.microsoft.com/office/drawing/2014/main" id="{342E6849-A715-487D-953D-7F70875F1B3C}"/>
              </a:ext>
            </a:extLst>
          </p:cNvPr>
          <p:cNvSpPr txBox="1"/>
          <p:nvPr/>
        </p:nvSpPr>
        <p:spPr>
          <a:xfrm flipH="1">
            <a:off x="206375" y="1771650"/>
            <a:ext cx="4084638" cy="3624263"/>
          </a:xfrm>
          <a:prstGeom prst="rect">
            <a:avLst/>
          </a:prstGeom>
          <a:noFill/>
        </p:spPr>
        <p:txBody>
          <a:bodyPr>
            <a:spAutoFit/>
          </a:bodyPr>
          <a:lstStyle/>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prstClr val="black"/>
                </a:solidFill>
                <a:latin typeface="Calibri" panose="020F0502020204030204"/>
                <a:ea typeface="+mn-ea"/>
              </a:rPr>
              <a:t>Educational Programmes- </a:t>
            </a:r>
            <a:r>
              <a:rPr lang="en-GB" sz="1350" dirty="0">
                <a:solidFill>
                  <a:prstClr val="black"/>
                </a:solidFill>
                <a:latin typeface="Calibri" panose="020F0502020204030204"/>
                <a:ea typeface="+mn-ea"/>
              </a:rPr>
              <a:t>across seven areas of learning- proposals to make them more clear and more detailed- with a focus on communication and language;</a:t>
            </a:r>
          </a:p>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prstClr val="black"/>
                </a:solidFill>
                <a:latin typeface="Calibri" panose="020F0502020204030204"/>
                <a:ea typeface="+mn-ea"/>
              </a:rPr>
              <a:t>Early Learning Goals- </a:t>
            </a:r>
            <a:r>
              <a:rPr lang="en-GB" sz="1350" dirty="0">
                <a:solidFill>
                  <a:prstClr val="black"/>
                </a:solidFill>
                <a:latin typeface="Calibri" panose="020F0502020204030204"/>
                <a:ea typeface="+mn-ea"/>
              </a:rPr>
              <a:t>all 17 ELGs have been revised to make them more specific and clear and easier to assess;</a:t>
            </a:r>
          </a:p>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prstClr val="black"/>
                </a:solidFill>
                <a:latin typeface="Calibri" panose="020F0502020204030204"/>
                <a:ea typeface="+mn-ea"/>
              </a:rPr>
              <a:t>EYFSP moderation- </a:t>
            </a:r>
            <a:r>
              <a:rPr lang="en-GB" sz="1350" dirty="0">
                <a:solidFill>
                  <a:prstClr val="black"/>
                </a:solidFill>
                <a:latin typeface="Calibri" panose="020F0502020204030204"/>
                <a:ea typeface="+mn-ea"/>
              </a:rPr>
              <a:t>proposals to remove the statutory element to empower teachers to use their professional judgement and reduce workload</a:t>
            </a:r>
          </a:p>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prstClr val="black"/>
                </a:solidFill>
                <a:latin typeface="Calibri" panose="020F0502020204030204"/>
                <a:ea typeface="+mn-ea"/>
              </a:rPr>
              <a:t>Exceeded judgement- </a:t>
            </a:r>
            <a:r>
              <a:rPr lang="en-GB" sz="1350" dirty="0">
                <a:solidFill>
                  <a:prstClr val="black"/>
                </a:solidFill>
                <a:latin typeface="Calibri" panose="020F0502020204030204"/>
                <a:ea typeface="+mn-ea"/>
              </a:rPr>
              <a:t>proposals to remove this and allow teachers to focus on supporting all children to achieve ‘expected’ levels of development. </a:t>
            </a:r>
          </a:p>
          <a:p>
            <a:pPr marL="214313" indent="-214313" defTabSz="685800" eaLnBrk="1" fontAlgn="auto" hangingPunct="1">
              <a:spcBef>
                <a:spcPts val="0"/>
              </a:spcBef>
              <a:spcAft>
                <a:spcPts val="0"/>
              </a:spcAft>
              <a:buFont typeface="Arial" panose="020B0604020202020204" pitchFamily="34" charset="0"/>
              <a:buChar char="•"/>
              <a:defRPr/>
            </a:pPr>
            <a:r>
              <a:rPr lang="en-GB" sz="1350" b="1" dirty="0">
                <a:solidFill>
                  <a:prstClr val="black"/>
                </a:solidFill>
                <a:latin typeface="Calibri" panose="020F0502020204030204"/>
                <a:ea typeface="+mn-ea"/>
              </a:rPr>
              <a:t>Promotion of oral </a:t>
            </a:r>
            <a:r>
              <a:rPr lang="en-GB" sz="1350" dirty="0">
                <a:solidFill>
                  <a:prstClr val="black"/>
                </a:solidFill>
                <a:latin typeface="Calibri" panose="020F0502020204030204"/>
                <a:ea typeface="+mn-ea"/>
              </a:rPr>
              <a:t>health- proposal to include ‘promotion’ as part of wider safeguarding and welfare. </a:t>
            </a:r>
            <a:r>
              <a:rPr lang="en-GB" sz="1350" b="1" u="sng" dirty="0">
                <a:solidFill>
                  <a:prstClr val="black"/>
                </a:solidFill>
                <a:latin typeface="Calibri" panose="020F0502020204030204"/>
                <a:ea typeface="+mn-ea"/>
              </a:rPr>
              <a:t>To note- this is not a proposal for mandatory tooth brushing supervision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
            <a:extLst>
              <a:ext uri="{FF2B5EF4-FFF2-40B4-BE49-F238E27FC236}">
                <a16:creationId xmlns:a16="http://schemas.microsoft.com/office/drawing/2014/main" id="{083AA3E6-850C-4692-8A25-FD5A3F8294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549275"/>
            <a:ext cx="8135938"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a:extLst>
              <a:ext uri="{FF2B5EF4-FFF2-40B4-BE49-F238E27FC236}">
                <a16:creationId xmlns:a16="http://schemas.microsoft.com/office/drawing/2014/main" id="{A6232EFD-C2E0-415D-8166-3D1887FF15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0"/>
            <a:ext cx="8424863" cy="537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a:extLst>
              <a:ext uri="{FF2B5EF4-FFF2-40B4-BE49-F238E27FC236}">
                <a16:creationId xmlns:a16="http://schemas.microsoft.com/office/drawing/2014/main" id="{677A2DA3-44A1-49E9-A2B6-1BF6A46B5A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88913"/>
            <a:ext cx="8424862"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rebuchet MS"/>
        <a:ea typeface="ＭＳ Ｐゴシック"/>
        <a:cs typeface=""/>
      </a:majorFont>
      <a:minorFont>
        <a:latin typeface="Trebuchet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1100</TotalTime>
  <Words>3421</Words>
  <Application>Microsoft Office PowerPoint</Application>
  <PresentationFormat>On-screen Show (4:3)</PresentationFormat>
  <Paragraphs>292</Paragraphs>
  <Slides>32</Slides>
  <Notes>31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ＭＳ Ｐゴシック</vt:lpstr>
      <vt:lpstr>Trebuchet MS</vt:lpstr>
      <vt:lpstr>Tahoma</vt:lpstr>
      <vt:lpstr>Wingdings</vt:lpstr>
      <vt:lpstr>Calibri</vt:lpstr>
      <vt:lpstr>Times New Roman</vt:lpstr>
      <vt:lpstr>Symbol</vt:lpstr>
      <vt:lpstr>Blank Presentation</vt:lpstr>
      <vt:lpstr>The Early Years Foundation Stage Reforms Preparing for September 2021</vt:lpstr>
      <vt:lpstr>Purpose and aims for today</vt:lpstr>
      <vt:lpstr>PowerPoint Presentation</vt:lpstr>
      <vt:lpstr>Background – what was supposed to happen and how things have changed!</vt:lpstr>
      <vt:lpstr>PowerPoint Presentation</vt:lpstr>
      <vt:lpstr>PowerPoint Presentation</vt:lpstr>
      <vt:lpstr>PowerPoint Presentation</vt:lpstr>
      <vt:lpstr>PowerPoint Presentation</vt:lpstr>
      <vt:lpstr>PowerPoint Presentation</vt:lpstr>
      <vt:lpstr>PowerPoint Presentation</vt:lpstr>
      <vt:lpstr>The rationale</vt:lpstr>
      <vt:lpstr>The draft statutory framework.</vt:lpstr>
      <vt:lpstr>PowerPoint Presentation</vt:lpstr>
      <vt:lpstr>PowerPoint Presentation</vt:lpstr>
      <vt:lpstr>Seven Key Features of Effective Practice</vt:lpstr>
      <vt:lpstr>What is Birth to 5 Matters?</vt:lpstr>
      <vt:lpstr>Who is producing the Birth to 5 Matters guidance?</vt:lpstr>
      <vt:lpstr>The EYFS Curriculum</vt:lpstr>
      <vt:lpstr>Don’t throw the Baby out with the bath water……..</vt:lpstr>
      <vt:lpstr>Communication and Language</vt:lpstr>
      <vt:lpstr>Physical Development</vt:lpstr>
      <vt:lpstr>Personal, social and emotional development</vt:lpstr>
      <vt:lpstr>Literacy</vt:lpstr>
      <vt:lpstr>Mathematics</vt:lpstr>
      <vt:lpstr>Understanding the world</vt:lpstr>
      <vt:lpstr>Expressive arts and design</vt:lpstr>
      <vt:lpstr>ELG Revisions: PRIME (comparison) </vt:lpstr>
      <vt:lpstr>ELG Revisions: SPECIFIC (comparison)</vt:lpstr>
      <vt:lpstr>PowerPoint Presentation</vt:lpstr>
      <vt:lpstr>IMPLEMENTATION OF THE NEW EYFS FRAMEWORK  - considerations</vt:lpstr>
      <vt:lpstr>PowerPoint Presentation</vt:lpstr>
      <vt:lpstr>Next steps</vt:lpstr>
    </vt:vector>
  </TitlesOfParts>
  <Company>The Way Forward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in Trebuchet  Bold</dc:title>
  <dc:creator>Stacy Miller</dc:creator>
  <cp:lastModifiedBy>Charandeep Ahluwalia</cp:lastModifiedBy>
  <cp:revision>117</cp:revision>
  <cp:lastPrinted>2021-03-23T21:56:39Z</cp:lastPrinted>
  <dcterms:modified xsi:type="dcterms:W3CDTF">2021-03-25T12:07:21Z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a8edf35-91ea-44e1-afab-38c462b39a0c_Enabled">
    <vt:lpwstr>true</vt:lpwstr>
  </property>
  <property fmtid="{D5CDD505-2E9C-101B-9397-08002B2CF9AE}" pid="3" name="MSIP_Label_7a8edf35-91ea-44e1-afab-38c462b39a0c_SetDate">
    <vt:lpwstr>2021-03-08T09:51:50Z</vt:lpwstr>
  </property>
  <property fmtid="{D5CDD505-2E9C-101B-9397-08002B2CF9AE}" pid="4" name="MSIP_Label_7a8edf35-91ea-44e1-afab-38c462b39a0c_Method">
    <vt:lpwstr>Standard</vt:lpwstr>
  </property>
  <property fmtid="{D5CDD505-2E9C-101B-9397-08002B2CF9AE}" pid="5" name="MSIP_Label_7a8edf35-91ea-44e1-afab-38c462b39a0c_Name">
    <vt:lpwstr>Official</vt:lpwstr>
  </property>
  <property fmtid="{D5CDD505-2E9C-101B-9397-08002B2CF9AE}" pid="6" name="MSIP_Label_7a8edf35-91ea-44e1-afab-38c462b39a0c_SiteId">
    <vt:lpwstr>aaacb679-c381-48fb-b320-f9d581ee948f</vt:lpwstr>
  </property>
  <property fmtid="{D5CDD505-2E9C-101B-9397-08002B2CF9AE}" pid="7" name="MSIP_Label_7a8edf35-91ea-44e1-afab-38c462b39a0c_ActionId">
    <vt:lpwstr>bda3b0b8-a7a6-4f9e-b71b-d6970312c65e</vt:lpwstr>
  </property>
  <property fmtid="{D5CDD505-2E9C-101B-9397-08002B2CF9AE}" pid="8" name="MSIP_Label_7a8edf35-91ea-44e1-afab-38c462b39a0c_ContentBits">
    <vt:lpwstr>0</vt:lpwstr>
  </property>
</Properties>
</file>