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301" r:id="rId5"/>
    <p:sldId id="302" r:id="rId6"/>
    <p:sldId id="297" r:id="rId7"/>
    <p:sldId id="307" r:id="rId8"/>
    <p:sldId id="296" r:id="rId9"/>
    <p:sldId id="275" r:id="rId10"/>
    <p:sldId id="304" r:id="rId11"/>
    <p:sldId id="309" r:id="rId12"/>
    <p:sldId id="312" r:id="rId13"/>
    <p:sldId id="313" r:id="rId14"/>
    <p:sldId id="305" r:id="rId15"/>
  </p:sldIdLst>
  <p:sldSz cx="12193588" cy="6858000"/>
  <p:notesSz cx="6858000" cy="1257300"/>
  <p:defaultTextStyle>
    <a:defPPr>
      <a:defRPr lang="en-US"/>
    </a:defPPr>
    <a:lvl1pPr marL="0" algn="l" defTabSz="1451519" rtl="0" eaLnBrk="1" latinLnBrk="0" hangingPunct="1">
      <a:defRPr sz="2857" kern="1200">
        <a:solidFill>
          <a:schemeClr val="tx1"/>
        </a:solidFill>
        <a:latin typeface="+mn-lt"/>
        <a:ea typeface="+mn-ea"/>
        <a:cs typeface="+mn-cs"/>
      </a:defRPr>
    </a:lvl1pPr>
    <a:lvl2pPr marL="725759" algn="l" defTabSz="1451519" rtl="0" eaLnBrk="1" latinLnBrk="0" hangingPunct="1">
      <a:defRPr sz="2857" kern="1200">
        <a:solidFill>
          <a:schemeClr val="tx1"/>
        </a:solidFill>
        <a:latin typeface="+mn-lt"/>
        <a:ea typeface="+mn-ea"/>
        <a:cs typeface="+mn-cs"/>
      </a:defRPr>
    </a:lvl2pPr>
    <a:lvl3pPr marL="1451519" algn="l" defTabSz="1451519" rtl="0" eaLnBrk="1" latinLnBrk="0" hangingPunct="1">
      <a:defRPr sz="2857" kern="1200">
        <a:solidFill>
          <a:schemeClr val="tx1"/>
        </a:solidFill>
        <a:latin typeface="+mn-lt"/>
        <a:ea typeface="+mn-ea"/>
        <a:cs typeface="+mn-cs"/>
      </a:defRPr>
    </a:lvl3pPr>
    <a:lvl4pPr marL="2177278" algn="l" defTabSz="1451519" rtl="0" eaLnBrk="1" latinLnBrk="0" hangingPunct="1">
      <a:defRPr sz="2857" kern="1200">
        <a:solidFill>
          <a:schemeClr val="tx1"/>
        </a:solidFill>
        <a:latin typeface="+mn-lt"/>
        <a:ea typeface="+mn-ea"/>
        <a:cs typeface="+mn-cs"/>
      </a:defRPr>
    </a:lvl4pPr>
    <a:lvl5pPr marL="2903037" algn="l" defTabSz="1451519" rtl="0" eaLnBrk="1" latinLnBrk="0" hangingPunct="1">
      <a:defRPr sz="2857" kern="1200">
        <a:solidFill>
          <a:schemeClr val="tx1"/>
        </a:solidFill>
        <a:latin typeface="+mn-lt"/>
        <a:ea typeface="+mn-ea"/>
        <a:cs typeface="+mn-cs"/>
      </a:defRPr>
    </a:lvl5pPr>
    <a:lvl6pPr marL="3628796" algn="l" defTabSz="1451519" rtl="0" eaLnBrk="1" latinLnBrk="0" hangingPunct="1">
      <a:defRPr sz="2857" kern="1200">
        <a:solidFill>
          <a:schemeClr val="tx1"/>
        </a:solidFill>
        <a:latin typeface="+mn-lt"/>
        <a:ea typeface="+mn-ea"/>
        <a:cs typeface="+mn-cs"/>
      </a:defRPr>
    </a:lvl6pPr>
    <a:lvl7pPr marL="4354556" algn="l" defTabSz="1451519" rtl="0" eaLnBrk="1" latinLnBrk="0" hangingPunct="1">
      <a:defRPr sz="2857" kern="1200">
        <a:solidFill>
          <a:schemeClr val="tx1"/>
        </a:solidFill>
        <a:latin typeface="+mn-lt"/>
        <a:ea typeface="+mn-ea"/>
        <a:cs typeface="+mn-cs"/>
      </a:defRPr>
    </a:lvl7pPr>
    <a:lvl8pPr marL="5080315" algn="l" defTabSz="1451519" rtl="0" eaLnBrk="1" latinLnBrk="0" hangingPunct="1">
      <a:defRPr sz="2857" kern="1200">
        <a:solidFill>
          <a:schemeClr val="tx1"/>
        </a:solidFill>
        <a:latin typeface="+mn-lt"/>
        <a:ea typeface="+mn-ea"/>
        <a:cs typeface="+mn-cs"/>
      </a:defRPr>
    </a:lvl8pPr>
    <a:lvl9pPr marL="5806074" algn="l" defTabSz="1451519" rtl="0" eaLnBrk="1" latinLnBrk="0" hangingPunct="1">
      <a:defRPr sz="2857"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B"/>
    <a:srgbClr val="FF5050"/>
    <a:srgbClr val="3A9B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3490" autoAdjust="0"/>
  </p:normalViewPr>
  <p:slideViewPr>
    <p:cSldViewPr snapToGrid="0">
      <p:cViewPr varScale="1">
        <p:scale>
          <a:sx n="77" d="100"/>
          <a:sy n="77" d="100"/>
        </p:scale>
        <p:origin x="96" y="436"/>
      </p:cViewPr>
      <p:guideLst>
        <p:guide orient="horz" pos="2160"/>
        <p:guide pos="3841"/>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4" y="1"/>
            <a:ext cx="2945659" cy="496332"/>
          </a:xfrm>
          <a:prstGeom prst="rect">
            <a:avLst/>
          </a:prstGeom>
        </p:spPr>
        <p:txBody>
          <a:bodyPr vert="horz" lIns="91440" tIns="45720" rIns="91440" bIns="45720" rtlCol="0"/>
          <a:lstStyle>
            <a:lvl1pPr algn="r">
              <a:defRPr sz="1200"/>
            </a:lvl1pPr>
          </a:lstStyle>
          <a:p>
            <a:fld id="{D0756948-A5AC-4041-9408-A38D836763D7}" type="datetimeFigureOut">
              <a:rPr lang="en-GB" smtClean="0"/>
              <a:t>12/04/2021</a:t>
            </a:fld>
            <a:endParaRPr lang="en-GB"/>
          </a:p>
        </p:txBody>
      </p:sp>
      <p:sp>
        <p:nvSpPr>
          <p:cNvPr id="4" name="Footer Placeholder 3"/>
          <p:cNvSpPr>
            <a:spLocks noGrp="1"/>
          </p:cNvSpPr>
          <p:nvPr>
            <p:ph type="ftr" sz="quarter" idx="2"/>
          </p:nvPr>
        </p:nvSpPr>
        <p:spPr>
          <a:xfrm>
            <a:off x="0" y="9428584"/>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1440" tIns="45720" rIns="91440" bIns="45720" rtlCol="0" anchor="b"/>
          <a:lstStyle>
            <a:lvl1pPr algn="r">
              <a:defRPr sz="1200"/>
            </a:lvl1pPr>
          </a:lstStyle>
          <a:p>
            <a:fld id="{BC7EECDD-C855-438E-8170-2B57726DBABB}" type="slidenum">
              <a:rPr lang="en-GB" smtClean="0"/>
              <a:t>‹#›</a:t>
            </a:fld>
            <a:endParaRPr lang="en-GB"/>
          </a:p>
        </p:txBody>
      </p:sp>
    </p:spTree>
    <p:extLst>
      <p:ext uri="{BB962C8B-B14F-4D97-AF65-F5344CB8AC3E}">
        <p14:creationId xmlns:p14="http://schemas.microsoft.com/office/powerpoint/2010/main" val="217791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189" cy="49831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899" y="0"/>
            <a:ext cx="2946189" cy="498316"/>
          </a:xfrm>
          <a:prstGeom prst="rect">
            <a:avLst/>
          </a:prstGeom>
        </p:spPr>
        <p:txBody>
          <a:bodyPr vert="horz" lIns="91440" tIns="45720" rIns="91440" bIns="45720" rtlCol="0"/>
          <a:lstStyle>
            <a:lvl1pPr algn="r">
              <a:defRPr sz="1200"/>
            </a:lvl1pPr>
          </a:lstStyle>
          <a:p>
            <a:fld id="{20DCB73C-C229-4DAA-BE6B-4F8EDC00650C}" type="datetimeFigureOut">
              <a:rPr lang="en-GB" smtClean="0"/>
              <a:t>12/04/2021</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6848"/>
            <a:ext cx="5438140" cy="3908763"/>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323"/>
            <a:ext cx="2946189" cy="49831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899" y="9428323"/>
            <a:ext cx="2946189" cy="498316"/>
          </a:xfrm>
          <a:prstGeom prst="rect">
            <a:avLst/>
          </a:prstGeom>
        </p:spPr>
        <p:txBody>
          <a:bodyPr vert="horz" lIns="91440" tIns="45720" rIns="91440" bIns="45720" rtlCol="0" anchor="b"/>
          <a:lstStyle>
            <a:lvl1pPr algn="r">
              <a:defRPr sz="1200"/>
            </a:lvl1pPr>
          </a:lstStyle>
          <a:p>
            <a:fld id="{ACA164B4-F4DD-4B87-AF88-8BF7C6D88CE3}" type="slidenum">
              <a:rPr lang="en-GB" smtClean="0"/>
              <a:t>‹#›</a:t>
            </a:fld>
            <a:endParaRPr lang="en-GB"/>
          </a:p>
        </p:txBody>
      </p:sp>
    </p:spTree>
    <p:extLst>
      <p:ext uri="{BB962C8B-B14F-4D97-AF65-F5344CB8AC3E}">
        <p14:creationId xmlns:p14="http://schemas.microsoft.com/office/powerpoint/2010/main" val="3895434076"/>
      </p:ext>
    </p:extLst>
  </p:cSld>
  <p:clrMap bg1="lt1" tx1="dk1" bg2="lt2" tx2="dk2" accent1="accent1" accent2="accent2" accent3="accent3" accent4="accent4" accent5="accent5" accent6="accent6" hlink="hlink" folHlink="folHlink"/>
  <p:notesStyle>
    <a:lvl1pPr marL="0" algn="l" defTabSz="1451519" rtl="0" eaLnBrk="1" latinLnBrk="0" hangingPunct="1">
      <a:defRPr sz="1905" kern="1200">
        <a:solidFill>
          <a:schemeClr val="tx1"/>
        </a:solidFill>
        <a:latin typeface="+mn-lt"/>
        <a:ea typeface="+mn-ea"/>
        <a:cs typeface="+mn-cs"/>
      </a:defRPr>
    </a:lvl1pPr>
    <a:lvl2pPr marL="725759" algn="l" defTabSz="1451519" rtl="0" eaLnBrk="1" latinLnBrk="0" hangingPunct="1">
      <a:defRPr sz="1905" kern="1200">
        <a:solidFill>
          <a:schemeClr val="tx1"/>
        </a:solidFill>
        <a:latin typeface="+mn-lt"/>
        <a:ea typeface="+mn-ea"/>
        <a:cs typeface="+mn-cs"/>
      </a:defRPr>
    </a:lvl2pPr>
    <a:lvl3pPr marL="1451519" algn="l" defTabSz="1451519" rtl="0" eaLnBrk="1" latinLnBrk="0" hangingPunct="1">
      <a:defRPr sz="1905" kern="1200">
        <a:solidFill>
          <a:schemeClr val="tx1"/>
        </a:solidFill>
        <a:latin typeface="+mn-lt"/>
        <a:ea typeface="+mn-ea"/>
        <a:cs typeface="+mn-cs"/>
      </a:defRPr>
    </a:lvl3pPr>
    <a:lvl4pPr marL="2177278" algn="l" defTabSz="1451519" rtl="0" eaLnBrk="1" latinLnBrk="0" hangingPunct="1">
      <a:defRPr sz="1905" kern="1200">
        <a:solidFill>
          <a:schemeClr val="tx1"/>
        </a:solidFill>
        <a:latin typeface="+mn-lt"/>
        <a:ea typeface="+mn-ea"/>
        <a:cs typeface="+mn-cs"/>
      </a:defRPr>
    </a:lvl4pPr>
    <a:lvl5pPr marL="2903037" algn="l" defTabSz="1451519" rtl="0" eaLnBrk="1" latinLnBrk="0" hangingPunct="1">
      <a:defRPr sz="1905" kern="1200">
        <a:solidFill>
          <a:schemeClr val="tx1"/>
        </a:solidFill>
        <a:latin typeface="+mn-lt"/>
        <a:ea typeface="+mn-ea"/>
        <a:cs typeface="+mn-cs"/>
      </a:defRPr>
    </a:lvl5pPr>
    <a:lvl6pPr marL="3628796" algn="l" defTabSz="1451519" rtl="0" eaLnBrk="1" latinLnBrk="0" hangingPunct="1">
      <a:defRPr sz="1905" kern="1200">
        <a:solidFill>
          <a:schemeClr val="tx1"/>
        </a:solidFill>
        <a:latin typeface="+mn-lt"/>
        <a:ea typeface="+mn-ea"/>
        <a:cs typeface="+mn-cs"/>
      </a:defRPr>
    </a:lvl6pPr>
    <a:lvl7pPr marL="4354556" algn="l" defTabSz="1451519" rtl="0" eaLnBrk="1" latinLnBrk="0" hangingPunct="1">
      <a:defRPr sz="1905" kern="1200">
        <a:solidFill>
          <a:schemeClr val="tx1"/>
        </a:solidFill>
        <a:latin typeface="+mn-lt"/>
        <a:ea typeface="+mn-ea"/>
        <a:cs typeface="+mn-cs"/>
      </a:defRPr>
    </a:lvl7pPr>
    <a:lvl8pPr marL="5080315" algn="l" defTabSz="1451519" rtl="0" eaLnBrk="1" latinLnBrk="0" hangingPunct="1">
      <a:defRPr sz="1905" kern="1200">
        <a:solidFill>
          <a:schemeClr val="tx1"/>
        </a:solidFill>
        <a:latin typeface="+mn-lt"/>
        <a:ea typeface="+mn-ea"/>
        <a:cs typeface="+mn-cs"/>
      </a:defRPr>
    </a:lvl8pPr>
    <a:lvl9pPr marL="5806074" algn="l" defTabSz="1451519" rtl="0" eaLnBrk="1" latinLnBrk="0" hangingPunct="1">
      <a:defRPr sz="19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AFE06A-8830-4FC2-B98B-CC09F3CB8B82}" type="slidenum">
              <a:rPr lang="en-GB" smtClean="0"/>
              <a:t>8</a:t>
            </a:fld>
            <a:endParaRPr lang="en-GB"/>
          </a:p>
        </p:txBody>
      </p:sp>
    </p:spTree>
    <p:extLst>
      <p:ext uri="{BB962C8B-B14F-4D97-AF65-F5344CB8AC3E}">
        <p14:creationId xmlns:p14="http://schemas.microsoft.com/office/powerpoint/2010/main" val="1161862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DAFE06A-8830-4FC2-B98B-CC09F3CB8B82}" type="slidenum">
              <a:rPr lang="en-GB" smtClean="0"/>
              <a:t>9</a:t>
            </a:fld>
            <a:endParaRPr lang="en-GB"/>
          </a:p>
        </p:txBody>
      </p:sp>
    </p:spTree>
    <p:extLst>
      <p:ext uri="{BB962C8B-B14F-4D97-AF65-F5344CB8AC3E}">
        <p14:creationId xmlns:p14="http://schemas.microsoft.com/office/powerpoint/2010/main" val="415498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DAFE06A-8830-4FC2-B98B-CC09F3CB8B82}" type="slidenum">
              <a:rPr lang="en-GB" smtClean="0"/>
              <a:t>10</a:t>
            </a:fld>
            <a:endParaRPr lang="en-GB"/>
          </a:p>
        </p:txBody>
      </p:sp>
    </p:spTree>
    <p:extLst>
      <p:ext uri="{BB962C8B-B14F-4D97-AF65-F5344CB8AC3E}">
        <p14:creationId xmlns:p14="http://schemas.microsoft.com/office/powerpoint/2010/main" val="35679600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26" name="Picture 2" descr="C:\Users\AnyAuthorisedUser\Pictures\VIRGINIA\photos\mix\CSP_4993.jp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294678" y="277906"/>
            <a:ext cx="11627939" cy="630219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294678" y="277906"/>
            <a:ext cx="11627939" cy="6302189"/>
          </a:xfrm>
          <a:prstGeom prst="rect">
            <a:avLst/>
          </a:prstGeom>
          <a:solidFill>
            <a:srgbClr val="3A9BB3">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ctrTitle" hasCustomPrompt="1"/>
          </p:nvPr>
        </p:nvSpPr>
        <p:spPr>
          <a:xfrm>
            <a:off x="914519" y="2130427"/>
            <a:ext cx="10364550" cy="3330575"/>
          </a:xfrm>
        </p:spPr>
        <p:txBody>
          <a:bodyPr>
            <a:noAutofit/>
          </a:bodyPr>
          <a:lstStyle>
            <a:lvl1pPr algn="l">
              <a:defRPr sz="7200" b="1">
                <a:solidFill>
                  <a:schemeClr val="bg1"/>
                </a:solidFill>
                <a:latin typeface="Arial" panose="020B0604020202020204" pitchFamily="34" charset="0"/>
                <a:cs typeface="Arial" panose="020B0604020202020204" pitchFamily="34" charset="0"/>
              </a:defRPr>
            </a:lvl1pPr>
          </a:lstStyle>
          <a:p>
            <a:r>
              <a:rPr lang="en-US"/>
              <a:t>INSERT </a:t>
            </a:r>
            <a:br>
              <a:rPr lang="en-US"/>
            </a:br>
            <a:r>
              <a:rPr lang="en-US"/>
              <a:t>TITLE HERE</a:t>
            </a:r>
            <a:endParaRPr lang="en-GB"/>
          </a:p>
        </p:txBody>
      </p:sp>
      <p:sp>
        <p:nvSpPr>
          <p:cNvPr id="3" name="Subtitle 2"/>
          <p:cNvSpPr>
            <a:spLocks noGrp="1"/>
          </p:cNvSpPr>
          <p:nvPr>
            <p:ph type="subTitle" idx="1"/>
          </p:nvPr>
        </p:nvSpPr>
        <p:spPr>
          <a:xfrm>
            <a:off x="914519" y="5461000"/>
            <a:ext cx="10364550" cy="812800"/>
          </a:xfrm>
        </p:spPr>
        <p:txBody>
          <a:bodyPr/>
          <a:lstStyle>
            <a:lvl1pPr marL="0" indent="0" algn="l">
              <a:buNone/>
              <a:defRPr>
                <a:solidFill>
                  <a:schemeClr val="tx2"/>
                </a:solidFill>
                <a:latin typeface="Arial" panose="020B0604020202020204" pitchFamily="34" charset="0"/>
                <a:cs typeface="Arial" panose="020B0604020202020204"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GB"/>
          </a:p>
        </p:txBody>
      </p:sp>
      <p:sp>
        <p:nvSpPr>
          <p:cNvPr id="7" name="Rectangle 6"/>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8" name="Picture 7"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Tree>
    <p:extLst>
      <p:ext uri="{BB962C8B-B14F-4D97-AF65-F5344CB8AC3E}">
        <p14:creationId xmlns:p14="http://schemas.microsoft.com/office/powerpoint/2010/main" val="2005010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845171" y="-6357"/>
            <a:ext cx="9348417" cy="6864357"/>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2819473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l="-15007"/>
          <a:stretch/>
        </p:blipFill>
        <p:spPr>
          <a:xfrm>
            <a:off x="2946786" y="0"/>
            <a:ext cx="9246804" cy="6880899"/>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2294865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46786" y="0"/>
            <a:ext cx="9246804"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3273147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b="-9298"/>
          <a:stretch/>
        </p:blipFill>
        <p:spPr>
          <a:xfrm>
            <a:off x="0" y="2"/>
            <a:ext cx="12193588" cy="6807695"/>
          </a:xfrm>
          <a:prstGeom prst="rect">
            <a:avLst/>
          </a:prstGeom>
        </p:spPr>
      </p:pic>
      <p:sp>
        <p:nvSpPr>
          <p:cNvPr id="10" name="Rectangle 9"/>
          <p:cNvSpPr/>
          <p:nvPr userDrawn="1"/>
        </p:nvSpPr>
        <p:spPr>
          <a:xfrm>
            <a:off x="0" y="0"/>
            <a:ext cx="12193588" cy="6858000"/>
          </a:xfrm>
          <a:prstGeom prst="rect">
            <a:avLst/>
          </a:prstGeom>
          <a:solidFill>
            <a:srgbClr val="FFCC0B">
              <a:alpha val="9098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Rectangle 1"/>
          <p:cNvSpPr/>
          <p:nvPr userDrawn="1"/>
        </p:nvSpPr>
        <p:spPr>
          <a:xfrm>
            <a:off x="0" y="4749800"/>
            <a:ext cx="12193588" cy="210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8" name="Picture 7"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938" y="413566"/>
            <a:ext cx="881951" cy="881836"/>
          </a:xfrm>
          <a:prstGeom prst="rect">
            <a:avLst/>
          </a:prstGeom>
        </p:spPr>
      </p:pic>
      <p:sp>
        <p:nvSpPr>
          <p:cNvPr id="9" name="Rectangle 8"/>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3" name="Text Placeholder 12"/>
          <p:cNvSpPr>
            <a:spLocks noGrp="1"/>
          </p:cNvSpPr>
          <p:nvPr>
            <p:ph type="body" sz="quarter" idx="10" hasCustomPrompt="1"/>
          </p:nvPr>
        </p:nvSpPr>
        <p:spPr>
          <a:xfrm>
            <a:off x="1862909" y="575733"/>
            <a:ext cx="9720999" cy="1126067"/>
          </a:xfrm>
        </p:spPr>
        <p:txBody>
          <a:bodyPr>
            <a:normAutofit/>
          </a:bodyPr>
          <a:lstStyle>
            <a:lvl1pPr marL="0" indent="0" algn="l">
              <a:buNone/>
              <a:defRPr sz="4000" b="1">
                <a:solidFill>
                  <a:schemeClr val="bg2"/>
                </a:solidFill>
              </a:defRPr>
            </a:lvl1pPr>
          </a:lstStyle>
          <a:p>
            <a:pPr lvl="0"/>
            <a:r>
              <a:rPr lang="en-US"/>
              <a:t>INSERT TITLE HERE</a:t>
            </a:r>
          </a:p>
        </p:txBody>
      </p:sp>
      <p:sp>
        <p:nvSpPr>
          <p:cNvPr id="12" name="Oval 11"/>
          <p:cNvSpPr/>
          <p:nvPr userDrawn="1"/>
        </p:nvSpPr>
        <p:spPr>
          <a:xfrm>
            <a:off x="575808" y="3716867"/>
            <a:ext cx="2066136" cy="20658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Oval 13"/>
          <p:cNvSpPr/>
          <p:nvPr userDrawn="1"/>
        </p:nvSpPr>
        <p:spPr>
          <a:xfrm>
            <a:off x="2828235" y="3716867"/>
            <a:ext cx="2066136" cy="20658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5" name="Oval 14"/>
          <p:cNvSpPr/>
          <p:nvPr userDrawn="1"/>
        </p:nvSpPr>
        <p:spPr>
          <a:xfrm>
            <a:off x="5063726" y="3716867"/>
            <a:ext cx="2066136" cy="20658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6" name="Oval 15"/>
          <p:cNvSpPr/>
          <p:nvPr userDrawn="1"/>
        </p:nvSpPr>
        <p:spPr>
          <a:xfrm>
            <a:off x="7299217" y="3716867"/>
            <a:ext cx="2066136" cy="20658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7" name="Oval 16"/>
          <p:cNvSpPr/>
          <p:nvPr userDrawn="1"/>
        </p:nvSpPr>
        <p:spPr>
          <a:xfrm>
            <a:off x="9534708" y="3716867"/>
            <a:ext cx="2066136" cy="2065867"/>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8" name="Content Placeholder 2"/>
          <p:cNvSpPr>
            <a:spLocks noGrp="1"/>
          </p:cNvSpPr>
          <p:nvPr>
            <p:ph idx="11" hasCustomPrompt="1"/>
          </p:nvPr>
        </p:nvSpPr>
        <p:spPr>
          <a:xfrm>
            <a:off x="2828235" y="5969000"/>
            <a:ext cx="2066136" cy="609600"/>
          </a:xfrm>
        </p:spPr>
        <p:txBody>
          <a:bodyPr numCol="2" spcCol="182880">
            <a:normAutofit/>
          </a:bodyPr>
          <a:lstStyle>
            <a:lvl1pPr marL="0" marR="0" indent="0" algn="ctr" defTabSz="914377" rtl="0" eaLnBrk="1" fontAlgn="auto" latinLnBrk="0" hangingPunct="1">
              <a:lnSpc>
                <a:spcPct val="100000"/>
              </a:lnSpc>
              <a:spcBef>
                <a:spcPct val="20000"/>
              </a:spcBef>
              <a:spcAft>
                <a:spcPts val="0"/>
              </a:spcAft>
              <a:buClrTx/>
              <a:buSzTx/>
              <a:buFont typeface="Arial" panose="020B0604020202020204" pitchFamily="34" charset="0"/>
              <a:buNone/>
              <a:tabLst/>
              <a:defRPr sz="2000" baseline="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Icon two</a:t>
            </a:r>
          </a:p>
        </p:txBody>
      </p:sp>
      <p:sp>
        <p:nvSpPr>
          <p:cNvPr id="19" name="Content Placeholder 2"/>
          <p:cNvSpPr>
            <a:spLocks noGrp="1"/>
          </p:cNvSpPr>
          <p:nvPr>
            <p:ph idx="12" hasCustomPrompt="1"/>
          </p:nvPr>
        </p:nvSpPr>
        <p:spPr>
          <a:xfrm>
            <a:off x="5063726" y="5969000"/>
            <a:ext cx="2066136" cy="609600"/>
          </a:xfrm>
        </p:spPr>
        <p:txBody>
          <a:bodyPr numCol="2" spcCol="182880">
            <a:normAutofit/>
          </a:bodyPr>
          <a:lstStyle>
            <a:lvl1pPr marL="0" marR="0" indent="0" algn="ctr" defTabSz="914377" rtl="0" eaLnBrk="1" fontAlgn="auto" latinLnBrk="0" hangingPunct="1">
              <a:lnSpc>
                <a:spcPct val="100000"/>
              </a:lnSpc>
              <a:spcBef>
                <a:spcPct val="20000"/>
              </a:spcBef>
              <a:spcAft>
                <a:spcPts val="0"/>
              </a:spcAft>
              <a:buClrTx/>
              <a:buSzTx/>
              <a:buFont typeface="Arial" panose="020B0604020202020204" pitchFamily="34" charset="0"/>
              <a:buNone/>
              <a:tabLst/>
              <a:defRPr sz="2000" baseline="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Icon three</a:t>
            </a:r>
          </a:p>
        </p:txBody>
      </p:sp>
      <p:sp>
        <p:nvSpPr>
          <p:cNvPr id="20" name="Content Placeholder 2"/>
          <p:cNvSpPr>
            <a:spLocks noGrp="1"/>
          </p:cNvSpPr>
          <p:nvPr>
            <p:ph idx="1" hasCustomPrompt="1"/>
          </p:nvPr>
        </p:nvSpPr>
        <p:spPr>
          <a:xfrm>
            <a:off x="575808" y="5989320"/>
            <a:ext cx="2066136" cy="609600"/>
          </a:xfrm>
        </p:spPr>
        <p:txBody>
          <a:bodyPr numCol="2" spcCol="182880">
            <a:normAutofit/>
          </a:bodyPr>
          <a:lstStyle>
            <a:lvl1pPr marL="0" marR="0" indent="0" algn="ctr" defTabSz="914377" rtl="0" eaLnBrk="1" fontAlgn="auto" latinLnBrk="0" hangingPunct="1">
              <a:lnSpc>
                <a:spcPct val="100000"/>
              </a:lnSpc>
              <a:spcBef>
                <a:spcPct val="20000"/>
              </a:spcBef>
              <a:spcAft>
                <a:spcPts val="0"/>
              </a:spcAft>
              <a:buClrTx/>
              <a:buSzTx/>
              <a:buFont typeface="Arial" panose="020B0604020202020204" pitchFamily="34" charset="0"/>
              <a:buNone/>
              <a:tabLst/>
              <a:defRPr sz="2000" baseline="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Icon one</a:t>
            </a:r>
          </a:p>
        </p:txBody>
      </p:sp>
      <p:sp>
        <p:nvSpPr>
          <p:cNvPr id="22" name="Content Placeholder 2"/>
          <p:cNvSpPr>
            <a:spLocks noGrp="1"/>
          </p:cNvSpPr>
          <p:nvPr>
            <p:ph idx="13" hasCustomPrompt="1"/>
          </p:nvPr>
        </p:nvSpPr>
        <p:spPr>
          <a:xfrm>
            <a:off x="7299217" y="5969000"/>
            <a:ext cx="2066136" cy="609600"/>
          </a:xfrm>
        </p:spPr>
        <p:txBody>
          <a:bodyPr numCol="2" spcCol="182880">
            <a:normAutofit/>
          </a:bodyPr>
          <a:lstStyle>
            <a:lvl1pPr marL="0" marR="0" indent="0" algn="ctr" defTabSz="914377" rtl="0" eaLnBrk="1" fontAlgn="auto" latinLnBrk="0" hangingPunct="1">
              <a:lnSpc>
                <a:spcPct val="100000"/>
              </a:lnSpc>
              <a:spcBef>
                <a:spcPct val="20000"/>
              </a:spcBef>
              <a:spcAft>
                <a:spcPts val="0"/>
              </a:spcAft>
              <a:buClrTx/>
              <a:buSzTx/>
              <a:buFont typeface="Arial" panose="020B0604020202020204" pitchFamily="34" charset="0"/>
              <a:buNone/>
              <a:tabLst/>
              <a:defRPr sz="2000" baseline="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Icon four</a:t>
            </a:r>
          </a:p>
        </p:txBody>
      </p:sp>
      <p:sp>
        <p:nvSpPr>
          <p:cNvPr id="23" name="Content Placeholder 2"/>
          <p:cNvSpPr>
            <a:spLocks noGrp="1"/>
          </p:cNvSpPr>
          <p:nvPr>
            <p:ph idx="14" hasCustomPrompt="1"/>
          </p:nvPr>
        </p:nvSpPr>
        <p:spPr>
          <a:xfrm>
            <a:off x="9534708" y="5977965"/>
            <a:ext cx="2066136" cy="609600"/>
          </a:xfrm>
        </p:spPr>
        <p:txBody>
          <a:bodyPr numCol="2" spcCol="182880">
            <a:normAutofit/>
          </a:bodyPr>
          <a:lstStyle>
            <a:lvl1pPr marL="0" marR="0" indent="0" algn="ctr" defTabSz="914377" rtl="0" eaLnBrk="1" fontAlgn="auto" latinLnBrk="0" hangingPunct="1">
              <a:lnSpc>
                <a:spcPct val="100000"/>
              </a:lnSpc>
              <a:spcBef>
                <a:spcPct val="20000"/>
              </a:spcBef>
              <a:spcAft>
                <a:spcPts val="0"/>
              </a:spcAft>
              <a:buClrTx/>
              <a:buSzTx/>
              <a:buFont typeface="Arial" panose="020B0604020202020204" pitchFamily="34" charset="0"/>
              <a:buNone/>
              <a:tabLst/>
              <a:defRPr sz="2000" baseline="0">
                <a:solidFill>
                  <a:schemeClr val="tx1"/>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Icon five</a:t>
            </a:r>
          </a:p>
        </p:txBody>
      </p:sp>
      <p:sp>
        <p:nvSpPr>
          <p:cNvPr id="28" name="Picture Placeholder 27"/>
          <p:cNvSpPr>
            <a:spLocks noGrp="1"/>
          </p:cNvSpPr>
          <p:nvPr>
            <p:ph type="pic" sz="quarter" idx="15" hasCustomPrompt="1"/>
          </p:nvPr>
        </p:nvSpPr>
        <p:spPr>
          <a:xfrm>
            <a:off x="575808" y="3716867"/>
            <a:ext cx="2066136" cy="2065867"/>
          </a:xfrm>
          <a:prstGeom prst="ellipse">
            <a:avLst/>
          </a:prstGeom>
        </p:spPr>
        <p:txBody>
          <a:bodyPr>
            <a:normAutofit/>
          </a:bodyPr>
          <a:lstStyle>
            <a:lvl1pPr marL="0" indent="0" algn="ctr">
              <a:buNone/>
              <a:defRPr sz="2400"/>
            </a:lvl1pPr>
          </a:lstStyle>
          <a:p>
            <a:r>
              <a:rPr lang="en-GB"/>
              <a:t>Insert photo</a:t>
            </a:r>
          </a:p>
        </p:txBody>
      </p:sp>
      <p:sp>
        <p:nvSpPr>
          <p:cNvPr id="31" name="Picture Placeholder 27"/>
          <p:cNvSpPr>
            <a:spLocks noGrp="1"/>
          </p:cNvSpPr>
          <p:nvPr>
            <p:ph type="pic" sz="quarter" idx="16" hasCustomPrompt="1"/>
          </p:nvPr>
        </p:nvSpPr>
        <p:spPr>
          <a:xfrm>
            <a:off x="2828235" y="3716867"/>
            <a:ext cx="2066136" cy="2065867"/>
          </a:xfrm>
          <a:prstGeom prst="ellipse">
            <a:avLst/>
          </a:prstGeom>
        </p:spPr>
        <p:txBody>
          <a:bodyPr>
            <a:normAutofit/>
          </a:bodyPr>
          <a:lstStyle>
            <a:lvl1pPr marL="0" indent="0" algn="ctr">
              <a:buNone/>
              <a:defRPr sz="2400"/>
            </a:lvl1pPr>
          </a:lstStyle>
          <a:p>
            <a:r>
              <a:rPr lang="en-GB"/>
              <a:t>Insert photo</a:t>
            </a:r>
          </a:p>
        </p:txBody>
      </p:sp>
      <p:sp>
        <p:nvSpPr>
          <p:cNvPr id="32" name="Picture Placeholder 27"/>
          <p:cNvSpPr>
            <a:spLocks noGrp="1"/>
          </p:cNvSpPr>
          <p:nvPr>
            <p:ph type="pic" sz="quarter" idx="17" hasCustomPrompt="1"/>
          </p:nvPr>
        </p:nvSpPr>
        <p:spPr>
          <a:xfrm>
            <a:off x="5063726" y="3716867"/>
            <a:ext cx="2066136" cy="2065867"/>
          </a:xfrm>
          <a:prstGeom prst="ellipse">
            <a:avLst/>
          </a:prstGeom>
        </p:spPr>
        <p:txBody>
          <a:bodyPr>
            <a:normAutofit/>
          </a:bodyPr>
          <a:lstStyle>
            <a:lvl1pPr marL="0" indent="0" algn="ctr">
              <a:buNone/>
              <a:defRPr sz="2400"/>
            </a:lvl1pPr>
          </a:lstStyle>
          <a:p>
            <a:r>
              <a:rPr lang="en-GB"/>
              <a:t>Insert photo</a:t>
            </a:r>
          </a:p>
        </p:txBody>
      </p:sp>
      <p:sp>
        <p:nvSpPr>
          <p:cNvPr id="33" name="Picture Placeholder 27"/>
          <p:cNvSpPr>
            <a:spLocks noGrp="1"/>
          </p:cNvSpPr>
          <p:nvPr>
            <p:ph type="pic" sz="quarter" idx="18" hasCustomPrompt="1"/>
          </p:nvPr>
        </p:nvSpPr>
        <p:spPr>
          <a:xfrm>
            <a:off x="7299217" y="3716867"/>
            <a:ext cx="2066136" cy="2065867"/>
          </a:xfrm>
          <a:prstGeom prst="ellipse">
            <a:avLst/>
          </a:prstGeom>
        </p:spPr>
        <p:txBody>
          <a:bodyPr>
            <a:normAutofit/>
          </a:bodyPr>
          <a:lstStyle>
            <a:lvl1pPr marL="0" indent="0" algn="ctr">
              <a:buNone/>
              <a:defRPr sz="2400"/>
            </a:lvl1pPr>
          </a:lstStyle>
          <a:p>
            <a:r>
              <a:rPr lang="en-GB"/>
              <a:t>Insert photo</a:t>
            </a:r>
          </a:p>
        </p:txBody>
      </p:sp>
      <p:sp>
        <p:nvSpPr>
          <p:cNvPr id="34" name="Picture Placeholder 27"/>
          <p:cNvSpPr>
            <a:spLocks noGrp="1"/>
          </p:cNvSpPr>
          <p:nvPr>
            <p:ph type="pic" sz="quarter" idx="19" hasCustomPrompt="1"/>
          </p:nvPr>
        </p:nvSpPr>
        <p:spPr>
          <a:xfrm>
            <a:off x="9534708" y="3716867"/>
            <a:ext cx="2066136" cy="2065867"/>
          </a:xfrm>
          <a:prstGeom prst="ellipse">
            <a:avLst/>
          </a:prstGeom>
        </p:spPr>
        <p:txBody>
          <a:bodyPr>
            <a:normAutofit/>
          </a:bodyPr>
          <a:lstStyle>
            <a:lvl1pPr marL="0" indent="0" algn="ctr">
              <a:buNone/>
              <a:defRPr sz="2400"/>
            </a:lvl1pPr>
          </a:lstStyle>
          <a:p>
            <a:r>
              <a:rPr lang="en-GB"/>
              <a:t>Insert photo</a:t>
            </a:r>
          </a:p>
        </p:txBody>
      </p:sp>
    </p:spTree>
    <p:extLst>
      <p:ext uri="{BB962C8B-B14F-4D97-AF65-F5344CB8AC3E}">
        <p14:creationId xmlns:p14="http://schemas.microsoft.com/office/powerpoint/2010/main" val="42551898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Orang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829038" y="2108202"/>
            <a:ext cx="9754870" cy="41655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1998394" y="447433"/>
            <a:ext cx="9627855" cy="16216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ext Placeholder 12"/>
          <p:cNvSpPr>
            <a:spLocks noGrp="1"/>
          </p:cNvSpPr>
          <p:nvPr>
            <p:ph type="body" sz="quarter" idx="13" hasCustomPrompt="1"/>
          </p:nvPr>
        </p:nvSpPr>
        <p:spPr>
          <a:xfrm>
            <a:off x="1862909" y="575733"/>
            <a:ext cx="9720999" cy="1126067"/>
          </a:xfrm>
        </p:spPr>
        <p:txBody>
          <a:bodyPr>
            <a:normAutofit/>
          </a:bodyPr>
          <a:lstStyle>
            <a:lvl1pPr marL="0" indent="0" algn="l">
              <a:buNone/>
              <a:defRPr sz="4000" b="1">
                <a:solidFill>
                  <a:schemeClr val="tx1"/>
                </a:solidFill>
              </a:defRPr>
            </a:lvl1pPr>
          </a:lstStyle>
          <a:p>
            <a:pPr lvl="0"/>
            <a:r>
              <a:rPr lang="en-US"/>
              <a:t>INSERT TITLE HERE</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9043" y="413566"/>
            <a:ext cx="880241" cy="881836"/>
          </a:xfrm>
          <a:prstGeom prst="rect">
            <a:avLst/>
          </a:prstGeom>
        </p:spPr>
      </p:pic>
    </p:spTree>
    <p:extLst>
      <p:ext uri="{BB962C8B-B14F-4D97-AF65-F5344CB8AC3E}">
        <p14:creationId xmlns:p14="http://schemas.microsoft.com/office/powerpoint/2010/main" val="735486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Yellow">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829038" y="2108202"/>
            <a:ext cx="9754870" cy="41655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1998394" y="447433"/>
            <a:ext cx="9627855" cy="1621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ext Placeholder 12"/>
          <p:cNvSpPr>
            <a:spLocks noGrp="1"/>
          </p:cNvSpPr>
          <p:nvPr>
            <p:ph type="body" sz="quarter" idx="13" hasCustomPrompt="1"/>
          </p:nvPr>
        </p:nvSpPr>
        <p:spPr>
          <a:xfrm>
            <a:off x="1862909" y="575733"/>
            <a:ext cx="9720999" cy="1126067"/>
          </a:xfrm>
        </p:spPr>
        <p:txBody>
          <a:bodyPr>
            <a:normAutofit/>
          </a:bodyPr>
          <a:lstStyle>
            <a:lvl1pPr marL="0" indent="0" algn="l">
              <a:buNone/>
              <a:defRPr sz="4000" b="1">
                <a:solidFill>
                  <a:schemeClr val="tx1"/>
                </a:solidFill>
              </a:defRPr>
            </a:lvl1pPr>
          </a:lstStyle>
          <a:p>
            <a:pPr lvl="0"/>
            <a:r>
              <a:rPr lang="en-US"/>
              <a:t>INSERT TITLE HERE</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9043" y="413566"/>
            <a:ext cx="880241" cy="881836"/>
          </a:xfrm>
          <a:prstGeom prst="rect">
            <a:avLst/>
          </a:prstGeom>
        </p:spPr>
      </p:pic>
    </p:spTree>
    <p:extLst>
      <p:ext uri="{BB962C8B-B14F-4D97-AF65-F5344CB8AC3E}">
        <p14:creationId xmlns:p14="http://schemas.microsoft.com/office/powerpoint/2010/main" val="3195032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Gree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829038" y="2108202"/>
            <a:ext cx="9754870" cy="41655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1998394" y="447433"/>
            <a:ext cx="9627855" cy="16216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ext Placeholder 12"/>
          <p:cNvSpPr>
            <a:spLocks noGrp="1"/>
          </p:cNvSpPr>
          <p:nvPr>
            <p:ph type="body" sz="quarter" idx="13" hasCustomPrompt="1"/>
          </p:nvPr>
        </p:nvSpPr>
        <p:spPr>
          <a:xfrm>
            <a:off x="1862909" y="575733"/>
            <a:ext cx="9720999" cy="1126067"/>
          </a:xfrm>
        </p:spPr>
        <p:txBody>
          <a:bodyPr>
            <a:normAutofit/>
          </a:bodyPr>
          <a:lstStyle>
            <a:lvl1pPr marL="0" indent="0" algn="l">
              <a:buNone/>
              <a:defRPr sz="4000" b="1">
                <a:solidFill>
                  <a:schemeClr val="tx1"/>
                </a:solidFill>
              </a:defRPr>
            </a:lvl1pPr>
          </a:lstStyle>
          <a:p>
            <a:pPr lvl="0"/>
            <a:r>
              <a:rPr lang="en-US"/>
              <a:t>INSERT TITLE HERE</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9043" y="413566"/>
            <a:ext cx="880241" cy="881836"/>
          </a:xfrm>
          <a:prstGeom prst="rect">
            <a:avLst/>
          </a:prstGeom>
        </p:spPr>
      </p:pic>
    </p:spTree>
    <p:extLst>
      <p:ext uri="{BB962C8B-B14F-4D97-AF65-F5344CB8AC3E}">
        <p14:creationId xmlns:p14="http://schemas.microsoft.com/office/powerpoint/2010/main" val="3891574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Blu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829038" y="2108202"/>
            <a:ext cx="9754870" cy="41655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1998394" y="447433"/>
            <a:ext cx="9627855" cy="16216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ext Placeholder 12"/>
          <p:cNvSpPr>
            <a:spLocks noGrp="1"/>
          </p:cNvSpPr>
          <p:nvPr>
            <p:ph type="body" sz="quarter" idx="13" hasCustomPrompt="1"/>
          </p:nvPr>
        </p:nvSpPr>
        <p:spPr>
          <a:xfrm>
            <a:off x="1862909" y="575733"/>
            <a:ext cx="9720999" cy="1126067"/>
          </a:xfrm>
        </p:spPr>
        <p:txBody>
          <a:bodyPr>
            <a:normAutofit/>
          </a:bodyPr>
          <a:lstStyle>
            <a:lvl1pPr marL="0" indent="0" algn="l">
              <a:buNone/>
              <a:defRPr sz="4000" b="1">
                <a:solidFill>
                  <a:schemeClr val="tx1"/>
                </a:solidFill>
              </a:defRPr>
            </a:lvl1pPr>
          </a:lstStyle>
          <a:p>
            <a:pPr lvl="0"/>
            <a:r>
              <a:rPr lang="en-US"/>
              <a:t>INSERT TITLE HERE</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9043" y="413566"/>
            <a:ext cx="880241" cy="881836"/>
          </a:xfrm>
          <a:prstGeom prst="rect">
            <a:avLst/>
          </a:prstGeom>
        </p:spPr>
      </p:pic>
    </p:spTree>
    <p:extLst>
      <p:ext uri="{BB962C8B-B14F-4D97-AF65-F5344CB8AC3E}">
        <p14:creationId xmlns:p14="http://schemas.microsoft.com/office/powerpoint/2010/main" val="2417181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e 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294678" y="277906"/>
            <a:ext cx="11627939" cy="630219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294678" y="272825"/>
            <a:ext cx="11627939" cy="6307271"/>
          </a:xfrm>
          <a:prstGeom prst="rect">
            <a:avLst/>
          </a:prstGeom>
          <a:solidFill>
            <a:srgbClr val="3A9BB3">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6"/>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8" name="Picture 7"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5" name="Text Placeholder 4"/>
          <p:cNvSpPr>
            <a:spLocks noGrp="1"/>
          </p:cNvSpPr>
          <p:nvPr>
            <p:ph type="body" sz="quarter" idx="10" hasCustomPrompt="1"/>
          </p:nvPr>
        </p:nvSpPr>
        <p:spPr>
          <a:xfrm>
            <a:off x="914519" y="2616200"/>
            <a:ext cx="10364550" cy="3352800"/>
          </a:xfrm>
        </p:spPr>
        <p:txBody>
          <a:bodyPr>
            <a:noAutofit/>
          </a:bodyPr>
          <a:lstStyle>
            <a:lvl1pPr marL="0" marR="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sz="2400" b="1" baseline="0">
                <a:solidFill>
                  <a:schemeClr val="bg1"/>
                </a:solidFill>
              </a:defRPr>
            </a:lvl1pPr>
          </a:lstStyle>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a:t>Catch22</a:t>
            </a:r>
            <a:br>
              <a:rPr lang="en-GB"/>
            </a:br>
            <a:r>
              <a:rPr lang="en-GB"/>
              <a:t>27 Pear Tree St</a:t>
            </a:r>
            <a:br>
              <a:rPr lang="en-GB"/>
            </a:br>
            <a:r>
              <a:rPr lang="en-GB"/>
              <a:t>London, EC1V 3AG </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a:t>020 7336 4800</a:t>
            </a:r>
            <a:br>
              <a:rPr lang="en-GB"/>
            </a:br>
            <a:r>
              <a:rPr lang="en-GB"/>
              <a:t>www.catch-22.org.uk</a:t>
            </a:r>
            <a:endParaRPr lang="en-US"/>
          </a:p>
          <a:p>
            <a:pPr lvl="0"/>
            <a:endParaRPr lang="en-GB"/>
          </a:p>
        </p:txBody>
      </p:sp>
    </p:spTree>
    <p:extLst>
      <p:ext uri="{BB962C8B-B14F-4D97-AF65-F5344CB8AC3E}">
        <p14:creationId xmlns:p14="http://schemas.microsoft.com/office/powerpoint/2010/main" val="3003964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3588" cy="6858000"/>
          </a:xfrm>
          <a:prstGeom prst="rect">
            <a:avLst/>
          </a:prstGeom>
        </p:spPr>
      </p:pic>
      <p:sp>
        <p:nvSpPr>
          <p:cNvPr id="10" name="Rectangle 9"/>
          <p:cNvSpPr/>
          <p:nvPr userDrawn="1"/>
        </p:nvSpPr>
        <p:spPr>
          <a:xfrm>
            <a:off x="0" y="0"/>
            <a:ext cx="12193588" cy="6858000"/>
          </a:xfrm>
          <a:prstGeom prst="rect">
            <a:avLst/>
          </a:prstGeom>
          <a:solidFill>
            <a:srgbClr val="FFCC0B">
              <a:alpha val="9098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3" name="Content Placeholder 2"/>
          <p:cNvSpPr>
            <a:spLocks noGrp="1"/>
          </p:cNvSpPr>
          <p:nvPr>
            <p:ph idx="1" hasCustomPrompt="1"/>
          </p:nvPr>
        </p:nvSpPr>
        <p:spPr>
          <a:xfrm>
            <a:off x="1862909" y="2108201"/>
            <a:ext cx="9720999" cy="4165601"/>
          </a:xfrm>
        </p:spPr>
        <p:txBody>
          <a:bodyPr numCol="2" spcCol="182880"/>
          <a:lstStyle>
            <a:lvl1pPr marL="457189" marR="0" indent="-457189"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baseline="0">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Add index sections here</a:t>
            </a:r>
          </a:p>
          <a:p>
            <a:pPr marL="342891" marR="0" lvl="0" indent="-342891"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a:t>Click to edit the Master text styles </a:t>
            </a:r>
          </a:p>
          <a:p>
            <a:pPr marL="342891" marR="0" lvl="0" indent="-342891"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a:t>Click to edit the Master text styles</a:t>
            </a:r>
          </a:p>
          <a:p>
            <a:pPr marL="342891" marR="0" lvl="0" indent="-342891"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a:t>Click to edit the Master text styles</a:t>
            </a:r>
          </a:p>
        </p:txBody>
      </p:sp>
      <p:pic>
        <p:nvPicPr>
          <p:cNvPr id="8" name="Picture 7"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938" y="413566"/>
            <a:ext cx="881951" cy="881836"/>
          </a:xfrm>
          <a:prstGeom prst="rect">
            <a:avLst/>
          </a:prstGeom>
        </p:spPr>
      </p:pic>
      <p:sp>
        <p:nvSpPr>
          <p:cNvPr id="9" name="Rectangle 8"/>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3" name="Text Placeholder 12"/>
          <p:cNvSpPr>
            <a:spLocks noGrp="1"/>
          </p:cNvSpPr>
          <p:nvPr>
            <p:ph type="body" sz="quarter" idx="10" hasCustomPrompt="1"/>
          </p:nvPr>
        </p:nvSpPr>
        <p:spPr>
          <a:xfrm>
            <a:off x="1862909" y="575733"/>
            <a:ext cx="9720999" cy="1126067"/>
          </a:xfrm>
        </p:spPr>
        <p:txBody>
          <a:bodyPr>
            <a:normAutofit/>
          </a:bodyPr>
          <a:lstStyle>
            <a:lvl1pPr marL="0" indent="0" algn="l">
              <a:buNone/>
              <a:defRPr sz="4000" b="1">
                <a:solidFill>
                  <a:schemeClr val="bg2"/>
                </a:solidFill>
              </a:defRPr>
            </a:lvl1pPr>
          </a:lstStyle>
          <a:p>
            <a:pPr lvl="0"/>
            <a:r>
              <a:rPr lang="en-US"/>
              <a:t>INSERT TITLE HERE</a:t>
            </a:r>
          </a:p>
        </p:txBody>
      </p:sp>
    </p:spTree>
    <p:extLst>
      <p:ext uri="{BB962C8B-B14F-4D97-AF65-F5344CB8AC3E}">
        <p14:creationId xmlns:p14="http://schemas.microsoft.com/office/powerpoint/2010/main" val="676387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3588" cy="6858000"/>
          </a:xfrm>
          <a:prstGeom prst="rect">
            <a:avLst/>
          </a:prstGeom>
        </p:spPr>
      </p:pic>
      <p:sp>
        <p:nvSpPr>
          <p:cNvPr id="9" name="Rectangle 8"/>
          <p:cNvSpPr/>
          <p:nvPr userDrawn="1"/>
        </p:nvSpPr>
        <p:spPr>
          <a:xfrm>
            <a:off x="0" y="2"/>
            <a:ext cx="12193588" cy="6857999"/>
          </a:xfrm>
          <a:prstGeom prst="rect">
            <a:avLst/>
          </a:prstGeom>
          <a:solidFill>
            <a:srgbClr val="3A9BB3">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6" name="Picture 5"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938" y="413566"/>
            <a:ext cx="881951" cy="881836"/>
          </a:xfrm>
          <a:prstGeom prst="rect">
            <a:avLst/>
          </a:prstGeom>
        </p:spPr>
      </p:pic>
      <p:sp>
        <p:nvSpPr>
          <p:cNvPr id="7" name="Rectangle 6"/>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Content Placeholder 2"/>
          <p:cNvSpPr>
            <a:spLocks noGrp="1"/>
          </p:cNvSpPr>
          <p:nvPr>
            <p:ph idx="1" hasCustomPrompt="1"/>
          </p:nvPr>
        </p:nvSpPr>
        <p:spPr>
          <a:xfrm>
            <a:off x="1862909" y="1600201"/>
            <a:ext cx="9720999" cy="4673600"/>
          </a:xfrm>
        </p:spPr>
        <p:txBody>
          <a:bodyPr numCol="1" spcCol="182880">
            <a:normAutofit/>
          </a:bodyPr>
          <a:lstStyle>
            <a:lvl1pPr marL="0" marR="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sz="4400" b="1" baseline="0">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“Insert a quote here and adjust the size of the text to best fit the available space”</a:t>
            </a:r>
          </a:p>
        </p:txBody>
      </p:sp>
    </p:spTree>
    <p:extLst>
      <p:ext uri="{BB962C8B-B14F-4D97-AF65-F5344CB8AC3E}">
        <p14:creationId xmlns:p14="http://schemas.microsoft.com/office/powerpoint/2010/main" val="376105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l="-23098"/>
          <a:stretch/>
        </p:blipFill>
        <p:spPr>
          <a:xfrm>
            <a:off x="2" y="0"/>
            <a:ext cx="12295201"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113548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l="-19863"/>
          <a:stretch/>
        </p:blipFill>
        <p:spPr>
          <a:xfrm>
            <a:off x="1420109" y="0"/>
            <a:ext cx="10784423"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1576282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l="-26543"/>
          <a:stretch/>
        </p:blipFill>
        <p:spPr>
          <a:xfrm>
            <a:off x="1795719" y="0"/>
            <a:ext cx="10414805"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725416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861303" y="0"/>
            <a:ext cx="8332285"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2286629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186757" y="0"/>
            <a:ext cx="9006832"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1516793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64529" y="0"/>
            <a:ext cx="8129059" cy="6858000"/>
          </a:xfrm>
          <a:prstGeom prst="rect">
            <a:avLst/>
          </a:prstGeom>
        </p:spPr>
      </p:pic>
      <p:grpSp>
        <p:nvGrpSpPr>
          <p:cNvPr id="16" name="Group 15"/>
          <p:cNvGrpSpPr/>
          <p:nvPr userDrawn="1"/>
        </p:nvGrpSpPr>
        <p:grpSpPr>
          <a:xfrm>
            <a:off x="3" y="-6357"/>
            <a:ext cx="9047811" cy="6991356"/>
            <a:chOff x="-3175" y="-4768"/>
            <a:chExt cx="6784975" cy="5243517"/>
          </a:xfrm>
        </p:grpSpPr>
        <p:sp>
          <p:nvSpPr>
            <p:cNvPr id="14" name="Rectangle 13"/>
            <p:cNvSpPr/>
            <p:nvPr userDrawn="1"/>
          </p:nvSpPr>
          <p:spPr>
            <a:xfrm>
              <a:off x="-3175" y="-4763"/>
              <a:ext cx="3813175" cy="51482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Isosceles Triangle 14"/>
            <p:cNvSpPr/>
            <p:nvPr userDrawn="1"/>
          </p:nvSpPr>
          <p:spPr>
            <a:xfrm rot="10800000">
              <a:off x="3200400" y="-4768"/>
              <a:ext cx="3581400" cy="5243517"/>
            </a:xfrm>
            <a:prstGeom prst="triangle">
              <a:avLst>
                <a:gd name="adj" fmla="val 84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a:t> </a:t>
              </a:r>
            </a:p>
          </p:txBody>
        </p:sp>
      </p:grpSp>
      <p:sp>
        <p:nvSpPr>
          <p:cNvPr id="11" name="Rectangle 10"/>
          <p:cNvSpPr/>
          <p:nvPr userDrawn="1"/>
        </p:nvSpPr>
        <p:spPr>
          <a:xfrm>
            <a:off x="1998394" y="447433"/>
            <a:ext cx="9627855" cy="162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914520" y="2"/>
            <a:ext cx="2229899" cy="214923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0" name="Picture 9" descr="logo-white.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8525" y="481297"/>
            <a:ext cx="1254204" cy="1254040"/>
          </a:xfrm>
          <a:prstGeom prst="rect">
            <a:avLst/>
          </a:prstGeom>
        </p:spPr>
      </p:pic>
      <p:sp>
        <p:nvSpPr>
          <p:cNvPr id="12" name="Text Placeholder 12"/>
          <p:cNvSpPr>
            <a:spLocks noGrp="1"/>
          </p:cNvSpPr>
          <p:nvPr>
            <p:ph type="body" sz="quarter" idx="13" hasCustomPrompt="1"/>
          </p:nvPr>
        </p:nvSpPr>
        <p:spPr>
          <a:xfrm>
            <a:off x="914519" y="2717800"/>
            <a:ext cx="4775822" cy="2540000"/>
          </a:xfrm>
        </p:spPr>
        <p:txBody>
          <a:bodyPr>
            <a:normAutofit/>
          </a:bodyPr>
          <a:lstStyle>
            <a:lvl1pPr marL="0" indent="0" algn="l">
              <a:buNone/>
              <a:defRPr sz="4000" b="1">
                <a:solidFill>
                  <a:schemeClr val="bg2"/>
                </a:solidFill>
              </a:defRPr>
            </a:lvl1pPr>
          </a:lstStyle>
          <a:p>
            <a:pPr lvl="0"/>
            <a:r>
              <a:rPr lang="en-US"/>
              <a:t>INSERT SECTION TITLE HERE</a:t>
            </a:r>
          </a:p>
        </p:txBody>
      </p:sp>
    </p:spTree>
    <p:extLst>
      <p:ext uri="{BB962C8B-B14F-4D97-AF65-F5344CB8AC3E}">
        <p14:creationId xmlns:p14="http://schemas.microsoft.com/office/powerpoint/2010/main" val="356877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80" y="274637"/>
            <a:ext cx="10974229"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80" y="1600201"/>
            <a:ext cx="1097422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79" y="6356351"/>
            <a:ext cx="28451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00021758-CDCA-4424-A5F3-36C4F9FC9C33}" type="datetimeFigureOut">
              <a:rPr lang="en-GB" smtClean="0"/>
              <a:pPr/>
              <a:t>12/04/2021</a:t>
            </a:fld>
            <a:endParaRPr lang="en-GB"/>
          </a:p>
        </p:txBody>
      </p:sp>
      <p:sp>
        <p:nvSpPr>
          <p:cNvPr id="5" name="Footer Placeholder 4"/>
          <p:cNvSpPr>
            <a:spLocks noGrp="1"/>
          </p:cNvSpPr>
          <p:nvPr>
            <p:ph type="ftr" sz="quarter" idx="3"/>
          </p:nvPr>
        </p:nvSpPr>
        <p:spPr>
          <a:xfrm>
            <a:off x="4166143" y="6356351"/>
            <a:ext cx="3861303"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738738" y="6356351"/>
            <a:ext cx="2845171"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E5419253-D3AD-49DB-9808-79D38C021470}" type="slidenum">
              <a:rPr lang="en-GB" smtClean="0"/>
              <a:pPr/>
              <a:t>‹#›</a:t>
            </a:fld>
            <a:endParaRPr lang="en-GB"/>
          </a:p>
        </p:txBody>
      </p:sp>
    </p:spTree>
    <p:extLst>
      <p:ext uri="{BB962C8B-B14F-4D97-AF65-F5344CB8AC3E}">
        <p14:creationId xmlns:p14="http://schemas.microsoft.com/office/powerpoint/2010/main" val="2780570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63" r:id="rId13"/>
    <p:sldLayoutId id="2147483652" r:id="rId14"/>
    <p:sldLayoutId id="2147483661" r:id="rId15"/>
    <p:sldLayoutId id="2147483662" r:id="rId16"/>
    <p:sldLayoutId id="2147483664" r:id="rId17"/>
    <p:sldLayoutId id="2147483660" r:id="rId18"/>
  </p:sldLayoutIdLst>
  <p:txStyles>
    <p:titleStyle>
      <a:lvl1pPr algn="ctr" defTabSz="914377"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8E3B95-FF64-A946-AB49-7302CFDE56C8}"/>
              </a:ext>
            </a:extLst>
          </p:cNvPr>
          <p:cNvSpPr>
            <a:spLocks noGrp="1"/>
          </p:cNvSpPr>
          <p:nvPr>
            <p:ph type="ctrTitle"/>
          </p:nvPr>
        </p:nvSpPr>
        <p:spPr>
          <a:xfrm>
            <a:off x="1009608" y="1763712"/>
            <a:ext cx="10364550" cy="3330575"/>
          </a:xfrm>
        </p:spPr>
        <p:txBody>
          <a:bodyPr/>
          <a:lstStyle/>
          <a:p>
            <a:pPr algn="ctr"/>
            <a:r>
              <a:rPr lang="en-US" sz="11000" dirty="0">
                <a:latin typeface="Akkurat-Light" panose="02000503030000020004" pitchFamily="2" charset="0"/>
              </a:rPr>
              <a:t>Future Pathways</a:t>
            </a:r>
          </a:p>
        </p:txBody>
      </p:sp>
      <p:sp>
        <p:nvSpPr>
          <p:cNvPr id="5" name="Subtitle 4">
            <a:extLst>
              <a:ext uri="{FF2B5EF4-FFF2-40B4-BE49-F238E27FC236}">
                <a16:creationId xmlns:a16="http://schemas.microsoft.com/office/drawing/2014/main" id="{3F0C9710-5ACF-994C-AD96-A2932C8CD628}"/>
              </a:ext>
            </a:extLst>
          </p:cNvPr>
          <p:cNvSpPr>
            <a:spLocks noGrp="1"/>
          </p:cNvSpPr>
          <p:nvPr>
            <p:ph type="subTitle" idx="1"/>
          </p:nvPr>
        </p:nvSpPr>
        <p:spPr>
          <a:xfrm>
            <a:off x="6369388" y="332890"/>
            <a:ext cx="10364550" cy="1336040"/>
          </a:xfrm>
        </p:spPr>
        <p:txBody>
          <a:bodyPr>
            <a:normAutofit fontScale="85000" lnSpcReduction="20000"/>
          </a:bodyPr>
          <a:lstStyle/>
          <a:p>
            <a:r>
              <a:rPr lang="en-US" dirty="0">
                <a:latin typeface="Akkurat-Light" panose="02000503030000020004" pitchFamily="2" charset="0"/>
              </a:rPr>
              <a:t>The Mayor’s European Social Fund: </a:t>
            </a:r>
          </a:p>
          <a:p>
            <a:r>
              <a:rPr lang="en-US" dirty="0">
                <a:latin typeface="Akkurat-Light" panose="02000503030000020004" pitchFamily="2" charset="0"/>
              </a:rPr>
              <a:t>West London Alliance Targeted NEETs</a:t>
            </a:r>
          </a:p>
          <a:p>
            <a:r>
              <a:rPr lang="en-US" dirty="0">
                <a:latin typeface="Akkurat-Light" panose="02000503030000020004" pitchFamily="2" charset="0"/>
              </a:rPr>
              <a:t>April 2021 - August 2023</a:t>
            </a:r>
          </a:p>
        </p:txBody>
      </p:sp>
      <p:pic>
        <p:nvPicPr>
          <p:cNvPr id="3" name="Picture 2">
            <a:extLst>
              <a:ext uri="{FF2B5EF4-FFF2-40B4-BE49-F238E27FC236}">
                <a16:creationId xmlns:a16="http://schemas.microsoft.com/office/drawing/2014/main" id="{E64FF704-6886-42A8-A70B-686AA963B5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23147"/>
            <a:ext cx="12193588" cy="1334853"/>
          </a:xfrm>
          <a:prstGeom prst="rect">
            <a:avLst/>
          </a:prstGeom>
        </p:spPr>
      </p:pic>
      <p:pic>
        <p:nvPicPr>
          <p:cNvPr id="6" name="image19.jpeg">
            <a:extLst>
              <a:ext uri="{FF2B5EF4-FFF2-40B4-BE49-F238E27FC236}">
                <a16:creationId xmlns:a16="http://schemas.microsoft.com/office/drawing/2014/main" id="{5F7830D2-ACDB-4955-B19B-56E081CBA973}"/>
              </a:ext>
            </a:extLst>
          </p:cNvPr>
          <p:cNvPicPr/>
          <p:nvPr/>
        </p:nvPicPr>
        <p:blipFill>
          <a:blip r:embed="rId3" cstate="print"/>
          <a:stretch>
            <a:fillRect/>
          </a:stretch>
        </p:blipFill>
        <p:spPr>
          <a:xfrm>
            <a:off x="290456" y="5841403"/>
            <a:ext cx="5475644" cy="659246"/>
          </a:xfrm>
          <a:prstGeom prst="rect">
            <a:avLst/>
          </a:prstGeom>
        </p:spPr>
      </p:pic>
    </p:spTree>
    <p:extLst>
      <p:ext uri="{BB962C8B-B14F-4D97-AF65-F5344CB8AC3E}">
        <p14:creationId xmlns:p14="http://schemas.microsoft.com/office/powerpoint/2010/main" val="3267923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1609461" y="1248834"/>
            <a:ext cx="9753600" cy="4165599"/>
          </a:xfrm>
        </p:spPr>
        <p:txBody>
          <a:bodyPr>
            <a:noAutofit/>
          </a:bodyPr>
          <a:lstStyle/>
          <a:p>
            <a:pPr marL="342900" lvl="1" indent="-342900">
              <a:buFont typeface="Arial" panose="020B0604020202020204" pitchFamily="34" charset="0"/>
              <a:buChar char="•"/>
              <a:defRPr/>
            </a:pPr>
            <a:r>
              <a:rPr lang="en-GB" dirty="0">
                <a:latin typeface="Akkurat-Light" panose="02000503030000020004"/>
              </a:rPr>
              <a:t>Must be aged 16+</a:t>
            </a:r>
          </a:p>
          <a:p>
            <a:pPr marL="342900" lvl="1" indent="-342900">
              <a:buFont typeface="Arial" panose="020B0604020202020204" pitchFamily="34" charset="0"/>
              <a:buChar char="•"/>
              <a:defRPr/>
            </a:pPr>
            <a:r>
              <a:rPr lang="en-GB" dirty="0">
                <a:latin typeface="Akkurat-Light" panose="02000503030000020004"/>
              </a:rPr>
              <a:t>A minimum of one barrier to finding employment or an apprenticeship.</a:t>
            </a:r>
          </a:p>
          <a:p>
            <a:r>
              <a:rPr lang="en-GB" sz="2400" dirty="0">
                <a:latin typeface="Akkurat-Light" panose="02000503030000020004"/>
              </a:rPr>
              <a:t>Any training relevant to our clients’ job goals if it is not available free and we can demonstrate how this will bring clients closer to employment. </a:t>
            </a:r>
            <a:r>
              <a:rPr lang="en-GB" sz="2400" u="sng" dirty="0">
                <a:latin typeface="Akkurat-Light" panose="02000503030000020004"/>
              </a:rPr>
              <a:t>Some of the examples are:</a:t>
            </a:r>
          </a:p>
          <a:p>
            <a:r>
              <a:rPr lang="en-GB" sz="2400" dirty="0">
                <a:latin typeface="Akkurat-Light" panose="02000503030000020004"/>
              </a:rPr>
              <a:t>Childcare, IT, Business Administration, First Aid, SIA, CSCS, Fork Lift, CBT licence etc. </a:t>
            </a:r>
          </a:p>
          <a:p>
            <a:r>
              <a:rPr lang="en-GB" sz="2400" dirty="0">
                <a:latin typeface="Akkurat-Light" panose="02000503030000020004"/>
              </a:rPr>
              <a:t>SIA badges </a:t>
            </a:r>
          </a:p>
          <a:p>
            <a:r>
              <a:rPr lang="en-GB" sz="2400" dirty="0">
                <a:latin typeface="Akkurat-Light" panose="02000503030000020004"/>
              </a:rPr>
              <a:t>CSCS training for those who are not on benefits or are under 19 and are not eligible for government funding</a:t>
            </a:r>
          </a:p>
          <a:p>
            <a:r>
              <a:rPr lang="en-GB" sz="2400" dirty="0">
                <a:latin typeface="Akkurat-Light" panose="02000503030000020004"/>
              </a:rPr>
              <a:t>Training for people who would like to be self-employed ( IT, Childcare etc)</a:t>
            </a:r>
          </a:p>
          <a:p>
            <a:r>
              <a:rPr lang="en-GB" sz="2400" dirty="0">
                <a:latin typeface="Akkurat-Light" panose="02000503030000020004"/>
              </a:rPr>
              <a:t>Online training courses </a:t>
            </a:r>
          </a:p>
        </p:txBody>
      </p:sp>
      <p:sp>
        <p:nvSpPr>
          <p:cNvPr id="3" name="Text Placeholder 2"/>
          <p:cNvSpPr>
            <a:spLocks noGrp="1"/>
          </p:cNvSpPr>
          <p:nvPr>
            <p:ph type="body" sz="quarter" idx="13"/>
          </p:nvPr>
        </p:nvSpPr>
        <p:spPr>
          <a:xfrm>
            <a:off x="1902888" y="584201"/>
            <a:ext cx="9719733" cy="1329267"/>
          </a:xfrm>
        </p:spPr>
        <p:txBody>
          <a:bodyPr>
            <a:noAutofit/>
          </a:bodyPr>
          <a:lstStyle/>
          <a:p>
            <a:r>
              <a:rPr lang="en-GB" sz="4133" dirty="0">
                <a:solidFill>
                  <a:srgbClr val="353534"/>
                </a:solidFill>
                <a:latin typeface="Akkurat-Light" panose="02000503030000020004" pitchFamily="2" charset="77"/>
              </a:rPr>
              <a:t>The Training Budget </a:t>
            </a:r>
          </a:p>
        </p:txBody>
      </p:sp>
      <p:pic>
        <p:nvPicPr>
          <p:cNvPr id="6" name="Picture 5">
            <a:extLst>
              <a:ext uri="{FF2B5EF4-FFF2-40B4-BE49-F238E27FC236}">
                <a16:creationId xmlns:a16="http://schemas.microsoft.com/office/drawing/2014/main" id="{191AA718-6D91-4AA9-915E-AC26549D2F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1500" y="6019130"/>
            <a:ext cx="2213428" cy="789456"/>
          </a:xfrm>
          <a:prstGeom prst="rect">
            <a:avLst/>
          </a:prstGeom>
        </p:spPr>
      </p:pic>
    </p:spTree>
    <p:extLst>
      <p:ext uri="{BB962C8B-B14F-4D97-AF65-F5344CB8AC3E}">
        <p14:creationId xmlns:p14="http://schemas.microsoft.com/office/powerpoint/2010/main" val="1272357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02880FA-8C23-4FD7-8454-BAFBD00357B2}"/>
              </a:ext>
            </a:extLst>
          </p:cNvPr>
          <p:cNvSpPr>
            <a:spLocks noGrp="1"/>
          </p:cNvSpPr>
          <p:nvPr>
            <p:ph type="body" sz="quarter" idx="10"/>
          </p:nvPr>
        </p:nvSpPr>
        <p:spPr>
          <a:xfrm>
            <a:off x="2001454" y="838969"/>
            <a:ext cx="9720999" cy="1126067"/>
          </a:xfrm>
        </p:spPr>
        <p:txBody>
          <a:bodyPr/>
          <a:lstStyle/>
          <a:p>
            <a:r>
              <a:rPr lang="en-GB" dirty="0">
                <a:solidFill>
                  <a:schemeClr val="tx1"/>
                </a:solidFill>
                <a:latin typeface="Akkurat-Light" panose="02000503030000020004" pitchFamily="2" charset="0"/>
              </a:rPr>
              <a:t>Any Questions </a:t>
            </a:r>
          </a:p>
        </p:txBody>
      </p:sp>
      <p:pic>
        <p:nvPicPr>
          <p:cNvPr id="4" name="Content Placeholder 3" descr="A picture containing drawing&#10;&#10;Description automatically generated">
            <a:extLst>
              <a:ext uri="{FF2B5EF4-FFF2-40B4-BE49-F238E27FC236}">
                <a16:creationId xmlns:a16="http://schemas.microsoft.com/office/drawing/2014/main" id="{E9AD7B41-2B95-4CB0-A30A-D083D273C5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0263" y="2108200"/>
            <a:ext cx="4165600" cy="4165600"/>
          </a:xfrm>
          <a:prstGeom prst="rect">
            <a:avLst/>
          </a:prstGeom>
          <a:noFill/>
        </p:spPr>
      </p:pic>
    </p:spTree>
    <p:extLst>
      <p:ext uri="{BB962C8B-B14F-4D97-AF65-F5344CB8AC3E}">
        <p14:creationId xmlns:p14="http://schemas.microsoft.com/office/powerpoint/2010/main" val="3816754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29800-CA2A-4C31-B717-DD35D3E3F17E}"/>
              </a:ext>
            </a:extLst>
          </p:cNvPr>
          <p:cNvSpPr>
            <a:spLocks noGrp="1"/>
          </p:cNvSpPr>
          <p:nvPr>
            <p:ph sz="half" idx="2"/>
          </p:nvPr>
        </p:nvSpPr>
        <p:spPr>
          <a:xfrm>
            <a:off x="1896780" y="1371599"/>
            <a:ext cx="9754870" cy="2285594"/>
          </a:xfrm>
        </p:spPr>
        <p:txBody>
          <a:bodyPr>
            <a:noAutofit/>
          </a:bodyPr>
          <a:lstStyle/>
          <a:p>
            <a:pPr>
              <a:defRPr/>
            </a:pPr>
            <a:r>
              <a:rPr lang="en-GB" sz="2400" dirty="0">
                <a:solidFill>
                  <a:srgbClr val="353534"/>
                </a:solidFill>
                <a:latin typeface="Akkurat-Light" panose="02000503030000020004" pitchFamily="2" charset="0"/>
              </a:rPr>
              <a:t>We've been a charity for 200 years</a:t>
            </a:r>
          </a:p>
          <a:p>
            <a:pPr>
              <a:defRPr/>
            </a:pPr>
            <a:r>
              <a:rPr lang="en-GB" sz="2400" dirty="0">
                <a:solidFill>
                  <a:srgbClr val="353534"/>
                </a:solidFill>
                <a:latin typeface="Akkurat-Light" panose="02000503030000020004" pitchFamily="2" charset="0"/>
              </a:rPr>
              <a:t>We have 123 services all over the UK</a:t>
            </a:r>
          </a:p>
          <a:p>
            <a:pPr>
              <a:defRPr/>
            </a:pPr>
            <a:r>
              <a:rPr lang="en-GB" sz="2400" dirty="0">
                <a:solidFill>
                  <a:srgbClr val="353534"/>
                </a:solidFill>
                <a:latin typeface="Akkurat-Light" panose="02000503030000020004" pitchFamily="2" charset="0"/>
              </a:rPr>
              <a:t>Justice, Rehabilitation, Alternative Education, Adult Skills, Apprenticeships, NCS &amp; Employability </a:t>
            </a:r>
          </a:p>
          <a:p>
            <a:pPr>
              <a:defRPr/>
            </a:pPr>
            <a:r>
              <a:rPr lang="en-GB" sz="2400" dirty="0">
                <a:solidFill>
                  <a:srgbClr val="353534"/>
                </a:solidFill>
                <a:latin typeface="Akkurat-Light" panose="02000503030000020004" pitchFamily="2" charset="0"/>
              </a:rPr>
              <a:t>Our Employability services currently operate in London, Manchester &amp; Liverpool</a:t>
            </a:r>
          </a:p>
          <a:p>
            <a:endParaRPr lang="en-GB" sz="2400" dirty="0"/>
          </a:p>
        </p:txBody>
      </p:sp>
      <p:sp>
        <p:nvSpPr>
          <p:cNvPr id="3" name="Text Placeholder 2">
            <a:extLst>
              <a:ext uri="{FF2B5EF4-FFF2-40B4-BE49-F238E27FC236}">
                <a16:creationId xmlns:a16="http://schemas.microsoft.com/office/drawing/2014/main" id="{599C4F27-CF01-43D2-BE33-BD5EC1800227}"/>
              </a:ext>
            </a:extLst>
          </p:cNvPr>
          <p:cNvSpPr>
            <a:spLocks noGrp="1"/>
          </p:cNvSpPr>
          <p:nvPr>
            <p:ph type="body" sz="quarter" idx="13"/>
          </p:nvPr>
        </p:nvSpPr>
        <p:spPr>
          <a:xfrm>
            <a:off x="1896780" y="584199"/>
            <a:ext cx="9720999" cy="787400"/>
          </a:xfrm>
        </p:spPr>
        <p:txBody>
          <a:bodyPr>
            <a:normAutofit/>
          </a:bodyPr>
          <a:lstStyle/>
          <a:p>
            <a:r>
              <a:rPr lang="en-GB" dirty="0">
                <a:solidFill>
                  <a:srgbClr val="353534"/>
                </a:solidFill>
                <a:latin typeface="Akkurat-Light" panose="02000503030000020004" pitchFamily="2" charset="0"/>
              </a:rPr>
              <a:t>About Catch22</a:t>
            </a:r>
          </a:p>
          <a:p>
            <a:endParaRPr lang="en-GB" dirty="0"/>
          </a:p>
        </p:txBody>
      </p:sp>
      <p:sp>
        <p:nvSpPr>
          <p:cNvPr id="4" name="Text Placeholder 2">
            <a:extLst>
              <a:ext uri="{FF2B5EF4-FFF2-40B4-BE49-F238E27FC236}">
                <a16:creationId xmlns:a16="http://schemas.microsoft.com/office/drawing/2014/main" id="{3B1AC368-3768-407E-AD27-AB2BB5523D23}"/>
              </a:ext>
            </a:extLst>
          </p:cNvPr>
          <p:cNvSpPr txBox="1">
            <a:spLocks/>
          </p:cNvSpPr>
          <p:nvPr/>
        </p:nvSpPr>
        <p:spPr>
          <a:xfrm>
            <a:off x="1930651" y="3826527"/>
            <a:ext cx="9720999" cy="773953"/>
          </a:xfrm>
          <a:prstGeom prst="rect">
            <a:avLst/>
          </a:prstGeom>
        </p:spPr>
        <p:txBody>
          <a:bodyPr vert="horz" lIns="91440" tIns="45720" rIns="91440" bIns="45720" rtlCol="0">
            <a:normAutofit/>
          </a:bodyPr>
          <a:lstStyle>
            <a:lvl1pPr marL="0" indent="0" algn="l" defTabSz="914377" rtl="0" eaLnBrk="1" latinLnBrk="0" hangingPunct="1">
              <a:spcBef>
                <a:spcPct val="20000"/>
              </a:spcBef>
              <a:buFont typeface="Arial" panose="020B0604020202020204" pitchFamily="34" charset="0"/>
              <a:buNone/>
              <a:defRPr sz="4000" b="1" kern="1200">
                <a:solidFill>
                  <a:schemeClr val="tx1"/>
                </a:solidFill>
                <a:latin typeface="Arial" panose="020B0604020202020204" pitchFamily="34" charset="0"/>
                <a:ea typeface="+mn-ea"/>
                <a:cs typeface="Arial" panose="020B0604020202020204" pitchFamily="34" charset="0"/>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a:solidFill>
                  <a:srgbClr val="353534"/>
                </a:solidFill>
                <a:latin typeface="Akkurat-Light" panose="02000503030000020004" pitchFamily="2" charset="77"/>
              </a:rPr>
              <a:t>Impact and Vision</a:t>
            </a:r>
          </a:p>
          <a:p>
            <a:endParaRPr lang="en-GB" dirty="0"/>
          </a:p>
        </p:txBody>
      </p:sp>
      <p:sp>
        <p:nvSpPr>
          <p:cNvPr id="5" name="Content Placeholder 1">
            <a:extLst>
              <a:ext uri="{FF2B5EF4-FFF2-40B4-BE49-F238E27FC236}">
                <a16:creationId xmlns:a16="http://schemas.microsoft.com/office/drawing/2014/main" id="{D406B63C-17AA-49B7-B4F3-7D27883B3956}"/>
              </a:ext>
            </a:extLst>
          </p:cNvPr>
          <p:cNvSpPr txBox="1">
            <a:spLocks/>
          </p:cNvSpPr>
          <p:nvPr/>
        </p:nvSpPr>
        <p:spPr>
          <a:xfrm>
            <a:off x="1829038" y="4546601"/>
            <a:ext cx="9754870" cy="1727200"/>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32" indent="-285744" algn="l" defTabSz="914377"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defRPr/>
            </a:pPr>
            <a:r>
              <a:rPr lang="en-GB" sz="2400" dirty="0">
                <a:solidFill>
                  <a:srgbClr val="353534"/>
                </a:solidFill>
                <a:latin typeface="Akkurat-Light" panose="02000503030000020004" pitchFamily="2" charset="0"/>
              </a:rPr>
              <a:t>Last year alone Catch 22 supported 64,741 people</a:t>
            </a:r>
          </a:p>
          <a:p>
            <a:pPr>
              <a:lnSpc>
                <a:spcPct val="120000"/>
              </a:lnSpc>
              <a:defRPr/>
            </a:pPr>
            <a:r>
              <a:rPr lang="en-GB" sz="2400" dirty="0">
                <a:solidFill>
                  <a:srgbClr val="353534"/>
                </a:solidFill>
                <a:latin typeface="Akkurat-Light" panose="02000503030000020004" pitchFamily="2" charset="0"/>
              </a:rPr>
              <a:t>Employability currently has a 70% sustainability rate</a:t>
            </a:r>
          </a:p>
          <a:p>
            <a:pPr>
              <a:lnSpc>
                <a:spcPct val="120000"/>
              </a:lnSpc>
              <a:defRPr/>
            </a:pPr>
            <a:r>
              <a:rPr lang="en-GB" sz="2400" dirty="0">
                <a:solidFill>
                  <a:srgbClr val="353534"/>
                </a:solidFill>
                <a:latin typeface="Akkurat-Light" panose="02000503030000020004" pitchFamily="2" charset="0"/>
              </a:rPr>
              <a:t>Our vision is a strong society where everyone has a good place to live, a purpose and good people around them</a:t>
            </a:r>
          </a:p>
        </p:txBody>
      </p:sp>
    </p:spTree>
    <p:extLst>
      <p:ext uri="{BB962C8B-B14F-4D97-AF65-F5344CB8AC3E}">
        <p14:creationId xmlns:p14="http://schemas.microsoft.com/office/powerpoint/2010/main" val="1292346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5CDFC3E-04F5-4E00-9F81-888BAA9456B5}"/>
              </a:ext>
            </a:extLst>
          </p:cNvPr>
          <p:cNvSpPr>
            <a:spLocks noGrp="1"/>
          </p:cNvSpPr>
          <p:nvPr>
            <p:ph type="body" sz="quarter" idx="10"/>
          </p:nvPr>
        </p:nvSpPr>
        <p:spPr>
          <a:xfrm>
            <a:off x="1973745" y="969818"/>
            <a:ext cx="9720999" cy="1233055"/>
          </a:xfrm>
        </p:spPr>
        <p:txBody>
          <a:bodyPr>
            <a:normAutofit/>
          </a:bodyPr>
          <a:lstStyle/>
          <a:p>
            <a:r>
              <a:rPr lang="en-GB" dirty="0">
                <a:solidFill>
                  <a:schemeClr val="tx1"/>
                </a:solidFill>
                <a:latin typeface="Akkurat-Light" panose="02000503030000020004" pitchFamily="2" charset="0"/>
              </a:rPr>
              <a:t>Future Pathways </a:t>
            </a:r>
          </a:p>
        </p:txBody>
      </p:sp>
      <p:sp>
        <p:nvSpPr>
          <p:cNvPr id="14" name="Content Placeholder 13">
            <a:extLst>
              <a:ext uri="{FF2B5EF4-FFF2-40B4-BE49-F238E27FC236}">
                <a16:creationId xmlns:a16="http://schemas.microsoft.com/office/drawing/2014/main" id="{2014C88F-5E9F-4A52-A51F-0B639C3E7251}"/>
              </a:ext>
            </a:extLst>
          </p:cNvPr>
          <p:cNvSpPr>
            <a:spLocks noGrp="1"/>
          </p:cNvSpPr>
          <p:nvPr>
            <p:ph idx="1"/>
          </p:nvPr>
        </p:nvSpPr>
        <p:spPr>
          <a:xfrm>
            <a:off x="1973745" y="1813407"/>
            <a:ext cx="9610163" cy="3669147"/>
          </a:xfrm>
        </p:spPr>
        <p:txBody>
          <a:bodyPr numCol="1">
            <a:normAutofit lnSpcReduction="10000"/>
          </a:bodyPr>
          <a:lstStyle/>
          <a:p>
            <a:pPr marL="0" indent="0" algn="just">
              <a:buNone/>
            </a:pPr>
            <a:r>
              <a:rPr lang="en-GB" dirty="0">
                <a:solidFill>
                  <a:schemeClr val="tx1"/>
                </a:solidFill>
                <a:latin typeface="Akkurat-Light" panose="02000503030000020004" pitchFamily="2" charset="77"/>
              </a:rPr>
              <a:t>The Future Pathways is a voluntary employment support programme funded by GLA and ESF </a:t>
            </a:r>
            <a:r>
              <a:rPr lang="en-GB" dirty="0">
                <a:solidFill>
                  <a:schemeClr val="tx1"/>
                </a:solidFill>
                <a:latin typeface="Akkurat-Light" panose="02000503030000020004" pitchFamily="2" charset="0"/>
              </a:rPr>
              <a:t>that provides individually tailored support for young people aged 16-24 who are not in employment, education or training (NEET) and who are from one of a number of disadvantaged groups and have one or more additional barriers in order to help them achieve sustained education or employment outcomes. </a:t>
            </a:r>
          </a:p>
          <a:p>
            <a:endParaRPr lang="en-GB" dirty="0"/>
          </a:p>
        </p:txBody>
      </p:sp>
      <p:pic>
        <p:nvPicPr>
          <p:cNvPr id="5" name="image19.jpeg">
            <a:extLst>
              <a:ext uri="{FF2B5EF4-FFF2-40B4-BE49-F238E27FC236}">
                <a16:creationId xmlns:a16="http://schemas.microsoft.com/office/drawing/2014/main" id="{C5C51E71-8675-47F4-9ED4-83AA535594F2}"/>
              </a:ext>
            </a:extLst>
          </p:cNvPr>
          <p:cNvPicPr/>
          <p:nvPr/>
        </p:nvPicPr>
        <p:blipFill>
          <a:blip r:embed="rId2" cstate="print"/>
          <a:stretch>
            <a:fillRect/>
          </a:stretch>
        </p:blipFill>
        <p:spPr>
          <a:xfrm>
            <a:off x="6096794" y="6021951"/>
            <a:ext cx="5928537" cy="739799"/>
          </a:xfrm>
          <a:prstGeom prst="rect">
            <a:avLst/>
          </a:prstGeom>
        </p:spPr>
      </p:pic>
    </p:spTree>
    <p:extLst>
      <p:ext uri="{BB962C8B-B14F-4D97-AF65-F5344CB8AC3E}">
        <p14:creationId xmlns:p14="http://schemas.microsoft.com/office/powerpoint/2010/main" val="3444105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1E4C2D-179D-4515-BC4E-53D63599039A}"/>
              </a:ext>
            </a:extLst>
          </p:cNvPr>
          <p:cNvSpPr>
            <a:spLocks noGrp="1"/>
          </p:cNvSpPr>
          <p:nvPr>
            <p:ph type="body" sz="quarter" idx="13"/>
          </p:nvPr>
        </p:nvSpPr>
        <p:spPr>
          <a:xfrm>
            <a:off x="1862909" y="575733"/>
            <a:ext cx="9720999" cy="1126067"/>
          </a:xfrm>
        </p:spPr>
        <p:txBody>
          <a:bodyPr>
            <a:normAutofit/>
          </a:bodyPr>
          <a:lstStyle/>
          <a:p>
            <a:r>
              <a:rPr lang="en-GB" u="sng" dirty="0"/>
              <a:t>Project Aims </a:t>
            </a:r>
          </a:p>
        </p:txBody>
      </p:sp>
      <p:graphicFrame>
        <p:nvGraphicFramePr>
          <p:cNvPr id="13" name="Table 13">
            <a:extLst>
              <a:ext uri="{FF2B5EF4-FFF2-40B4-BE49-F238E27FC236}">
                <a16:creationId xmlns:a16="http://schemas.microsoft.com/office/drawing/2014/main" id="{C2B2812B-6A79-420D-ADF3-D45BF34FFDC5}"/>
              </a:ext>
            </a:extLst>
          </p:cNvPr>
          <p:cNvGraphicFramePr>
            <a:graphicFrameLocks noGrp="1"/>
          </p:cNvGraphicFramePr>
          <p:nvPr>
            <p:ph sz="half" idx="2"/>
            <p:extLst>
              <p:ext uri="{D42A27DB-BD31-4B8C-83A1-F6EECF244321}">
                <p14:modId xmlns:p14="http://schemas.microsoft.com/office/powerpoint/2010/main" val="1335111785"/>
              </p:ext>
            </p:extLst>
          </p:nvPr>
        </p:nvGraphicFramePr>
        <p:xfrm>
          <a:off x="756637" y="1469802"/>
          <a:ext cx="11112853" cy="5136474"/>
        </p:xfrm>
        <a:graphic>
          <a:graphicData uri="http://schemas.openxmlformats.org/drawingml/2006/table">
            <a:tbl>
              <a:tblPr firstRow="1" bandRow="1">
                <a:tableStyleId>{E8B1032C-EA38-4F05-BA0D-38AFFFC7BED3}</a:tableStyleId>
              </a:tblPr>
              <a:tblGrid>
                <a:gridCol w="9075072">
                  <a:extLst>
                    <a:ext uri="{9D8B030D-6E8A-4147-A177-3AD203B41FA5}">
                      <a16:colId xmlns:a16="http://schemas.microsoft.com/office/drawing/2014/main" val="1765225688"/>
                    </a:ext>
                  </a:extLst>
                </a:gridCol>
                <a:gridCol w="2037781">
                  <a:extLst>
                    <a:ext uri="{9D8B030D-6E8A-4147-A177-3AD203B41FA5}">
                      <a16:colId xmlns:a16="http://schemas.microsoft.com/office/drawing/2014/main" val="1858176113"/>
                    </a:ext>
                  </a:extLst>
                </a:gridCol>
              </a:tblGrid>
              <a:tr h="65591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0" dirty="0">
                          <a:effectLst/>
                          <a:latin typeface="Akkurat-Light" panose="02000503030000020004" pitchFamily="2" charset="0"/>
                        </a:rPr>
                        <a:t>Participants aged 16-17 years Starting on the Project</a:t>
                      </a:r>
                      <a:endParaRPr lang="en-GB" sz="1800" b="0" dirty="0">
                        <a:effectLst/>
                        <a:latin typeface="Akkurat-Light" panose="02000503030000020004" pitchFamily="2" charset="0"/>
                        <a:ea typeface="Calibri" panose="020F0502020204030204" pitchFamily="34" charset="0"/>
                      </a:endParaRPr>
                    </a:p>
                    <a:p>
                      <a:endParaRPr lang="en-GB" sz="1800" b="0" dirty="0">
                        <a:latin typeface="Akkurat-Light" panose="02000503030000020004" pitchFamily="2" charset="0"/>
                      </a:endParaRPr>
                    </a:p>
                  </a:txBody>
                  <a:tcPr/>
                </a:tc>
                <a:tc>
                  <a:txBody>
                    <a:bodyPr/>
                    <a:lstStyle/>
                    <a:p>
                      <a:r>
                        <a:rPr lang="en-GB" sz="1800" b="0" dirty="0">
                          <a:latin typeface="Akkurat-Light" panose="02000503030000020004" pitchFamily="2" charset="0"/>
                        </a:rPr>
                        <a:t>20</a:t>
                      </a:r>
                    </a:p>
                  </a:txBody>
                  <a:tcPr/>
                </a:tc>
                <a:extLst>
                  <a:ext uri="{0D108BD9-81ED-4DB2-BD59-A6C34878D82A}">
                    <a16:rowId xmlns:a16="http://schemas.microsoft.com/office/drawing/2014/main" val="1980680712"/>
                  </a:ext>
                </a:extLst>
              </a:tr>
              <a:tr h="5418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t>
                      </a:r>
                      <a:r>
                        <a:rPr lang="en-GB" sz="1800">
                          <a:effectLst/>
                          <a:latin typeface="Akkurat-Light" panose="02000503030000020004" pitchFamily="2" charset="0"/>
                        </a:rPr>
                        <a:t>aged 18-24 </a:t>
                      </a:r>
                      <a:r>
                        <a:rPr lang="en-GB" sz="1800" dirty="0">
                          <a:effectLst/>
                          <a:latin typeface="Akkurat-Light" panose="02000503030000020004" pitchFamily="2" charset="0"/>
                        </a:rPr>
                        <a:t>years Starting on the Project</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692</a:t>
                      </a:r>
                    </a:p>
                  </a:txBody>
                  <a:tcPr/>
                </a:tc>
                <a:extLst>
                  <a:ext uri="{0D108BD9-81ED-4DB2-BD59-A6C34878D82A}">
                    <a16:rowId xmlns:a16="http://schemas.microsoft.com/office/drawing/2014/main" val="1783647929"/>
                  </a:ext>
                </a:extLst>
              </a:tr>
              <a:tr h="5418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16-17 Entering an RPA Compliant Outcome</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11</a:t>
                      </a:r>
                    </a:p>
                  </a:txBody>
                  <a:tcPr/>
                </a:tc>
                <a:extLst>
                  <a:ext uri="{0D108BD9-81ED-4DB2-BD59-A6C34878D82A}">
                    <a16:rowId xmlns:a16="http://schemas.microsoft.com/office/drawing/2014/main" val="2922960221"/>
                  </a:ext>
                </a:extLst>
              </a:tr>
              <a:tr h="5418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18-24 Entering either Employment or Apprenticeship</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308</a:t>
                      </a:r>
                    </a:p>
                  </a:txBody>
                  <a:tcPr/>
                </a:tc>
                <a:extLst>
                  <a:ext uri="{0D108BD9-81ED-4DB2-BD59-A6C34878D82A}">
                    <a16:rowId xmlns:a16="http://schemas.microsoft.com/office/drawing/2014/main" val="833509739"/>
                  </a:ext>
                </a:extLst>
              </a:tr>
              <a:tr h="5418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18-24 Entering either Education or Training</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170</a:t>
                      </a:r>
                    </a:p>
                  </a:txBody>
                  <a:tcPr/>
                </a:tc>
                <a:extLst>
                  <a:ext uri="{0D108BD9-81ED-4DB2-BD59-A6C34878D82A}">
                    <a16:rowId xmlns:a16="http://schemas.microsoft.com/office/drawing/2014/main" val="1316837371"/>
                  </a:ext>
                </a:extLst>
              </a:tr>
              <a:tr h="61151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16-17 Sustaining an RPA Compliant Outcome for 26 weeks </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5</a:t>
                      </a:r>
                    </a:p>
                  </a:txBody>
                  <a:tcPr/>
                </a:tc>
                <a:extLst>
                  <a:ext uri="{0D108BD9-81ED-4DB2-BD59-A6C34878D82A}">
                    <a16:rowId xmlns:a16="http://schemas.microsoft.com/office/drawing/2014/main" val="928389791"/>
                  </a:ext>
                </a:extLst>
              </a:tr>
              <a:tr h="61151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18-24 Sustaining Employment or an Apprenticeship for 26 weeks</a:t>
                      </a: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201</a:t>
                      </a:r>
                    </a:p>
                  </a:txBody>
                  <a:tcPr/>
                </a:tc>
                <a:extLst>
                  <a:ext uri="{0D108BD9-81ED-4DB2-BD59-A6C34878D82A}">
                    <a16:rowId xmlns:a16="http://schemas.microsoft.com/office/drawing/2014/main" val="1434881051"/>
                  </a:ext>
                </a:extLst>
              </a:tr>
              <a:tr h="5418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effectLst/>
                          <a:latin typeface="Akkurat-Light" panose="02000503030000020004" pitchFamily="2" charset="0"/>
                        </a:rPr>
                        <a:t>Participants aged 18-24 Sustaining Education or Training for 26 weeks </a:t>
                      </a:r>
                      <a:endParaRPr lang="en-GB" sz="1800" dirty="0">
                        <a:effectLst/>
                        <a:latin typeface="Akkurat-Light" panose="02000503030000020004" pitchFamily="2" charset="0"/>
                        <a:ea typeface="Calibri" panose="020F0502020204030204" pitchFamily="34" charset="0"/>
                      </a:endParaRPr>
                    </a:p>
                    <a:p>
                      <a:endParaRPr lang="en-GB" sz="1800" dirty="0">
                        <a:latin typeface="Akkurat-Light" panose="02000503030000020004" pitchFamily="2" charset="0"/>
                      </a:endParaRPr>
                    </a:p>
                  </a:txBody>
                  <a:tcPr/>
                </a:tc>
                <a:tc>
                  <a:txBody>
                    <a:bodyPr/>
                    <a:lstStyle/>
                    <a:p>
                      <a:r>
                        <a:rPr lang="en-GB" sz="1800" dirty="0">
                          <a:latin typeface="Akkurat-Light" panose="02000503030000020004" pitchFamily="2" charset="0"/>
                        </a:rPr>
                        <a:t>89</a:t>
                      </a:r>
                    </a:p>
                  </a:txBody>
                  <a:tcPr/>
                </a:tc>
                <a:extLst>
                  <a:ext uri="{0D108BD9-81ED-4DB2-BD59-A6C34878D82A}">
                    <a16:rowId xmlns:a16="http://schemas.microsoft.com/office/drawing/2014/main" val="4149922610"/>
                  </a:ext>
                </a:extLst>
              </a:tr>
            </a:tbl>
          </a:graphicData>
        </a:graphic>
      </p:graphicFrame>
    </p:spTree>
    <p:extLst>
      <p:ext uri="{BB962C8B-B14F-4D97-AF65-F5344CB8AC3E}">
        <p14:creationId xmlns:p14="http://schemas.microsoft.com/office/powerpoint/2010/main" val="1093181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302B53-7D5C-44C7-8D4C-F881F4085D0B}"/>
              </a:ext>
            </a:extLst>
          </p:cNvPr>
          <p:cNvSpPr>
            <a:spLocks noGrp="1"/>
          </p:cNvSpPr>
          <p:nvPr>
            <p:ph sz="half" idx="2"/>
          </p:nvPr>
        </p:nvSpPr>
        <p:spPr>
          <a:xfrm>
            <a:off x="1996225" y="1876926"/>
            <a:ext cx="8519375" cy="4883366"/>
          </a:xfrm>
        </p:spPr>
        <p:txBody>
          <a:bodyPr>
            <a:noAutofit/>
          </a:bodyPr>
          <a:lstStyle/>
          <a:p>
            <a:pPr marL="0" indent="0">
              <a:buNone/>
            </a:pPr>
            <a:r>
              <a:rPr lang="en-GB" sz="1800" b="1" dirty="0">
                <a:latin typeface="Akkurat-Light" panose="02000503030000020004" pitchFamily="2" charset="0"/>
              </a:rPr>
              <a:t>Young Londoners aged 16 to 24 who are NEET and are: </a:t>
            </a:r>
          </a:p>
          <a:p>
            <a:pPr marL="457188" lvl="1" indent="0">
              <a:buNone/>
            </a:pPr>
            <a:r>
              <a:rPr lang="en-GB" sz="1800" dirty="0">
                <a:latin typeface="Akkurat-Light" panose="02000503030000020004" pitchFamily="2" charset="0"/>
              </a:rPr>
              <a:t>Looked After or care leavers; </a:t>
            </a:r>
          </a:p>
          <a:p>
            <a:pPr marL="457188" lvl="1" indent="0">
              <a:buNone/>
            </a:pPr>
            <a:r>
              <a:rPr lang="en-GB" sz="1800" dirty="0">
                <a:latin typeface="Akkurat-Light" panose="02000503030000020004" pitchFamily="2" charset="0"/>
              </a:rPr>
              <a:t>or </a:t>
            </a:r>
          </a:p>
          <a:p>
            <a:pPr marL="457188" lvl="1" indent="0">
              <a:buNone/>
            </a:pPr>
            <a:r>
              <a:rPr lang="en-GB" sz="1800" dirty="0">
                <a:latin typeface="Akkurat-Light" panose="02000503030000020004" pitchFamily="2" charset="0"/>
              </a:rPr>
              <a:t>Homeless or at risk of being homeless; </a:t>
            </a:r>
          </a:p>
          <a:p>
            <a:pPr marL="457188" lvl="1" indent="0">
              <a:buNone/>
            </a:pPr>
            <a:r>
              <a:rPr lang="en-GB" sz="1800" dirty="0">
                <a:latin typeface="Akkurat-Light" panose="02000503030000020004" pitchFamily="2" charset="0"/>
              </a:rPr>
              <a:t>or </a:t>
            </a:r>
          </a:p>
          <a:p>
            <a:pPr lvl="1"/>
            <a:r>
              <a:rPr lang="en-GB" sz="1800" dirty="0">
                <a:latin typeface="Akkurat-Light" panose="02000503030000020004" pitchFamily="2" charset="0"/>
              </a:rPr>
              <a:t>fall into two or more of the categories below: </a:t>
            </a:r>
          </a:p>
          <a:p>
            <a:pPr lvl="2"/>
            <a:r>
              <a:rPr lang="en-GB" sz="1800" dirty="0">
                <a:latin typeface="Akkurat-Light" panose="02000503030000020004" pitchFamily="2" charset="0"/>
              </a:rPr>
              <a:t>lone parent </a:t>
            </a:r>
          </a:p>
          <a:p>
            <a:pPr lvl="2"/>
            <a:r>
              <a:rPr lang="en-GB" sz="1800" dirty="0">
                <a:latin typeface="Akkurat-Light" panose="02000503030000020004" pitchFamily="2" charset="0"/>
              </a:rPr>
              <a:t>in problem debt (minimum of £1,000) </a:t>
            </a:r>
          </a:p>
          <a:p>
            <a:pPr lvl="2"/>
            <a:r>
              <a:rPr lang="en-GB" sz="1800" dirty="0">
                <a:latin typeface="Akkurat-Light" panose="02000503030000020004" pitchFamily="2" charset="0"/>
              </a:rPr>
              <a:t>young carer </a:t>
            </a:r>
          </a:p>
          <a:p>
            <a:pPr lvl="2"/>
            <a:r>
              <a:rPr lang="en-GB" sz="1800" dirty="0">
                <a:latin typeface="Akkurat-Light" panose="02000503030000020004" pitchFamily="2" charset="0"/>
              </a:rPr>
              <a:t>involved in substance misuse </a:t>
            </a:r>
          </a:p>
          <a:p>
            <a:pPr lvl="2"/>
            <a:r>
              <a:rPr lang="en-GB" sz="1800" dirty="0">
                <a:latin typeface="Akkurat-Light" panose="02000503030000020004" pitchFamily="2" charset="0"/>
              </a:rPr>
              <a:t>involved in criminal activity</a:t>
            </a:r>
          </a:p>
          <a:p>
            <a:pPr marL="114297" indent="0">
              <a:buNone/>
            </a:pPr>
            <a:r>
              <a:rPr lang="en-GB" sz="1800" u="sng" dirty="0">
                <a:latin typeface="Akkurat-Light" panose="02000503030000020004" pitchFamily="2" charset="0"/>
              </a:rPr>
              <a:t>Exclusions: </a:t>
            </a:r>
          </a:p>
          <a:p>
            <a:pPr lvl="0"/>
            <a:r>
              <a:rPr lang="en-GB" sz="1600" dirty="0">
                <a:latin typeface="Akkurat-Light" panose="02000503030000020004" pitchFamily="2" charset="0"/>
              </a:rPr>
              <a:t>Asylum seekers or migrants who do not have permission to work and are not in care</a:t>
            </a:r>
          </a:p>
          <a:p>
            <a:pPr lvl="0"/>
            <a:r>
              <a:rPr lang="en-GB" sz="1600" dirty="0">
                <a:latin typeface="Akkurat-Light" panose="02000503030000020004" pitchFamily="2" charset="0"/>
              </a:rPr>
              <a:t>Young people who are receiving support through the Work and Health Programme</a:t>
            </a:r>
          </a:p>
          <a:p>
            <a:pPr lvl="0"/>
            <a:r>
              <a:rPr lang="en-GB" sz="1600" dirty="0">
                <a:latin typeface="Akkurat-Light" panose="02000503030000020004" pitchFamily="2" charset="0"/>
              </a:rPr>
              <a:t>Young people under 18 and in mainstream education who are currently excluded from school</a:t>
            </a:r>
          </a:p>
        </p:txBody>
      </p:sp>
      <p:sp>
        <p:nvSpPr>
          <p:cNvPr id="3" name="Text Placeholder 2">
            <a:extLst>
              <a:ext uri="{FF2B5EF4-FFF2-40B4-BE49-F238E27FC236}">
                <a16:creationId xmlns:a16="http://schemas.microsoft.com/office/drawing/2014/main" id="{05CDFC3E-04F5-4E00-9F81-888BAA9456B5}"/>
              </a:ext>
            </a:extLst>
          </p:cNvPr>
          <p:cNvSpPr>
            <a:spLocks noGrp="1"/>
          </p:cNvSpPr>
          <p:nvPr>
            <p:ph type="body" sz="quarter" idx="13"/>
          </p:nvPr>
        </p:nvSpPr>
        <p:spPr>
          <a:xfrm>
            <a:off x="1996225" y="627437"/>
            <a:ext cx="9587683" cy="1249489"/>
          </a:xfrm>
        </p:spPr>
        <p:txBody>
          <a:bodyPr>
            <a:normAutofit lnSpcReduction="10000"/>
          </a:bodyPr>
          <a:lstStyle/>
          <a:p>
            <a:r>
              <a:rPr lang="en-GB" u="sng" dirty="0">
                <a:latin typeface="Akkurat-Light" panose="02000503030000020004" pitchFamily="2" charset="0"/>
              </a:rPr>
              <a:t>Eligibility Criteria</a:t>
            </a:r>
          </a:p>
          <a:p>
            <a:r>
              <a:rPr lang="en-GB" sz="1800" dirty="0">
                <a:latin typeface="Akkurat-Light" panose="02000503030000020004" pitchFamily="2" charset="0"/>
              </a:rPr>
              <a:t>Residents of:</a:t>
            </a:r>
          </a:p>
          <a:p>
            <a:r>
              <a:rPr lang="en-GB" sz="1800" b="0" i="1" dirty="0">
                <a:latin typeface="Akkurat-Light" panose="02000503030000020004" pitchFamily="2" charset="0"/>
              </a:rPr>
              <a:t>Harrow, Hillingdon, Hammersmiths and Fulham, Ealing, Hounslow, Brent and Barnet</a:t>
            </a:r>
          </a:p>
        </p:txBody>
      </p:sp>
    </p:spTree>
    <p:extLst>
      <p:ext uri="{BB962C8B-B14F-4D97-AF65-F5344CB8AC3E}">
        <p14:creationId xmlns:p14="http://schemas.microsoft.com/office/powerpoint/2010/main" val="3711448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302B53-7D5C-44C7-8D4C-F881F4085D0B}"/>
              </a:ext>
            </a:extLst>
          </p:cNvPr>
          <p:cNvSpPr>
            <a:spLocks noGrp="1"/>
          </p:cNvSpPr>
          <p:nvPr>
            <p:ph sz="half" idx="2"/>
          </p:nvPr>
        </p:nvSpPr>
        <p:spPr>
          <a:xfrm>
            <a:off x="621346" y="1759527"/>
            <a:ext cx="11332028" cy="4107830"/>
          </a:xfrm>
        </p:spPr>
        <p:txBody>
          <a:bodyPr numCol="2">
            <a:noAutofit/>
          </a:bodyPr>
          <a:lstStyle/>
          <a:p>
            <a:pPr>
              <a:lnSpc>
                <a:spcPct val="110000"/>
              </a:lnSpc>
              <a:defRPr/>
            </a:pPr>
            <a:r>
              <a:rPr lang="en-GB" sz="2400" dirty="0">
                <a:latin typeface="Akkurat-Light" panose="02000503030000020004" pitchFamily="2" charset="77"/>
              </a:rPr>
              <a:t>Dedicated employment advisor</a:t>
            </a:r>
          </a:p>
          <a:p>
            <a:pPr>
              <a:lnSpc>
                <a:spcPct val="110000"/>
              </a:lnSpc>
              <a:defRPr/>
            </a:pPr>
            <a:r>
              <a:rPr lang="en-GB" sz="2400" dirty="0">
                <a:latin typeface="Akkurat-Light" panose="02000503030000020004" pitchFamily="2" charset="77"/>
              </a:rPr>
              <a:t>Tailored journey designed to overcome personal barriers</a:t>
            </a:r>
          </a:p>
          <a:p>
            <a:pPr>
              <a:lnSpc>
                <a:spcPct val="110000"/>
              </a:lnSpc>
              <a:defRPr/>
            </a:pPr>
            <a:r>
              <a:rPr lang="en-GB" sz="2400" dirty="0">
                <a:latin typeface="Akkurat-Light" panose="02000503030000020004" pitchFamily="2" charset="77"/>
              </a:rPr>
              <a:t>Confidence &amp; motivation building sessions</a:t>
            </a:r>
          </a:p>
          <a:p>
            <a:pPr>
              <a:lnSpc>
                <a:spcPct val="110000"/>
              </a:lnSpc>
              <a:defRPr/>
            </a:pPr>
            <a:r>
              <a:rPr lang="en-GB" sz="2400" dirty="0">
                <a:latin typeface="Akkurat-Light" panose="02000503030000020004" pitchFamily="2" charset="77"/>
              </a:rPr>
              <a:t>CV’s &amp; cover letter preparation</a:t>
            </a:r>
          </a:p>
          <a:p>
            <a:pPr>
              <a:lnSpc>
                <a:spcPct val="110000"/>
              </a:lnSpc>
              <a:defRPr/>
            </a:pPr>
            <a:r>
              <a:rPr lang="en-GB" sz="2400" dirty="0">
                <a:latin typeface="Akkurat-Light" panose="02000503030000020004" pitchFamily="2" charset="77"/>
              </a:rPr>
              <a:t>Job search &amp; application coaching</a:t>
            </a:r>
          </a:p>
          <a:p>
            <a:pPr>
              <a:lnSpc>
                <a:spcPct val="110000"/>
              </a:lnSpc>
              <a:defRPr/>
            </a:pPr>
            <a:r>
              <a:rPr lang="en-GB" sz="2400" dirty="0">
                <a:latin typeface="Akkurat-Light" panose="02000503030000020004" pitchFamily="2" charset="77"/>
              </a:rPr>
              <a:t>Funding to upskill </a:t>
            </a:r>
          </a:p>
          <a:p>
            <a:pPr>
              <a:lnSpc>
                <a:spcPct val="110000"/>
              </a:lnSpc>
              <a:defRPr/>
            </a:pPr>
            <a:r>
              <a:rPr lang="en-GB" sz="2400" dirty="0">
                <a:latin typeface="Akkurat-Light" panose="02000503030000020004" pitchFamily="2" charset="77"/>
              </a:rPr>
              <a:t>Interview prep / Mock interviews</a:t>
            </a:r>
          </a:p>
          <a:p>
            <a:pPr>
              <a:lnSpc>
                <a:spcPct val="110000"/>
              </a:lnSpc>
              <a:defRPr/>
            </a:pPr>
            <a:r>
              <a:rPr lang="en-GB" sz="2400" dirty="0">
                <a:solidFill>
                  <a:srgbClr val="353534"/>
                </a:solidFill>
                <a:latin typeface="Akkurat-Light" panose="02000503030000020004" pitchFamily="2" charset="77"/>
              </a:rPr>
              <a:t>Interview clothing to keep</a:t>
            </a:r>
          </a:p>
          <a:p>
            <a:pPr>
              <a:lnSpc>
                <a:spcPct val="110000"/>
              </a:lnSpc>
              <a:defRPr/>
            </a:pPr>
            <a:r>
              <a:rPr lang="en-GB" sz="2400" dirty="0">
                <a:solidFill>
                  <a:srgbClr val="353534"/>
                </a:solidFill>
                <a:latin typeface="Akkurat-Light" panose="02000503030000020004" pitchFamily="2" charset="77"/>
              </a:rPr>
              <a:t>Better off calculations</a:t>
            </a:r>
          </a:p>
          <a:p>
            <a:pPr>
              <a:lnSpc>
                <a:spcPct val="110000"/>
              </a:lnSpc>
              <a:defRPr/>
            </a:pPr>
            <a:r>
              <a:rPr lang="en-GB" sz="2400" dirty="0">
                <a:solidFill>
                  <a:srgbClr val="353534"/>
                </a:solidFill>
                <a:latin typeface="Akkurat-Light" panose="02000503030000020004" pitchFamily="2" charset="77"/>
              </a:rPr>
              <a:t>Hidden job market top tips</a:t>
            </a:r>
          </a:p>
          <a:p>
            <a:pPr>
              <a:lnSpc>
                <a:spcPct val="110000"/>
              </a:lnSpc>
              <a:defRPr/>
            </a:pPr>
            <a:r>
              <a:rPr lang="en-GB" sz="2400" dirty="0">
                <a:solidFill>
                  <a:srgbClr val="353534"/>
                </a:solidFill>
                <a:latin typeface="Akkurat-Light" panose="02000503030000020004" pitchFamily="2" charset="77"/>
              </a:rPr>
              <a:t>Financial support for first month in work</a:t>
            </a:r>
          </a:p>
          <a:p>
            <a:pPr marL="285750" indent="-285750"/>
            <a:r>
              <a:rPr lang="en-GB" sz="2400" dirty="0" err="1">
                <a:latin typeface="Akkurat-Light" panose="02000503030000020004" pitchFamily="2" charset="0"/>
              </a:rPr>
              <a:t>WorkStar</a:t>
            </a:r>
            <a:r>
              <a:rPr lang="en-GB" sz="2400" dirty="0">
                <a:latin typeface="Akkurat-Light" panose="02000503030000020004" pitchFamily="2" charset="0"/>
              </a:rPr>
              <a:t> created and updated to monitor soft skills</a:t>
            </a:r>
          </a:p>
          <a:p>
            <a:pPr marL="285750" indent="-285750"/>
            <a:r>
              <a:rPr lang="en-GB" sz="2400" dirty="0">
                <a:solidFill>
                  <a:srgbClr val="353534"/>
                </a:solidFill>
                <a:latin typeface="Akkurat-Light" panose="02000503030000020004" pitchFamily="2" charset="77"/>
              </a:rPr>
              <a:t>In-work support for first 6 months </a:t>
            </a:r>
          </a:p>
          <a:p>
            <a:pPr marL="285750" indent="-285750"/>
            <a:endParaRPr lang="en-GB" sz="2400" b="1" dirty="0"/>
          </a:p>
          <a:p>
            <a:pPr marL="285750" indent="-285750"/>
            <a:endParaRPr lang="en-GB" sz="1800" dirty="0">
              <a:latin typeface="Akkurat-Light" panose="02000503030000020004" pitchFamily="2" charset="0"/>
            </a:endParaRPr>
          </a:p>
        </p:txBody>
      </p:sp>
      <p:sp>
        <p:nvSpPr>
          <p:cNvPr id="3" name="Text Placeholder 2">
            <a:extLst>
              <a:ext uri="{FF2B5EF4-FFF2-40B4-BE49-F238E27FC236}">
                <a16:creationId xmlns:a16="http://schemas.microsoft.com/office/drawing/2014/main" id="{05CDFC3E-04F5-4E00-9F81-888BAA9456B5}"/>
              </a:ext>
            </a:extLst>
          </p:cNvPr>
          <p:cNvSpPr>
            <a:spLocks noGrp="1"/>
          </p:cNvSpPr>
          <p:nvPr>
            <p:ph type="body" sz="quarter" idx="13"/>
          </p:nvPr>
        </p:nvSpPr>
        <p:spPr>
          <a:xfrm>
            <a:off x="2009104" y="723652"/>
            <a:ext cx="9607640" cy="1035875"/>
          </a:xfrm>
        </p:spPr>
        <p:txBody>
          <a:bodyPr vert="horz" lIns="120000" tIns="45720" rIns="91440" bIns="45720" rtlCol="0">
            <a:normAutofit fontScale="25000" lnSpcReduction="20000"/>
          </a:bodyPr>
          <a:lstStyle/>
          <a:p>
            <a:r>
              <a:rPr lang="en-GB" sz="16000" dirty="0">
                <a:latin typeface="Akkurat-Light" panose="02000503030000020004" pitchFamily="2" charset="0"/>
              </a:rPr>
              <a:t>Key Activities</a:t>
            </a:r>
          </a:p>
          <a:p>
            <a:r>
              <a:rPr lang="en-GB" sz="7400" i="1" dirty="0">
                <a:solidFill>
                  <a:schemeClr val="accent1"/>
                </a:solidFill>
                <a:latin typeface="Akkurat-Light" panose="02000503030000020004" pitchFamily="2" charset="0"/>
              </a:rPr>
              <a:t>There is support at every stage of the programme</a:t>
            </a:r>
          </a:p>
          <a:p>
            <a:endParaRPr lang="en-GB" sz="8000" dirty="0">
              <a:solidFill>
                <a:schemeClr val="accent1"/>
              </a:solidFill>
              <a:latin typeface="Akkurat-Light" panose="02000503030000020004" pitchFamily="2" charset="0"/>
            </a:endParaRPr>
          </a:p>
          <a:p>
            <a:endParaRPr lang="en-GB" sz="8000" u="sng" dirty="0">
              <a:latin typeface="Akkurat-Light" panose="02000503030000020004" pitchFamily="2" charset="0"/>
            </a:endParaRPr>
          </a:p>
          <a:p>
            <a:endParaRPr lang="en-GB" sz="8000" dirty="0">
              <a:latin typeface="Akkurat-Light" panose="02000503030000020004" pitchFamily="2" charset="0"/>
            </a:endParaRPr>
          </a:p>
        </p:txBody>
      </p:sp>
    </p:spTree>
    <p:extLst>
      <p:ext uri="{BB962C8B-B14F-4D97-AF65-F5344CB8AC3E}">
        <p14:creationId xmlns:p14="http://schemas.microsoft.com/office/powerpoint/2010/main" val="13026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EE6A62-D252-48D8-9C76-D38A0E993541}"/>
              </a:ext>
            </a:extLst>
          </p:cNvPr>
          <p:cNvSpPr>
            <a:spLocks noGrp="1"/>
          </p:cNvSpPr>
          <p:nvPr>
            <p:ph type="body" sz="quarter" idx="13"/>
          </p:nvPr>
        </p:nvSpPr>
        <p:spPr/>
        <p:txBody>
          <a:bodyPr/>
          <a:lstStyle/>
          <a:p>
            <a:r>
              <a:rPr lang="en-GB" dirty="0">
                <a:solidFill>
                  <a:srgbClr val="353534"/>
                </a:solidFill>
                <a:latin typeface="Akkurat-Light" panose="02000503030000020004" pitchFamily="2" charset="77"/>
              </a:rPr>
              <a:t>Employability Support</a:t>
            </a:r>
          </a:p>
          <a:p>
            <a:endParaRPr lang="en-GB" dirty="0"/>
          </a:p>
        </p:txBody>
      </p:sp>
      <p:pic>
        <p:nvPicPr>
          <p:cNvPr id="6" name="Catch22 Employability">
            <a:hlinkClick r:id="" action="ppaction://media"/>
            <a:extLst>
              <a:ext uri="{FF2B5EF4-FFF2-40B4-BE49-F238E27FC236}">
                <a16:creationId xmlns:a16="http://schemas.microsoft.com/office/drawing/2014/main" id="{962F9088-8B9B-4B3D-9D8E-793C8F713960}"/>
              </a:ext>
            </a:extLst>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4"/>
          <a:stretch>
            <a:fillRect/>
          </a:stretch>
        </p:blipFill>
        <p:spPr>
          <a:xfrm>
            <a:off x="3003550" y="2108200"/>
            <a:ext cx="7405688" cy="4165600"/>
          </a:xfrm>
        </p:spPr>
      </p:pic>
    </p:spTree>
    <p:extLst>
      <p:ext uri="{BB962C8B-B14F-4D97-AF65-F5344CB8AC3E}">
        <p14:creationId xmlns:p14="http://schemas.microsoft.com/office/powerpoint/2010/main" val="380361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5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5194" y="2616200"/>
            <a:ext cx="10363200" cy="2844800"/>
          </a:xfrm>
        </p:spPr>
        <p:txBody>
          <a:bodyPr/>
          <a:lstStyle/>
          <a:p>
            <a:r>
              <a:rPr lang="en-GB" sz="6400" dirty="0"/>
              <a:t>BARCLAYS CONNECT WITH WORK</a:t>
            </a:r>
          </a:p>
        </p:txBody>
      </p:sp>
      <p:pic>
        <p:nvPicPr>
          <p:cNvPr id="5" name="Picture 4">
            <a:extLst>
              <a:ext uri="{FF2B5EF4-FFF2-40B4-BE49-F238E27FC236}">
                <a16:creationId xmlns:a16="http://schemas.microsoft.com/office/drawing/2014/main" id="{842AD8C3-185B-47F5-AE46-8225EC3B11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9595" y="5562600"/>
            <a:ext cx="2213428" cy="789456"/>
          </a:xfrm>
          <a:prstGeom prst="rect">
            <a:avLst/>
          </a:prstGeom>
        </p:spPr>
      </p:pic>
    </p:spTree>
    <p:extLst>
      <p:ext uri="{BB962C8B-B14F-4D97-AF65-F5344CB8AC3E}">
        <p14:creationId xmlns:p14="http://schemas.microsoft.com/office/powerpoint/2010/main" val="2014717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10394" y="1701801"/>
            <a:ext cx="10972800" cy="4876799"/>
          </a:xfrm>
        </p:spPr>
        <p:txBody>
          <a:bodyPr>
            <a:normAutofit/>
          </a:bodyPr>
          <a:lstStyle/>
          <a:p>
            <a:pPr marL="457189" lvl="1" indent="-457189">
              <a:lnSpc>
                <a:spcPct val="90000"/>
              </a:lnSpc>
              <a:buFont typeface="Arial" panose="020B0604020202020204" pitchFamily="34" charset="0"/>
              <a:buChar char="•"/>
              <a:defRPr/>
            </a:pPr>
            <a:r>
              <a:rPr lang="en-GB" dirty="0">
                <a:latin typeface="Akkurat-Light" panose="02000503030000020004" pitchFamily="2" charset="77"/>
              </a:rPr>
              <a:t>Barclays Connect with Work is a fully-funded socially responsible employment programme that supports individuals who have faced barriers to work, into a job or apprenticeship.</a:t>
            </a:r>
          </a:p>
          <a:p>
            <a:pPr marL="457189" lvl="1" indent="-457189">
              <a:lnSpc>
                <a:spcPct val="90000"/>
              </a:lnSpc>
              <a:buFont typeface="Arial" panose="020B0604020202020204" pitchFamily="34" charset="0"/>
              <a:buChar char="•"/>
              <a:defRPr/>
            </a:pPr>
            <a:r>
              <a:rPr lang="en-GB" dirty="0">
                <a:latin typeface="Akkurat-Light" panose="02000503030000020004" pitchFamily="2" charset="77"/>
              </a:rPr>
              <a:t>The programme works on both sides of the recruitment process, providing support and advice for employers, and support and training for the employee. Support is maintained throughout the process and for up to 12 months in-work.</a:t>
            </a:r>
          </a:p>
          <a:p>
            <a:pPr marL="457189" lvl="1" indent="-457189">
              <a:lnSpc>
                <a:spcPct val="90000"/>
              </a:lnSpc>
              <a:buFont typeface="Arial" panose="020B0604020202020204" pitchFamily="34" charset="0"/>
              <a:buChar char="•"/>
              <a:defRPr/>
            </a:pPr>
            <a:r>
              <a:rPr lang="en-GB" dirty="0">
                <a:latin typeface="Akkurat-Light" panose="02000503030000020004" pitchFamily="2" charset="77"/>
              </a:rPr>
              <a:t>Catch22 is a strategic delivery partner on the Barclays Connect with Work programme in London, Liverpool and Bristol.</a:t>
            </a:r>
          </a:p>
          <a:p>
            <a:pPr marL="457189" lvl="1" indent="-457189">
              <a:lnSpc>
                <a:spcPct val="90000"/>
              </a:lnSpc>
              <a:buFont typeface="Arial" panose="020B0604020202020204" pitchFamily="34" charset="0"/>
              <a:buChar char="•"/>
              <a:defRPr/>
            </a:pPr>
            <a:r>
              <a:rPr lang="en-GB" dirty="0">
                <a:latin typeface="Akkurat-Light" panose="02000503030000020004" pitchFamily="2" charset="77"/>
              </a:rPr>
              <a:t>Funding pool available to upskill individuals .</a:t>
            </a:r>
          </a:p>
          <a:p>
            <a:pPr marL="457189" lvl="1" indent="-457189">
              <a:lnSpc>
                <a:spcPct val="90000"/>
              </a:lnSpc>
              <a:buFont typeface="Arial" panose="020B0604020202020204" pitchFamily="34" charset="0"/>
              <a:buChar char="•"/>
              <a:defRPr/>
            </a:pPr>
            <a:r>
              <a:rPr lang="en-GB" dirty="0">
                <a:latin typeface="Akkurat-Light" panose="02000503030000020004" pitchFamily="2" charset="77"/>
              </a:rPr>
              <a:t>Access to exclusive vacancies via Barclays business customers.</a:t>
            </a:r>
          </a:p>
          <a:p>
            <a:pPr marL="457189" lvl="1" indent="-457189">
              <a:lnSpc>
                <a:spcPct val="90000"/>
              </a:lnSpc>
              <a:buFont typeface="Arial" panose="020B0604020202020204" pitchFamily="34" charset="0"/>
              <a:buChar char="•"/>
              <a:defRPr/>
            </a:pPr>
            <a:endParaRPr lang="en-GB" dirty="0">
              <a:solidFill>
                <a:srgbClr val="353534"/>
              </a:solidFill>
              <a:latin typeface="Akkurat-Light" panose="02000503030000020004" pitchFamily="2" charset="77"/>
            </a:endParaRPr>
          </a:p>
          <a:p>
            <a:pPr marL="0" indent="0">
              <a:buNone/>
            </a:pPr>
            <a:endParaRPr lang="en-GB" sz="2400" b="1" dirty="0"/>
          </a:p>
          <a:p>
            <a:pPr marL="0" indent="0">
              <a:buNone/>
            </a:pPr>
            <a:endParaRPr lang="en-GB" sz="2133" dirty="0"/>
          </a:p>
        </p:txBody>
      </p:sp>
      <p:sp>
        <p:nvSpPr>
          <p:cNvPr id="8" name="Content Placeholder 4"/>
          <p:cNvSpPr txBox="1">
            <a:spLocks/>
          </p:cNvSpPr>
          <p:nvPr/>
        </p:nvSpPr>
        <p:spPr>
          <a:xfrm>
            <a:off x="6096794" y="4455581"/>
            <a:ext cx="4876800" cy="2774951"/>
          </a:xfrm>
          <a:prstGeom prst="rect">
            <a:avLst/>
          </a:prstGeom>
        </p:spPr>
        <p:txBody>
          <a:bodyPr vert="horz" lIns="121920" tIns="60960" rIns="121920" bIns="6096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rgbClr val="FF0000"/>
              </a:buClr>
            </a:pPr>
            <a:endParaRPr lang="en-GB" sz="1600" b="1" dirty="0"/>
          </a:p>
          <a:p>
            <a:endParaRPr lang="en-GB" sz="2667"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4567" y="5888925"/>
            <a:ext cx="2213428" cy="789456"/>
          </a:xfrm>
          <a:prstGeom prst="rect">
            <a:avLst/>
          </a:prstGeom>
        </p:spPr>
      </p:pic>
      <p:sp>
        <p:nvSpPr>
          <p:cNvPr id="6" name="Text Placeholder 5">
            <a:extLst>
              <a:ext uri="{FF2B5EF4-FFF2-40B4-BE49-F238E27FC236}">
                <a16:creationId xmlns:a16="http://schemas.microsoft.com/office/drawing/2014/main" id="{5E769730-A272-4152-BEC5-FF86868AAD02}"/>
              </a:ext>
            </a:extLst>
          </p:cNvPr>
          <p:cNvSpPr>
            <a:spLocks noGrp="1"/>
          </p:cNvSpPr>
          <p:nvPr>
            <p:ph type="body" sz="quarter" idx="13"/>
          </p:nvPr>
        </p:nvSpPr>
        <p:spPr>
          <a:xfrm>
            <a:off x="1863461" y="630837"/>
            <a:ext cx="9719733" cy="1126067"/>
          </a:xfrm>
        </p:spPr>
        <p:txBody>
          <a:bodyPr>
            <a:normAutofit/>
          </a:bodyPr>
          <a:lstStyle/>
          <a:p>
            <a:r>
              <a:rPr lang="en-GB" sz="4133" dirty="0">
                <a:solidFill>
                  <a:srgbClr val="353534"/>
                </a:solidFill>
                <a:latin typeface="Akkurat-Light" panose="02000503030000020004" pitchFamily="2" charset="77"/>
              </a:rPr>
              <a:t>Connect With Work</a:t>
            </a:r>
          </a:p>
        </p:txBody>
      </p:sp>
    </p:spTree>
    <p:extLst>
      <p:ext uri="{BB962C8B-B14F-4D97-AF65-F5344CB8AC3E}">
        <p14:creationId xmlns:p14="http://schemas.microsoft.com/office/powerpoint/2010/main" val="1915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atch22">
      <a:dk1>
        <a:srgbClr val="050505"/>
      </a:dk1>
      <a:lt1>
        <a:srgbClr val="FFFFFF"/>
      </a:lt1>
      <a:dk2>
        <a:srgbClr val="195C6C"/>
      </a:dk2>
      <a:lt2>
        <a:srgbClr val="FFFFFF"/>
      </a:lt2>
      <a:accent1>
        <a:srgbClr val="FFCC0B"/>
      </a:accent1>
      <a:accent2>
        <a:srgbClr val="F68B15"/>
      </a:accent2>
      <a:accent3>
        <a:srgbClr val="E7E7E7"/>
      </a:accent3>
      <a:accent4>
        <a:srgbClr val="3A9BB3"/>
      </a:accent4>
      <a:accent5>
        <a:srgbClr val="97B027"/>
      </a:accent5>
      <a:accent6>
        <a:srgbClr val="195C6C"/>
      </a:accent6>
      <a:hlink>
        <a:srgbClr val="E7E7E7"/>
      </a:hlink>
      <a:folHlink>
        <a:srgbClr val="FFCC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AF8BAD702D874C986B1B4D98C265E5" ma:contentTypeVersion="0" ma:contentTypeDescription="Create a new document." ma:contentTypeScope="" ma:versionID="1693a504a45fa072966195720fdfb5d0">
  <xsd:schema xmlns:xsd="http://www.w3.org/2001/XMLSchema" xmlns:xs="http://www.w3.org/2001/XMLSchema" xmlns:p="http://schemas.microsoft.com/office/2006/metadata/properties" targetNamespace="http://schemas.microsoft.com/office/2006/metadata/properties" ma:root="true" ma:fieldsID="d413257cd9829394d17656a545d5fa4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4EBFE4-B0F4-426C-8E36-0F0E0363CF59}">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4455CDF-B784-47FE-942A-E56BEAF89750}">
  <ds:schemaRefs>
    <ds:schemaRef ds:uri="http://schemas.microsoft.com/sharepoint/v3/contenttype/forms"/>
  </ds:schemaRefs>
</ds:datastoreItem>
</file>

<file path=customXml/itemProps3.xml><?xml version="1.0" encoding="utf-8"?>
<ds:datastoreItem xmlns:ds="http://schemas.openxmlformats.org/officeDocument/2006/customXml" ds:itemID="{2D118B3D-B221-4432-A7C5-57612836B541}">
  <ds:schemaRefs>
    <ds:schemaRef ds:uri="0e6f3fcf-da16-4ead-91a7-350c7cc3254a"/>
    <ds:schemaRef ds:uri="f710c6bd-dd80-42c6-9179-7b38fe20e0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2982</TotalTime>
  <Words>684</Words>
  <Application>Microsoft Office PowerPoint</Application>
  <PresentationFormat>Custom</PresentationFormat>
  <Paragraphs>88</Paragraphs>
  <Slides>11</Slides>
  <Notes>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Akkurat-Light</vt:lpstr>
      <vt:lpstr>Arial</vt:lpstr>
      <vt:lpstr>Calibri</vt:lpstr>
      <vt:lpstr>Office Theme</vt:lpstr>
      <vt:lpstr>Future Pathways</vt:lpstr>
      <vt:lpstr>PowerPoint Presentation</vt:lpstr>
      <vt:lpstr>PowerPoint Presentation</vt:lpstr>
      <vt:lpstr>PowerPoint Presentation</vt:lpstr>
      <vt:lpstr>PowerPoint Presentation</vt:lpstr>
      <vt:lpstr>PowerPoint Presentation</vt:lpstr>
      <vt:lpstr>PowerPoint Presentation</vt:lpstr>
      <vt:lpstr>BARCLAYS CONNECT WITH WORK</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AnyAuthorisedUser</dc:creator>
  <cp:lastModifiedBy>Charandeep Ahluwalia</cp:lastModifiedBy>
  <cp:revision>47</cp:revision>
  <cp:lastPrinted>2020-02-12T10:56:44Z</cp:lastPrinted>
  <dcterms:created xsi:type="dcterms:W3CDTF">2017-03-08T13:56:57Z</dcterms:created>
  <dcterms:modified xsi:type="dcterms:W3CDTF">2021-04-12T14:01:56Z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0x010100EFAF8BAD702D874C986B1B4D98C265E5</vt:lpwstr>
  </property>
  <property fmtid="{D5CDD505-2E9C-101B-9397-08002B2CF9AE}" pid="3" name="MSIP_Label_7a8edf35-91ea-44e1-afab-38c462b39a0c_Enabled">
    <vt:lpwstr>true</vt:lpwstr>
  </property>
  <property fmtid="{D5CDD505-2E9C-101B-9397-08002B2CF9AE}" pid="4" name="MSIP_Label_7a8edf35-91ea-44e1-afab-38c462b39a0c_SetDate">
    <vt:lpwstr>2021-04-12T13:51:13Z</vt:lpwstr>
  </property>
  <property fmtid="{D5CDD505-2E9C-101B-9397-08002B2CF9AE}" pid="5" name="MSIP_Label_7a8edf35-91ea-44e1-afab-38c462b39a0c_Method">
    <vt:lpwstr>Standard</vt:lpwstr>
  </property>
  <property fmtid="{D5CDD505-2E9C-101B-9397-08002B2CF9AE}" pid="6" name="MSIP_Label_7a8edf35-91ea-44e1-afab-38c462b39a0c_Name">
    <vt:lpwstr>Official</vt:lpwstr>
  </property>
  <property fmtid="{D5CDD505-2E9C-101B-9397-08002B2CF9AE}" pid="7" name="MSIP_Label_7a8edf35-91ea-44e1-afab-38c462b39a0c_SiteId">
    <vt:lpwstr>aaacb679-c381-48fb-b320-f9d581ee948f</vt:lpwstr>
  </property>
  <property fmtid="{D5CDD505-2E9C-101B-9397-08002B2CF9AE}" pid="8" name="MSIP_Label_7a8edf35-91ea-44e1-afab-38c462b39a0c_ActionId">
    <vt:lpwstr>42b9a1a3-68f4-4645-8ccc-831f05ebb211</vt:lpwstr>
  </property>
  <property fmtid="{D5CDD505-2E9C-101B-9397-08002B2CF9AE}" pid="9" name="MSIP_Label_7a8edf35-91ea-44e1-afab-38c462b39a0c_ContentBits">
    <vt:lpwstr>0</vt:lpwstr>
  </property>
</Properties>
</file>