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48" r:id="rId2"/>
    <p:sldMasterId id="2147483684" r:id="rId3"/>
    <p:sldMasterId id="2147483660" r:id="rId4"/>
  </p:sldMasterIdLst>
  <p:notesMasterIdLst>
    <p:notesMasterId r:id="rId19"/>
  </p:notesMasterIdLst>
  <p:sldIdLst>
    <p:sldId id="256" r:id="rId5"/>
    <p:sldId id="276" r:id="rId6"/>
    <p:sldId id="275" r:id="rId7"/>
    <p:sldId id="270" r:id="rId8"/>
    <p:sldId id="260" r:id="rId9"/>
    <p:sldId id="262" r:id="rId10"/>
    <p:sldId id="278" r:id="rId11"/>
    <p:sldId id="274" r:id="rId12"/>
    <p:sldId id="280" r:id="rId13"/>
    <p:sldId id="272" r:id="rId14"/>
    <p:sldId id="273" r:id="rId15"/>
    <p:sldId id="279" r:id="rId16"/>
    <p:sldId id="269" r:id="rId17"/>
    <p:sldId id="28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5243"/>
    <a:srgbClr val="D76735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CA16D-913F-41C9-80C6-2FF5EA97BC58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B1BFF-8F0A-4EEF-B2FE-7B85CE39D9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962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C95AD3-D863-475D-9B31-AE6C337D0E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783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Total additional training for ECT is 18 hours per year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Total additional training for mentor is 15 hours per year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95AD3-D863-475D-9B31-AE6C337D0E8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810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307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8565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111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5008" y="4404926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008" y="573920"/>
            <a:ext cx="2157984" cy="330403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4183966"/>
            <a:ext cx="12192000" cy="45719"/>
          </a:xfrm>
          <a:prstGeom prst="rect">
            <a:avLst/>
          </a:prstGeom>
          <a:solidFill>
            <a:srgbClr val="285243"/>
          </a:solidFill>
          <a:ln>
            <a:solidFill>
              <a:srgbClr val="2852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40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584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646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7295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3753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292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619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995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1143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902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004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6349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676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882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1645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1502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0105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9700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607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9789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3795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1177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804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1601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6669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1296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6240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2611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8672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44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0894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7189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2198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0675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2917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642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37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28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87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540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4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29624"/>
            <a:ext cx="645637" cy="98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6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800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56199-5AAB-4C65-8921-BFF3F82BD7CD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47EE-1F3F-4252-9042-F22E2A8B0A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22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27694-6E63-49FA-87D1-26591AE79994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06D2E-623C-492B-91A0-805F342225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981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g"/><Relationship Id="rId3" Type="http://schemas.openxmlformats.org/officeDocument/2006/relationships/hyperlink" Target="https://assets.publishing.service.gov.uk/government/uploads/system/uploads/attachment_data/file/973245/Final_AB_guidance__1_.pdf" TargetMode="External"/><Relationship Id="rId7" Type="http://schemas.openxmlformats.org/officeDocument/2006/relationships/hyperlink" Target="https://educationendowmentfoundation.org.uk/tools/guidance-reports/a-schools-guide-to-implementation/" TargetMode="External"/><Relationship Id="rId12" Type="http://schemas.openxmlformats.org/officeDocument/2006/relationships/image" Target="../media/image22.png"/><Relationship Id="rId2" Type="http://schemas.openxmlformats.org/officeDocument/2006/relationships/hyperlink" Target="https://www.gov.uk/government/publications/induction-for-early-career-teachers-england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ducationendowmentfoundation.org.uk/projects-and-evaluation/projects/early-career-support/" TargetMode="External"/><Relationship Id="rId11" Type="http://schemas.openxmlformats.org/officeDocument/2006/relationships/image" Target="../media/image21.jpg"/><Relationship Id="rId5" Type="http://schemas.openxmlformats.org/officeDocument/2006/relationships/hyperlink" Target="https://www.gov.uk/government/publications/early-career-framework" TargetMode="External"/><Relationship Id="rId15" Type="http://schemas.openxmlformats.org/officeDocument/2006/relationships/image" Target="../media/image25.jpg"/><Relationship Id="rId10" Type="http://schemas.openxmlformats.org/officeDocument/2006/relationships/image" Target="../media/image20.png"/><Relationship Id="rId4" Type="http://schemas.openxmlformats.org/officeDocument/2006/relationships/hyperlink" Target="https://www.gov.uk/government/publications/appropriate-bodies-guidance-induction-and-the-early-career-framework" TargetMode="External"/><Relationship Id="rId9" Type="http://schemas.openxmlformats.org/officeDocument/2006/relationships/image" Target="../media/image19.jpg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uk/government/publications/early-career-framework-reforms-overview/early-career-framework-reforms-overview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>
            <a:cxnSpLocks noChangeShapeType="1"/>
          </p:cNvCxnSpPr>
          <p:nvPr/>
        </p:nvCxnSpPr>
        <p:spPr bwMode="auto">
          <a:xfrm>
            <a:off x="7017385" y="12425045"/>
            <a:ext cx="5707380" cy="0"/>
          </a:xfrm>
          <a:prstGeom prst="straightConnector1">
            <a:avLst/>
          </a:prstGeom>
          <a:noFill/>
          <a:ln w="9525">
            <a:solidFill>
              <a:srgbClr val="D7673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301083" y="4298135"/>
            <a:ext cx="8935459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Montserrat" panose="00000500000000000000" pitchFamily="50" charset="0"/>
              </a:rPr>
              <a:t>Early Careers Framework </a:t>
            </a:r>
          </a:p>
          <a:p>
            <a:endParaRPr lang="en-GB" sz="2400" b="1" dirty="0">
              <a:latin typeface="Montserrat" panose="00000500000000000000" pitchFamily="50" charset="0"/>
            </a:endParaRPr>
          </a:p>
          <a:p>
            <a:r>
              <a:rPr lang="en-GB" dirty="0">
                <a:latin typeface="Montserrat" panose="00000500000000000000" pitchFamily="50" charset="0"/>
              </a:rPr>
              <a:t>Dame Alice Hudson, Executive Headteacher, Twyford CofE Academies Trust</a:t>
            </a:r>
          </a:p>
          <a:p>
            <a:endParaRPr lang="en-GB" sz="800" dirty="0">
              <a:latin typeface="Montserrat" panose="00000500000000000000" pitchFamily="50" charset="0"/>
            </a:endParaRPr>
          </a:p>
          <a:p>
            <a:r>
              <a:rPr lang="en-GB" dirty="0">
                <a:latin typeface="Montserrat" panose="00000500000000000000" pitchFamily="50" charset="0"/>
              </a:rPr>
              <a:t>Sharon Moody , Director of Teaching School Hub</a:t>
            </a:r>
          </a:p>
          <a:p>
            <a:endParaRPr lang="en-GB" dirty="0">
              <a:latin typeface="Montserrat" panose="00000500000000000000" pitchFamily="50" charset="0"/>
            </a:endParaRPr>
          </a:p>
          <a:p>
            <a:r>
              <a:rPr lang="en-GB" dirty="0">
                <a:latin typeface="Montserrat" panose="00000500000000000000" pitchFamily="50" charset="0"/>
              </a:rPr>
              <a:t>Hillingdon </a:t>
            </a:r>
            <a:r>
              <a:rPr lang="en-GB" dirty="0" err="1">
                <a:latin typeface="Montserrat" panose="00000500000000000000" pitchFamily="50" charset="0"/>
              </a:rPr>
              <a:t>Headteachers</a:t>
            </a:r>
            <a:r>
              <a:rPr lang="en-GB" dirty="0">
                <a:latin typeface="Montserrat" panose="00000500000000000000" pitchFamily="50" charset="0"/>
              </a:rPr>
              <a:t>   4</a:t>
            </a:r>
            <a:r>
              <a:rPr lang="en-GB" baseline="30000" dirty="0">
                <a:latin typeface="Montserrat" panose="00000500000000000000" pitchFamily="50" charset="0"/>
              </a:rPr>
              <a:t>th</a:t>
            </a:r>
            <a:r>
              <a:rPr lang="en-GB" dirty="0">
                <a:latin typeface="Montserrat" panose="00000500000000000000" pitchFamily="50" charset="0"/>
              </a:rPr>
              <a:t> May 2021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9658" y="4417817"/>
            <a:ext cx="1270906" cy="1945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10927" b="14699"/>
          <a:stretch/>
        </p:blipFill>
        <p:spPr>
          <a:xfrm>
            <a:off x="1847548" y="0"/>
            <a:ext cx="8326820" cy="412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18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104900"/>
            <a:ext cx="11769725" cy="5418138"/>
          </a:xfrm>
        </p:spPr>
        <p:txBody>
          <a:bodyPr>
            <a:normAutofit/>
          </a:bodyPr>
          <a:lstStyle/>
          <a:p>
            <a:pPr marL="355600" indent="0" fontAlgn="base">
              <a:buNone/>
            </a:pPr>
            <a:r>
              <a:rPr lang="en-GB" sz="2000" b="1" dirty="0">
                <a:latin typeface="Montserrat" panose="00000500000000000000" pitchFamily="50" charset="0"/>
                <a:cs typeface="Calibri" panose="020F0502020204030204" pitchFamily="34" charset="0"/>
              </a:rPr>
              <a:t>Each core induction programme for Year 1 consists of:</a:t>
            </a:r>
          </a:p>
          <a:p>
            <a:pPr marL="1344613" lvl="1" indent="-623888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Annual induction conference in September (approx. ½ day)</a:t>
            </a:r>
          </a:p>
          <a:p>
            <a:pPr marL="1344613" lvl="1" indent="-623888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Weekly ECT self-study </a:t>
            </a:r>
          </a:p>
          <a:p>
            <a:pPr marL="1344613" lvl="1" indent="-623888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Weekly ECT/mentor meetings</a:t>
            </a:r>
            <a:b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</a:br>
            <a:endParaRPr lang="en-GB" sz="2000"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55600" indent="0" fontAlgn="base">
              <a:buNone/>
            </a:pPr>
            <a:r>
              <a:rPr lang="en-GB" sz="2000" b="1" dirty="0">
                <a:latin typeface="Montserrat" panose="00000500000000000000" pitchFamily="50" charset="0"/>
                <a:cs typeface="Calibri" panose="020F0502020204030204" pitchFamily="34" charset="0"/>
              </a:rPr>
              <a:t>UCL full induction programme: core programme plus:</a:t>
            </a:r>
          </a:p>
          <a:p>
            <a:pPr marL="1344613" lvl="1" indent="-538163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2 hour ECT training at start of each half term </a:t>
            </a:r>
          </a:p>
          <a:p>
            <a:pPr marL="1344613" lvl="1" indent="-538163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1 hour ECT online learning community at the end of each half term</a:t>
            </a:r>
          </a:p>
          <a:p>
            <a:pPr marL="1344613" lvl="1" indent="-538163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12 hours mentor self-study per year</a:t>
            </a:r>
          </a:p>
          <a:p>
            <a:pPr marL="1344613" lvl="1" indent="-538163" fontAlgn="base">
              <a:buFont typeface="Wingdings" panose="05000000000000000000" pitchFamily="2" charset="2"/>
              <a:buChar char="§"/>
            </a:pPr>
            <a: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  <a:t>1 hour per term online learning community*</a:t>
            </a:r>
            <a:br>
              <a:rPr lang="en-GB" sz="2000" dirty="0">
                <a:latin typeface="Montserrat" panose="00000500000000000000" pitchFamily="50" charset="0"/>
                <a:cs typeface="Calibri" panose="020F0502020204030204" pitchFamily="34" charset="0"/>
              </a:rPr>
            </a:br>
            <a:endParaRPr lang="en-GB" sz="2000"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55600" indent="0" fontAlgn="base">
              <a:buNone/>
            </a:pPr>
            <a:r>
              <a:rPr lang="en-GB" sz="2000" b="1" dirty="0">
                <a:latin typeface="Montserrat" panose="00000500000000000000" pitchFamily="50" charset="0"/>
                <a:cs typeface="Calibri" panose="020F0502020204030204" pitchFamily="34" charset="0"/>
              </a:rPr>
              <a:t>For this, UCL passports 50% of the funding it </a:t>
            </a:r>
            <a:br>
              <a:rPr lang="en-GB" sz="2000" b="1" dirty="0">
                <a:latin typeface="Montserrat" panose="00000500000000000000" pitchFamily="50" charset="0"/>
                <a:cs typeface="Calibri" panose="020F0502020204030204" pitchFamily="34" charset="0"/>
              </a:rPr>
            </a:br>
            <a:r>
              <a:rPr lang="en-GB" sz="2000" b="1" dirty="0">
                <a:latin typeface="Montserrat" panose="00000500000000000000" pitchFamily="50" charset="0"/>
                <a:cs typeface="Calibri" panose="020F0502020204030204" pitchFamily="34" charset="0"/>
              </a:rPr>
              <a:t>receives to local deliverers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03055" y="598823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latin typeface="Montserrat" panose="00000500000000000000" pitchFamily="50" charset="0"/>
              </a:rPr>
              <a:t>* Recommended group size: 20 ECTs/mentors</a:t>
            </a:r>
          </a:p>
        </p:txBody>
      </p:sp>
      <p:sp>
        <p:nvSpPr>
          <p:cNvPr id="7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Lead Provider Partnership :   Full programme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268" y="5204373"/>
            <a:ext cx="3772343" cy="146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91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/>
          <p:cNvGraphicFramePr>
            <a:graphicFrameLocks noGrp="1"/>
          </p:cNvGraphicFramePr>
          <p:nvPr>
            <p:ph idx="4294967295"/>
          </p:nvPr>
        </p:nvGraphicFramePr>
        <p:xfrm>
          <a:off x="0" y="0"/>
          <a:ext cx="0" cy="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val="1108574399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3311301127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ECT Y1 Full Induction Programme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529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Annual induction conference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3 hours (delivered by UCL and delivery partner)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206302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Start of half term training session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2 hours (delivered by facilitators. 2 x 20)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567837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End of half term online learning community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1 hour (delivered by facilitators. 2 x 20)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974526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Self-study sessions*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22 hours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15572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Weekly mentor meeting**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39 hours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52601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>
                          <a:effectLst/>
                        </a:rPr>
                        <a:t>Trust DTP2 training</a:t>
                      </a:r>
                      <a:endParaRPr lang="en-GB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" dirty="0">
                          <a:effectLst/>
                        </a:rPr>
                        <a:t>12 sessions??</a:t>
                      </a:r>
                      <a:endParaRPr lang="en-GB" sz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44834749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933952"/>
              </p:ext>
            </p:extLst>
          </p:nvPr>
        </p:nvGraphicFramePr>
        <p:xfrm>
          <a:off x="476883" y="915956"/>
          <a:ext cx="8655964" cy="19387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27982">
                  <a:extLst>
                    <a:ext uri="{9D8B030D-6E8A-4147-A177-3AD203B41FA5}">
                      <a16:colId xmlns:a16="http://schemas.microsoft.com/office/drawing/2014/main" val="3430724802"/>
                    </a:ext>
                  </a:extLst>
                </a:gridCol>
                <a:gridCol w="4327982">
                  <a:extLst>
                    <a:ext uri="{9D8B030D-6E8A-4147-A177-3AD203B41FA5}">
                      <a16:colId xmlns:a16="http://schemas.microsoft.com/office/drawing/2014/main" val="3130467980"/>
                    </a:ext>
                  </a:extLst>
                </a:gridCol>
              </a:tblGrid>
              <a:tr h="32312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ECT Y1 Full Induction Programme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550603"/>
                  </a:ext>
                </a:extLst>
              </a:tr>
              <a:tr h="32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Annual induction conference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Montserrat" panose="00000500000000000000" pitchFamily="50" charset="0"/>
                        </a:rPr>
                        <a:t>3 hours (delivered by UCL and delivery partner)</a:t>
                      </a:r>
                      <a:endParaRPr lang="en-GB" sz="140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7820541"/>
                  </a:ext>
                </a:extLst>
              </a:tr>
              <a:tr h="32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Start of half term training session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Montserrat" panose="00000500000000000000" pitchFamily="50" charset="0"/>
                        </a:rPr>
                        <a:t>2 hours (delivered by facilitators. 2 x 20)</a:t>
                      </a:r>
                      <a:endParaRPr lang="en-GB" sz="140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5647748"/>
                  </a:ext>
                </a:extLst>
              </a:tr>
              <a:tr h="32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End of half term online learning community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1 hour (delivered by facilitators. 2 x 20)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2124809"/>
                  </a:ext>
                </a:extLst>
              </a:tr>
              <a:tr h="32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Self-study sessions*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22 hours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4429920"/>
                  </a:ext>
                </a:extLst>
              </a:tr>
              <a:tr h="323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Weekly mentor meeting**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Montserrat" panose="00000500000000000000" pitchFamily="50" charset="0"/>
                        </a:rPr>
                        <a:t>39 hours</a:t>
                      </a:r>
                      <a:endParaRPr lang="en-GB" sz="14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9111902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578535"/>
              </p:ext>
            </p:extLst>
          </p:nvPr>
        </p:nvGraphicFramePr>
        <p:xfrm>
          <a:off x="476885" y="3174022"/>
          <a:ext cx="8655962" cy="20626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27981">
                  <a:extLst>
                    <a:ext uri="{9D8B030D-6E8A-4147-A177-3AD203B41FA5}">
                      <a16:colId xmlns:a16="http://schemas.microsoft.com/office/drawing/2014/main" val="1982914990"/>
                    </a:ext>
                  </a:extLst>
                </a:gridCol>
                <a:gridCol w="4327981">
                  <a:extLst>
                    <a:ext uri="{9D8B030D-6E8A-4147-A177-3AD203B41FA5}">
                      <a16:colId xmlns:a16="http://schemas.microsoft.com/office/drawing/2014/main" val="2713513970"/>
                    </a:ext>
                  </a:extLst>
                </a:gridCol>
              </a:tblGrid>
              <a:tr h="33965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Mentor Y1 Full Induction Programme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6568573"/>
                  </a:ext>
                </a:extLst>
              </a:tr>
              <a:tr h="33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Annual induction conference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Montserrat" panose="00000500000000000000" pitchFamily="50" charset="0"/>
                        </a:rPr>
                        <a:t>3 hours (delivered by UCL and delivery partner)</a:t>
                      </a:r>
                      <a:endParaRPr lang="en-GB" sz="160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2379532"/>
                  </a:ext>
                </a:extLst>
              </a:tr>
              <a:tr h="33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End of term online learning community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2 hours (delivered by facilitators. 2 x 20)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303978"/>
                  </a:ext>
                </a:extLst>
              </a:tr>
              <a:tr h="33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Structured self-study: ONSIDE mentoring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Montserrat" panose="00000500000000000000" pitchFamily="50" charset="0"/>
                        </a:rPr>
                        <a:t>12 hours</a:t>
                      </a:r>
                      <a:endParaRPr lang="en-GB" sz="160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0993974"/>
                  </a:ext>
                </a:extLst>
              </a:tr>
              <a:tr h="3396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Weekly mentor meeting**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Montserrat" panose="00000500000000000000" pitchFamily="50" charset="0"/>
                        </a:rPr>
                        <a:t>39 hours</a:t>
                      </a:r>
                      <a:endParaRPr lang="en-GB" sz="1600" dirty="0">
                        <a:effectLst/>
                        <a:latin typeface="Montserrat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3895373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356839" y="5287523"/>
            <a:ext cx="12128269" cy="1264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*Weekly self-directed study activity is planned to be 45 minutes in length, within an allotted programme time of 60 minutes.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 The remaining 15 minutes, together with 10 minutes of the allotted ECT mentor meeting time, provide 25 minutes each week that </a:t>
            </a:r>
            <a:b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 ECTs can use to enact and reflect upon their learning through the programme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en-GB" sz="1200" dirty="0"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**ECT mentor meetings are 50 minutes in length, within an allotted programme time of 60 minutes. The remaining 10 minutes allow </a:t>
            </a:r>
            <a:b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i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for some preparation by the mentor and for the ECT to put into practice the actions they set in each ECT mentor meeting</a:t>
            </a:r>
            <a:endParaRPr lang="en-GB" sz="1200" dirty="0">
              <a:effectLst/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Full Induction Programme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896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459" y="4616132"/>
            <a:ext cx="5240338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ject 3"/>
          <p:cNvSpPr txBox="1">
            <a:spLocks/>
          </p:cNvSpPr>
          <p:nvPr/>
        </p:nvSpPr>
        <p:spPr>
          <a:xfrm>
            <a:off x="356839" y="306061"/>
            <a:ext cx="8809463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Appropriate Body</a:t>
            </a:r>
            <a:r>
              <a:rPr lang="en-GB" sz="2800" spc="-31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object 21"/>
          <p:cNvSpPr txBox="1"/>
          <p:nvPr/>
        </p:nvSpPr>
        <p:spPr>
          <a:xfrm>
            <a:off x="461751" y="1267955"/>
            <a:ext cx="10560035" cy="3901709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dirty="0">
                <a:latin typeface="Montserrat" panose="00000500000000000000" pitchFamily="50" charset="0"/>
              </a:rPr>
              <a:t>Where schools opt for the FIP, the AB does not need to carry out fidelity checks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dirty="0">
                <a:latin typeface="Montserrat" panose="00000500000000000000" pitchFamily="50" charset="0"/>
              </a:rPr>
              <a:t>Where schools deliver induction through the CIP or a school-based/designed programme, additional QA will be necessary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dirty="0">
                <a:latin typeface="Montserrat" panose="00000500000000000000" pitchFamily="50" charset="0"/>
              </a:rPr>
              <a:t>Check that programmes have been designed delivered with fidelity to the ECF – with sufficient breadth and depth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dirty="0">
                <a:latin typeface="Montserrat" panose="00000500000000000000" pitchFamily="50" charset="0"/>
              </a:rPr>
              <a:t>AB must inform the Teaching Regulation Agency of the induction type the school has chosen</a:t>
            </a:r>
          </a:p>
        </p:txBody>
      </p:sp>
    </p:spTree>
    <p:extLst>
      <p:ext uri="{BB962C8B-B14F-4D97-AF65-F5344CB8AC3E}">
        <p14:creationId xmlns:p14="http://schemas.microsoft.com/office/powerpoint/2010/main" val="336829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4294967295"/>
          </p:nvPr>
        </p:nvSpPr>
        <p:spPr>
          <a:xfrm>
            <a:off x="-160338" y="1540127"/>
            <a:ext cx="12352338" cy="3948517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4214813" marR="26670" indent="-65088">
              <a:lnSpc>
                <a:spcPts val="1730"/>
              </a:lnSpc>
              <a:spcBef>
                <a:spcPts val="310"/>
              </a:spcBef>
              <a:buNone/>
            </a:pPr>
            <a:r>
              <a:rPr sz="1400" b="1" spc="-10" dirty="0">
                <a:latin typeface="Montserrat" panose="00000500000000000000" pitchFamily="50" charset="0"/>
                <a:cs typeface="Carlito"/>
              </a:rPr>
              <a:t>‘Early Career </a:t>
            </a:r>
            <a:r>
              <a:rPr sz="1400" b="1" spc="-25" dirty="0">
                <a:latin typeface="Montserrat" panose="00000500000000000000" pitchFamily="50" charset="0"/>
                <a:cs typeface="Carlito"/>
              </a:rPr>
              <a:t>Teachers: </a:t>
            </a:r>
            <a:r>
              <a:rPr sz="1400" b="1" spc="-10" dirty="0">
                <a:latin typeface="Montserrat" panose="00000500000000000000" pitchFamily="50" charset="0"/>
                <a:cs typeface="Carlito"/>
              </a:rPr>
              <a:t>Statutory </a:t>
            </a:r>
            <a:r>
              <a:rPr sz="1400" b="1" spc="-5" dirty="0">
                <a:latin typeface="Montserrat" panose="00000500000000000000" pitchFamily="50" charset="0"/>
                <a:cs typeface="Carlito"/>
              </a:rPr>
              <a:t>induction </a:t>
            </a:r>
            <a:r>
              <a:rPr sz="1400" b="1" spc="-10" dirty="0">
                <a:latin typeface="Montserrat" panose="00000500000000000000" pitchFamily="50" charset="0"/>
                <a:cs typeface="Carlito"/>
              </a:rPr>
              <a:t>arrangements</a:t>
            </a:r>
            <a:r>
              <a:rPr sz="1400" spc="-10" dirty="0">
                <a:latin typeface="Montserrat" panose="00000500000000000000" pitchFamily="50" charset="0"/>
              </a:rPr>
              <a:t>’ </a:t>
            </a:r>
            <a:r>
              <a:rPr sz="1400" spc="-5" dirty="0">
                <a:latin typeface="Montserrat" panose="00000500000000000000" pitchFamily="50" charset="0"/>
              </a:rPr>
              <a:t>– This </a:t>
            </a:r>
            <a:r>
              <a:rPr sz="1400" dirty="0">
                <a:latin typeface="Montserrat" panose="00000500000000000000" pitchFamily="50" charset="0"/>
              </a:rPr>
              <a:t>is </a:t>
            </a:r>
            <a:r>
              <a:rPr sz="1400" spc="-5" dirty="0">
                <a:latin typeface="Montserrat" panose="00000500000000000000" pitchFamily="50" charset="0"/>
              </a:rPr>
              <a:t>a simplified  </a:t>
            </a:r>
            <a:r>
              <a:rPr sz="1400" spc="-10" dirty="0">
                <a:latin typeface="Montserrat" panose="00000500000000000000" pitchFamily="50" charset="0"/>
              </a:rPr>
              <a:t>version </a:t>
            </a:r>
            <a:r>
              <a:rPr sz="1400" spc="-5" dirty="0">
                <a:latin typeface="Montserrat" panose="00000500000000000000" pitchFamily="50" charset="0"/>
              </a:rPr>
              <a:t>of the </a:t>
            </a:r>
            <a:r>
              <a:rPr sz="1400" spc="-10" dirty="0">
                <a:latin typeface="Montserrat" panose="00000500000000000000" pitchFamily="50" charset="0"/>
              </a:rPr>
              <a:t>legal requirements </a:t>
            </a:r>
            <a:r>
              <a:rPr sz="1400" spc="-15" dirty="0">
                <a:latin typeface="Montserrat" panose="00000500000000000000" pitchFamily="50" charset="0"/>
              </a:rPr>
              <a:t>for </a:t>
            </a:r>
            <a:r>
              <a:rPr sz="1400" spc="-5" dirty="0">
                <a:latin typeface="Montserrat" panose="00000500000000000000" pitchFamily="50" charset="0"/>
              </a:rPr>
              <a:t>the induction of the early </a:t>
            </a:r>
            <a:r>
              <a:rPr sz="1400" spc="-15" dirty="0">
                <a:latin typeface="Montserrat" panose="00000500000000000000" pitchFamily="50" charset="0"/>
              </a:rPr>
              <a:t>career </a:t>
            </a:r>
            <a:r>
              <a:rPr sz="1400" spc="-10" dirty="0">
                <a:latin typeface="Montserrat" panose="00000500000000000000" pitchFamily="50" charset="0"/>
              </a:rPr>
              <a:t>teachers </a:t>
            </a:r>
            <a:r>
              <a:rPr sz="1400" spc="-30" dirty="0">
                <a:latin typeface="Montserrat" panose="00000500000000000000" pitchFamily="50" charset="0"/>
              </a:rPr>
              <a:t>(ECTs)  </a:t>
            </a:r>
            <a:r>
              <a:rPr sz="1400" spc="-5" dirty="0">
                <a:latin typeface="Montserrat" panose="00000500000000000000" pitchFamily="50" charset="0"/>
              </a:rPr>
              <a:t>as </a:t>
            </a:r>
            <a:r>
              <a:rPr sz="1400" spc="-10" dirty="0">
                <a:latin typeface="Montserrat" panose="00000500000000000000" pitchFamily="50" charset="0"/>
              </a:rPr>
              <a:t>set </a:t>
            </a:r>
            <a:r>
              <a:rPr sz="1400" spc="-5" dirty="0">
                <a:latin typeface="Montserrat" panose="00000500000000000000" pitchFamily="50" charset="0"/>
              </a:rPr>
              <a:t>out </a:t>
            </a:r>
            <a:r>
              <a:rPr sz="1400" dirty="0">
                <a:latin typeface="Montserrat" panose="00000500000000000000" pitchFamily="50" charset="0"/>
              </a:rPr>
              <a:t>in </a:t>
            </a:r>
            <a:r>
              <a:rPr sz="1400" spc="-5" dirty="0">
                <a:latin typeface="Montserrat" panose="00000500000000000000" pitchFamily="50" charset="0"/>
              </a:rPr>
              <a:t>the Department </a:t>
            </a:r>
            <a:r>
              <a:rPr sz="1400" spc="-15" dirty="0">
                <a:latin typeface="Montserrat" panose="00000500000000000000" pitchFamily="50" charset="0"/>
              </a:rPr>
              <a:t>for </a:t>
            </a:r>
            <a:r>
              <a:rPr sz="1400" spc="-20" dirty="0">
                <a:latin typeface="Montserrat" panose="00000500000000000000" pitchFamily="50" charset="0"/>
              </a:rPr>
              <a:t>Education’s </a:t>
            </a:r>
            <a:r>
              <a:rPr sz="1400" spc="-10" dirty="0">
                <a:latin typeface="Montserrat" panose="00000500000000000000" pitchFamily="50" charset="0"/>
              </a:rPr>
              <a:t>statutory </a:t>
            </a:r>
            <a:r>
              <a:rPr sz="1400" spc="-5" dirty="0">
                <a:latin typeface="Montserrat" panose="00000500000000000000" pitchFamily="50" charset="0"/>
              </a:rPr>
              <a:t>guidance </a:t>
            </a:r>
            <a:r>
              <a:rPr sz="1400" spc="-10" dirty="0">
                <a:latin typeface="Montserrat" panose="00000500000000000000" pitchFamily="50" charset="0"/>
              </a:rPr>
              <a:t>(2021) </a:t>
            </a:r>
            <a:r>
              <a:rPr sz="1400" spc="-5" dirty="0">
                <a:latin typeface="Montserrat" panose="00000500000000000000" pitchFamily="50" charset="0"/>
              </a:rPr>
              <a:t>– </a:t>
            </a:r>
            <a:r>
              <a:rPr sz="1400" spc="-10" dirty="0">
                <a:latin typeface="Montserrat" panose="00000500000000000000" pitchFamily="50" charset="0"/>
              </a:rPr>
              <a:t>produced by  </a:t>
            </a:r>
            <a:r>
              <a:rPr sz="1400" spc="-5" dirty="0">
                <a:latin typeface="Montserrat" panose="00000500000000000000" pitchFamily="50" charset="0"/>
              </a:rPr>
              <a:t>Ealing</a:t>
            </a:r>
            <a:r>
              <a:rPr sz="1400" spc="-30" dirty="0">
                <a:latin typeface="Montserrat" panose="00000500000000000000" pitchFamily="50" charset="0"/>
              </a:rPr>
              <a:t> </a:t>
            </a:r>
            <a:r>
              <a:rPr sz="1400" spc="-5" dirty="0">
                <a:latin typeface="Montserrat" panose="00000500000000000000" pitchFamily="50" charset="0"/>
              </a:rPr>
              <a:t>AB.</a:t>
            </a:r>
          </a:p>
          <a:p>
            <a:pPr marL="4150360" indent="0">
              <a:lnSpc>
                <a:spcPts val="1825"/>
              </a:lnSpc>
              <a:buNone/>
            </a:pPr>
            <a:r>
              <a:rPr sz="1400" spc="-5" dirty="0">
                <a:latin typeface="Montserrat" panose="00000500000000000000" pitchFamily="50" charset="0"/>
              </a:rPr>
              <a:t>Full </a:t>
            </a:r>
            <a:r>
              <a:rPr sz="1400" spc="-10" dirty="0">
                <a:latin typeface="Montserrat" panose="00000500000000000000" pitchFamily="50" charset="0"/>
              </a:rPr>
              <a:t>details </a:t>
            </a:r>
            <a:r>
              <a:rPr sz="1400" spc="-5" dirty="0">
                <a:latin typeface="Montserrat" panose="00000500000000000000" pitchFamily="50" charset="0"/>
              </a:rPr>
              <a:t>of regulations </a:t>
            </a:r>
            <a:r>
              <a:rPr sz="1400" spc="-15" dirty="0">
                <a:latin typeface="Montserrat" panose="00000500000000000000" pitchFamily="50" charset="0"/>
              </a:rPr>
              <a:t>are </a:t>
            </a:r>
            <a:r>
              <a:rPr sz="1400" spc="-5" dirty="0">
                <a:latin typeface="Montserrat" panose="00000500000000000000" pitchFamily="50" charset="0"/>
              </a:rPr>
              <a:t>included </a:t>
            </a:r>
            <a:r>
              <a:rPr sz="1400" dirty="0">
                <a:latin typeface="Montserrat" panose="00000500000000000000" pitchFamily="50" charset="0"/>
              </a:rPr>
              <a:t>in </a:t>
            </a:r>
            <a:r>
              <a:rPr sz="1400" spc="-5" dirty="0">
                <a:latin typeface="Montserrat" panose="00000500000000000000" pitchFamily="50" charset="0"/>
              </a:rPr>
              <a:t>the </a:t>
            </a:r>
            <a:r>
              <a:rPr sz="1400" spc="-10" dirty="0">
                <a:latin typeface="Montserrat" panose="00000500000000000000" pitchFamily="50" charset="0"/>
              </a:rPr>
              <a:t>following </a:t>
            </a:r>
            <a:r>
              <a:rPr sz="1400" spc="-5" dirty="0">
                <a:latin typeface="Montserrat" panose="00000500000000000000" pitchFamily="50" charset="0"/>
              </a:rPr>
              <a:t>DfE</a:t>
            </a:r>
            <a:r>
              <a:rPr sz="1400" spc="30" dirty="0">
                <a:latin typeface="Montserrat" panose="00000500000000000000" pitchFamily="50" charset="0"/>
              </a:rPr>
              <a:t> </a:t>
            </a:r>
            <a:r>
              <a:rPr sz="1400" spc="-5" dirty="0">
                <a:latin typeface="Montserrat" panose="00000500000000000000" pitchFamily="50" charset="0"/>
              </a:rPr>
              <a:t>publications:</a:t>
            </a:r>
            <a:endParaRPr lang="en-GB" sz="1400" spc="-5" dirty="0">
              <a:latin typeface="Montserrat" panose="00000500000000000000" pitchFamily="50" charset="0"/>
            </a:endParaRPr>
          </a:p>
          <a:p>
            <a:pPr marL="4749800" indent="-446088">
              <a:lnSpc>
                <a:spcPts val="1825"/>
              </a:lnSpc>
              <a:buFont typeface="+mj-lt"/>
              <a:buAutoNum type="arabicPeriod"/>
            </a:pPr>
            <a:r>
              <a:rPr lang="en-GB" sz="1400" spc="-5" dirty="0">
                <a:latin typeface="Montserrat" panose="00000500000000000000" pitchFamily="50" charset="0"/>
                <a:hlinkClick r:id="rId2"/>
              </a:rPr>
              <a:t>March 2021 </a:t>
            </a:r>
            <a:r>
              <a:rPr lang="en-GB" sz="1400" b="1" spc="-5" dirty="0">
                <a:latin typeface="Montserrat" panose="00000500000000000000" pitchFamily="50" charset="0"/>
                <a:hlinkClick r:id="rId2"/>
              </a:rPr>
              <a:t>Induction for early career teachers Statutory Guidance </a:t>
            </a:r>
            <a:r>
              <a:rPr lang="en-GB" sz="1400" spc="-5" dirty="0">
                <a:latin typeface="Montserrat" panose="00000500000000000000" pitchFamily="50" charset="0"/>
                <a:hlinkClick r:id="rId2"/>
              </a:rPr>
              <a:t>Induction for early career teachers</a:t>
            </a:r>
            <a:endParaRPr lang="en-GB" sz="1400" spc="-5" dirty="0">
              <a:latin typeface="Montserrat" panose="00000500000000000000" pitchFamily="50" charset="0"/>
            </a:endParaRPr>
          </a:p>
          <a:p>
            <a:pPr marL="4721225" indent="-417513">
              <a:lnSpc>
                <a:spcPts val="1605"/>
              </a:lnSpc>
              <a:buFont typeface="+mj-lt"/>
              <a:buAutoNum type="arabicPeriod"/>
              <a:tabLst>
                <a:tab pos="4394200" algn="l"/>
              </a:tabLst>
            </a:pPr>
            <a:r>
              <a:rPr sz="1400" spc="-10" dirty="0">
                <a:latin typeface="Montserrat" panose="00000500000000000000" pitchFamily="50" charset="0"/>
              </a:rPr>
              <a:t>(March 2021) </a:t>
            </a:r>
            <a:r>
              <a:rPr sz="1400" b="1" spc="-10" dirty="0">
                <a:latin typeface="Montserrat" panose="00000500000000000000" pitchFamily="50" charset="0"/>
                <a:cs typeface="Carlito"/>
                <a:hlinkClick r:id="rId3"/>
              </a:rPr>
              <a:t>Appropriate </a:t>
            </a:r>
            <a:r>
              <a:rPr sz="1400" b="1" spc="-5" dirty="0">
                <a:latin typeface="Montserrat" panose="00000500000000000000" pitchFamily="50" charset="0"/>
                <a:cs typeface="Carlito"/>
                <a:hlinkClick r:id="rId3"/>
              </a:rPr>
              <a:t>Bodies Guidance: Induction and </a:t>
            </a:r>
            <a:r>
              <a:rPr sz="1400" b="1" spc="-10" dirty="0">
                <a:latin typeface="Montserrat" panose="00000500000000000000" pitchFamily="50" charset="0"/>
                <a:cs typeface="Carlito"/>
                <a:hlinkClick r:id="rId3"/>
              </a:rPr>
              <a:t>the Early</a:t>
            </a:r>
            <a:r>
              <a:rPr sz="1400" b="1" spc="215" dirty="0">
                <a:latin typeface="Montserrat" panose="00000500000000000000" pitchFamily="50" charset="0"/>
                <a:cs typeface="Carlito"/>
                <a:hlinkClick r:id="rId3"/>
              </a:rPr>
              <a:t> </a:t>
            </a:r>
            <a:r>
              <a:rPr sz="1400" b="1" spc="-10" dirty="0">
                <a:latin typeface="Montserrat" panose="00000500000000000000" pitchFamily="50" charset="0"/>
                <a:cs typeface="Carlito"/>
                <a:hlinkClick r:id="rId3"/>
              </a:rPr>
              <a:t>Career</a:t>
            </a:r>
            <a:r>
              <a:rPr lang="en-GB" sz="1400" b="1" spc="-15" dirty="0">
                <a:latin typeface="Montserrat" panose="00000500000000000000" pitchFamily="50" charset="0"/>
                <a:cs typeface="Carlito"/>
                <a:hlinkClick r:id="rId4"/>
              </a:rPr>
              <a:t>  </a:t>
            </a:r>
            <a:endParaRPr lang="en-GB" sz="1400" b="1" spc="-15" dirty="0">
              <a:latin typeface="Montserrat" panose="00000500000000000000" pitchFamily="50" charset="0"/>
              <a:cs typeface="Carlito"/>
            </a:endParaRPr>
          </a:p>
          <a:p>
            <a:pPr marL="4436110" indent="-285750">
              <a:lnSpc>
                <a:spcPts val="1825"/>
              </a:lnSpc>
              <a:buFont typeface="Wingdings" panose="05000000000000000000" pitchFamily="2" charset="2"/>
              <a:buChar char="§"/>
            </a:pPr>
            <a:r>
              <a:rPr lang="en-GB" sz="1400" b="1" spc="-15" dirty="0">
                <a:latin typeface="Montserrat" panose="00000500000000000000" pitchFamily="50" charset="0"/>
                <a:cs typeface="Carlito"/>
                <a:hlinkClick r:id="rId5"/>
              </a:rPr>
              <a:t>Early Career Framework (ECF) Core induction programme</a:t>
            </a:r>
            <a:endParaRPr lang="en-GB" sz="1400" b="1" spc="-15" dirty="0">
              <a:latin typeface="Montserrat" panose="00000500000000000000" pitchFamily="50" charset="0"/>
              <a:cs typeface="Carlito"/>
            </a:endParaRPr>
          </a:p>
          <a:p>
            <a:pPr marL="4137660" indent="0">
              <a:lnSpc>
                <a:spcPct val="100000"/>
              </a:lnSpc>
              <a:spcBef>
                <a:spcPts val="10"/>
              </a:spcBef>
              <a:buNone/>
            </a:pPr>
            <a:endParaRPr sz="1400" dirty="0">
              <a:latin typeface="Montserrat" panose="00000500000000000000" pitchFamily="50" charset="0"/>
            </a:endParaRPr>
          </a:p>
          <a:p>
            <a:pPr marL="4436110" marR="30480" indent="-285750">
              <a:lnSpc>
                <a:spcPts val="1730"/>
              </a:lnSpc>
              <a:spcBef>
                <a:spcPts val="5"/>
              </a:spcBef>
              <a:buFont typeface="Wingdings" panose="05000000000000000000" pitchFamily="2" charset="2"/>
              <a:buChar char="§"/>
            </a:pPr>
            <a:r>
              <a:rPr sz="1400" spc="-5" dirty="0">
                <a:latin typeface="Montserrat" panose="00000500000000000000" pitchFamily="50" charset="0"/>
              </a:rPr>
              <a:t>The </a:t>
            </a:r>
            <a:r>
              <a:rPr sz="1400" spc="-10" dirty="0">
                <a:latin typeface="Montserrat" panose="00000500000000000000" pitchFamily="50" charset="0"/>
              </a:rPr>
              <a:t>Education Endowment </a:t>
            </a:r>
            <a:r>
              <a:rPr sz="1400" spc="-5" dirty="0">
                <a:latin typeface="Montserrat" panose="00000500000000000000" pitchFamily="50" charset="0"/>
              </a:rPr>
              <a:t>Fund has published the independent</a:t>
            </a:r>
            <a:r>
              <a:rPr lang="en-GB" sz="1400" spc="-5" dirty="0">
                <a:latin typeface="Montserrat" panose="00000500000000000000" pitchFamily="50" charset="0"/>
              </a:rPr>
              <a:t> </a:t>
            </a:r>
            <a:r>
              <a:rPr lang="en-GB" sz="1400" b="1" spc="-5" dirty="0">
                <a:latin typeface="Montserrat" panose="00000500000000000000" pitchFamily="50" charset="0"/>
                <a:hlinkClick r:id="rId6"/>
              </a:rPr>
              <a:t>pilot evaluation</a:t>
            </a:r>
            <a:r>
              <a:rPr sz="1400" b="1" spc="-10" dirty="0">
                <a:solidFill>
                  <a:srgbClr val="0562C1"/>
                </a:solidFill>
                <a:latin typeface="Montserrat" panose="00000500000000000000" pitchFamily="50" charset="0"/>
                <a:hlinkClick r:id="rId6"/>
              </a:rPr>
              <a:t> </a:t>
            </a:r>
            <a:r>
              <a:rPr sz="1400" spc="-10" dirty="0">
                <a:latin typeface="Montserrat" panose="00000500000000000000" pitchFamily="50" charset="0"/>
              </a:rPr>
              <a:t>covering </a:t>
            </a:r>
            <a:r>
              <a:rPr sz="1400" spc="-5" dirty="0">
                <a:latin typeface="Montserrat" panose="00000500000000000000" pitchFamily="50" charset="0"/>
              </a:rPr>
              <a:t>the </a:t>
            </a:r>
            <a:r>
              <a:rPr sz="1400" dirty="0">
                <a:latin typeface="Montserrat" panose="00000500000000000000" pitchFamily="50" charset="0"/>
              </a:rPr>
              <a:t>findings </a:t>
            </a:r>
            <a:r>
              <a:rPr sz="1400" spc="-10" dirty="0">
                <a:latin typeface="Montserrat" panose="00000500000000000000" pitchFamily="50" charset="0"/>
              </a:rPr>
              <a:t>from </a:t>
            </a:r>
            <a:r>
              <a:rPr sz="1400" spc="-5" dirty="0">
                <a:latin typeface="Montserrat" panose="00000500000000000000" pitchFamily="50" charset="0"/>
              </a:rPr>
              <a:t>the </a:t>
            </a:r>
            <a:r>
              <a:rPr sz="1400" dirty="0">
                <a:latin typeface="Montserrat" panose="00000500000000000000" pitchFamily="50" charset="0"/>
              </a:rPr>
              <a:t>initial </a:t>
            </a:r>
            <a:r>
              <a:rPr sz="1400" spc="-5" dirty="0">
                <a:latin typeface="Montserrat" panose="00000500000000000000" pitchFamily="50" charset="0"/>
              </a:rPr>
              <a:t>set-up period until </a:t>
            </a:r>
            <a:r>
              <a:rPr sz="1400" spc="-10" dirty="0">
                <a:latin typeface="Montserrat" panose="00000500000000000000" pitchFamily="50" charset="0"/>
              </a:rPr>
              <a:t>February 2020. </a:t>
            </a:r>
            <a:r>
              <a:rPr sz="1400" dirty="0">
                <a:latin typeface="Montserrat" panose="00000500000000000000" pitchFamily="50" charset="0"/>
              </a:rPr>
              <a:t>It </a:t>
            </a:r>
            <a:r>
              <a:rPr sz="1400" spc="-20" dirty="0">
                <a:latin typeface="Montserrat" panose="00000500000000000000" pitchFamily="50" charset="0"/>
              </a:rPr>
              <a:t>offers </a:t>
            </a:r>
            <a:r>
              <a:rPr sz="1400" spc="-10" dirty="0">
                <a:latin typeface="Montserrat" panose="00000500000000000000" pitchFamily="50" charset="0"/>
              </a:rPr>
              <a:t>three  </a:t>
            </a:r>
            <a:r>
              <a:rPr sz="1400" spc="-30" dirty="0">
                <a:latin typeface="Montserrat" panose="00000500000000000000" pitchFamily="50" charset="0"/>
              </a:rPr>
              <a:t>key </a:t>
            </a:r>
            <a:r>
              <a:rPr sz="1400" spc="-5" dirty="0">
                <a:latin typeface="Montserrat" panose="00000500000000000000" pitchFamily="50" charset="0"/>
              </a:rPr>
              <a:t>insights </a:t>
            </a:r>
            <a:r>
              <a:rPr sz="1400" spc="-15" dirty="0">
                <a:latin typeface="Montserrat" panose="00000500000000000000" pitchFamily="50" charset="0"/>
              </a:rPr>
              <a:t>for </a:t>
            </a:r>
            <a:r>
              <a:rPr sz="1400" spc="-10" dirty="0">
                <a:latin typeface="Montserrat" panose="00000500000000000000" pitchFamily="50" charset="0"/>
              </a:rPr>
              <a:t>school leaders to </a:t>
            </a:r>
            <a:r>
              <a:rPr sz="1400" spc="-5" dirty="0">
                <a:latin typeface="Montserrat" panose="00000500000000000000" pitchFamily="50" charset="0"/>
              </a:rPr>
              <a:t>consider </a:t>
            </a:r>
            <a:r>
              <a:rPr sz="1400" dirty="0">
                <a:latin typeface="Montserrat" panose="00000500000000000000" pitchFamily="50" charset="0"/>
              </a:rPr>
              <a:t>in </a:t>
            </a:r>
            <a:r>
              <a:rPr sz="1400" spc="-10" dirty="0">
                <a:latin typeface="Montserrat" panose="00000500000000000000" pitchFamily="50" charset="0"/>
              </a:rPr>
              <a:t>preparation </a:t>
            </a:r>
            <a:r>
              <a:rPr sz="1400" spc="-15" dirty="0">
                <a:latin typeface="Montserrat" panose="00000500000000000000" pitchFamily="50" charset="0"/>
              </a:rPr>
              <a:t>for </a:t>
            </a:r>
            <a:r>
              <a:rPr sz="1400" spc="-5" dirty="0">
                <a:latin typeface="Montserrat" panose="00000500000000000000" pitchFamily="50" charset="0"/>
              </a:rPr>
              <a:t>the national </a:t>
            </a:r>
            <a:r>
              <a:rPr sz="1400" spc="-10" dirty="0">
                <a:latin typeface="Montserrat" panose="00000500000000000000" pitchFamily="50" charset="0"/>
              </a:rPr>
              <a:t>roll </a:t>
            </a:r>
            <a:r>
              <a:rPr sz="1400" spc="-5" dirty="0">
                <a:latin typeface="Montserrat" panose="00000500000000000000" pitchFamily="50" charset="0"/>
              </a:rPr>
              <a:t>out </a:t>
            </a:r>
            <a:r>
              <a:rPr sz="1400" spc="-10" dirty="0">
                <a:latin typeface="Montserrat" panose="00000500000000000000" pitchFamily="50" charset="0"/>
              </a:rPr>
              <a:t>of  </a:t>
            </a:r>
            <a:r>
              <a:rPr sz="1400" spc="-5" dirty="0">
                <a:latin typeface="Montserrat" panose="00000500000000000000" pitchFamily="50" charset="0"/>
              </a:rPr>
              <a:t>the</a:t>
            </a:r>
            <a:r>
              <a:rPr sz="1400" spc="-15" dirty="0">
                <a:latin typeface="Montserrat" panose="00000500000000000000" pitchFamily="50" charset="0"/>
              </a:rPr>
              <a:t> </a:t>
            </a:r>
            <a:r>
              <a:rPr sz="1400" spc="-50" dirty="0">
                <a:latin typeface="Montserrat" panose="00000500000000000000" pitchFamily="50" charset="0"/>
              </a:rPr>
              <a:t>ECF.</a:t>
            </a:r>
          </a:p>
          <a:p>
            <a:pPr marL="4436110" indent="-285750">
              <a:lnSpc>
                <a:spcPts val="1600"/>
              </a:lnSpc>
              <a:buFont typeface="Wingdings" panose="05000000000000000000" pitchFamily="2" charset="2"/>
              <a:buChar char="§"/>
            </a:pPr>
            <a:r>
              <a:rPr sz="1400" spc="-20" dirty="0">
                <a:latin typeface="Montserrat" panose="00000500000000000000" pitchFamily="50" charset="0"/>
              </a:rPr>
              <a:t>Key </a:t>
            </a:r>
            <a:r>
              <a:rPr sz="1400" spc="-10" dirty="0">
                <a:latin typeface="Montserrat" panose="00000500000000000000" pitchFamily="50" charset="0"/>
              </a:rPr>
              <a:t>to </a:t>
            </a:r>
            <a:r>
              <a:rPr sz="1400" spc="-5" dirty="0">
                <a:latin typeface="Montserrat" panose="00000500000000000000" pitchFamily="50" charset="0"/>
              </a:rPr>
              <a:t>the </a:t>
            </a:r>
            <a:r>
              <a:rPr sz="1400" spc="-10" dirty="0">
                <a:latin typeface="Montserrat" panose="00000500000000000000" pitchFamily="50" charset="0"/>
              </a:rPr>
              <a:t>success </a:t>
            </a:r>
            <a:r>
              <a:rPr sz="1400" spc="-5" dirty="0">
                <a:latin typeface="Montserrat" panose="00000500000000000000" pitchFamily="50" charset="0"/>
              </a:rPr>
              <a:t>of the </a:t>
            </a:r>
            <a:r>
              <a:rPr sz="1400" spc="-15" dirty="0">
                <a:latin typeface="Montserrat" panose="00000500000000000000" pitchFamily="50" charset="0"/>
              </a:rPr>
              <a:t>ECF </a:t>
            </a:r>
            <a:r>
              <a:rPr sz="1400" spc="-20" dirty="0">
                <a:latin typeface="Montserrat" panose="00000500000000000000" pitchFamily="50" charset="0"/>
              </a:rPr>
              <a:t>reforms </a:t>
            </a:r>
            <a:r>
              <a:rPr sz="1400" spc="-5" dirty="0">
                <a:latin typeface="Montserrat" panose="00000500000000000000" pitchFamily="50" charset="0"/>
              </a:rPr>
              <a:t>will be </a:t>
            </a:r>
            <a:r>
              <a:rPr sz="1400" spc="-10" dirty="0">
                <a:latin typeface="Montserrat" panose="00000500000000000000" pitchFamily="50" charset="0"/>
              </a:rPr>
              <a:t>how effectively </a:t>
            </a:r>
            <a:r>
              <a:rPr sz="1400" spc="-5" dirty="0">
                <a:latin typeface="Montserrat" panose="00000500000000000000" pitchFamily="50" charset="0"/>
              </a:rPr>
              <a:t>schools </a:t>
            </a:r>
            <a:r>
              <a:rPr sz="1400" spc="-10" dirty="0">
                <a:latin typeface="Montserrat" panose="00000500000000000000" pitchFamily="50" charset="0"/>
              </a:rPr>
              <a:t>can</a:t>
            </a:r>
            <a:r>
              <a:rPr lang="en-GB" sz="1400" spc="-10" dirty="0">
                <a:latin typeface="Montserrat" panose="00000500000000000000" pitchFamily="50" charset="0"/>
              </a:rPr>
              <a:t> </a:t>
            </a:r>
            <a:r>
              <a:rPr sz="1400" spc="-5" dirty="0">
                <a:latin typeface="Montserrat" panose="00000500000000000000" pitchFamily="50" charset="0"/>
              </a:rPr>
              <a:t>implement</a:t>
            </a:r>
            <a:r>
              <a:rPr lang="en-GB" sz="1400" spc="-5" dirty="0">
                <a:latin typeface="Montserrat" panose="00000500000000000000" pitchFamily="50" charset="0"/>
              </a:rPr>
              <a:t> their chosen programme.  See EEF’s </a:t>
            </a:r>
            <a:r>
              <a:rPr lang="en-GB" sz="1400" b="1" spc="-5" dirty="0">
                <a:latin typeface="Montserrat" panose="00000500000000000000" pitchFamily="50" charset="0"/>
                <a:hlinkClick r:id="rId7"/>
              </a:rPr>
              <a:t>‘Putting the evidence to work: A School’s Guide to implementation’</a:t>
            </a:r>
            <a:r>
              <a:rPr lang="en-GB" sz="1400" spc="-5" dirty="0">
                <a:latin typeface="Montserrat" panose="00000500000000000000" pitchFamily="50" charset="0"/>
                <a:hlinkClick r:id="rId7"/>
              </a:rPr>
              <a:t> </a:t>
            </a:r>
            <a:r>
              <a:rPr lang="en-GB" sz="1400" spc="-5" dirty="0">
                <a:latin typeface="Montserrat" panose="00000500000000000000" pitchFamily="50" charset="0"/>
              </a:rPr>
              <a:t>for guidance.</a:t>
            </a:r>
            <a:endParaRPr sz="1400" spc="-5" dirty="0">
              <a:latin typeface="Montserrat" panose="00000500000000000000" pitchFamily="50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2050" y="1233411"/>
            <a:ext cx="1886713" cy="4745685"/>
            <a:chOff x="345947" y="563880"/>
            <a:chExt cx="2190115" cy="5355590"/>
          </a:xfrm>
        </p:grpSpPr>
        <p:sp>
          <p:nvSpPr>
            <p:cNvPr id="4" name="object 4"/>
            <p:cNvSpPr/>
            <p:nvPr/>
          </p:nvSpPr>
          <p:spPr>
            <a:xfrm>
              <a:off x="614172" y="563880"/>
              <a:ext cx="1921764" cy="266700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697991" y="653796"/>
              <a:ext cx="1754111" cy="24871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345947" y="3250691"/>
              <a:ext cx="1830324" cy="266852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28243" y="3340611"/>
              <a:ext cx="1665732" cy="248868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719710" y="4348029"/>
            <a:ext cx="2273742" cy="1279925"/>
            <a:chOff x="2232660" y="4105655"/>
            <a:chExt cx="2291080" cy="1289685"/>
          </a:xfrm>
        </p:grpSpPr>
        <p:sp>
          <p:nvSpPr>
            <p:cNvPr id="10" name="object 10"/>
            <p:cNvSpPr/>
            <p:nvPr/>
          </p:nvSpPr>
          <p:spPr>
            <a:xfrm>
              <a:off x="2232660" y="4105655"/>
              <a:ext cx="2290572" cy="128930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2319528" y="4181855"/>
              <a:ext cx="2116836" cy="113689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2164624" y="1428891"/>
            <a:ext cx="1818111" cy="2648707"/>
            <a:chOff x="2595372" y="1171955"/>
            <a:chExt cx="1831975" cy="2668905"/>
          </a:xfrm>
        </p:grpSpPr>
        <p:sp>
          <p:nvSpPr>
            <p:cNvPr id="13" name="object 13"/>
            <p:cNvSpPr/>
            <p:nvPr/>
          </p:nvSpPr>
          <p:spPr>
            <a:xfrm>
              <a:off x="2595372" y="1171955"/>
              <a:ext cx="1831848" cy="266852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677668" y="1261871"/>
              <a:ext cx="1667243" cy="248869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Montserrat" panose="00000500000000000000" pitchFamily="50" charset="0"/>
              </a:endParaRPr>
            </a:p>
          </p:txBody>
        </p:sp>
      </p:grpSp>
      <p:sp>
        <p:nvSpPr>
          <p:cNvPr id="16" name="object 3"/>
          <p:cNvSpPr txBox="1">
            <a:spLocks/>
          </p:cNvSpPr>
          <p:nvPr/>
        </p:nvSpPr>
        <p:spPr>
          <a:xfrm>
            <a:off x="356839" y="306061"/>
            <a:ext cx="8809463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Key documentation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711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Who we are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55743" y="3875876"/>
            <a:ext cx="719780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latin typeface="Montserrat" panose="00000500000000000000" pitchFamily="50" charset="0"/>
                <a:ea typeface="Calibri" panose="020F0502020204030204" pitchFamily="34" charset="0"/>
              </a:rPr>
              <a:t>e: info@teachwestlondon.org.uk</a:t>
            </a:r>
          </a:p>
          <a:p>
            <a:endParaRPr lang="en-GB" b="1" dirty="0">
              <a:solidFill>
                <a:srgbClr val="285243"/>
              </a:solidFill>
              <a:latin typeface="Montserrat" panose="00000500000000000000" pitchFamily="50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76" y="4934975"/>
            <a:ext cx="1080429" cy="14084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59778" y="4842488"/>
            <a:ext cx="2929007" cy="73866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400" b="1" dirty="0">
                <a:latin typeface="Montserrat" panose="00000500000000000000" pitchFamily="50" charset="0"/>
                <a:ea typeface="Calibri" panose="020F0502020204030204" pitchFamily="34" charset="0"/>
              </a:rPr>
              <a:t>Dame Alice Hudson</a:t>
            </a:r>
            <a:b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</a:br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Executive Headteacher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Twyford CofE Academies Trust</a:t>
            </a:r>
          </a:p>
        </p:txBody>
      </p:sp>
      <p:sp>
        <p:nvSpPr>
          <p:cNvPr id="9" name="Rectangle 8"/>
          <p:cNvSpPr/>
          <p:nvPr/>
        </p:nvSpPr>
        <p:spPr>
          <a:xfrm>
            <a:off x="5384720" y="4800981"/>
            <a:ext cx="2929007" cy="73866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GB" sz="1400" b="1" dirty="0">
                <a:latin typeface="Montserrat" panose="00000500000000000000" pitchFamily="50" charset="0"/>
                <a:ea typeface="Calibri" panose="020F0502020204030204" pitchFamily="34" charset="0"/>
              </a:rPr>
              <a:t>Richard Lane</a:t>
            </a:r>
            <a:br>
              <a:rPr lang="en-GB" sz="1400" b="1" dirty="0">
                <a:latin typeface="Montserrat" panose="00000500000000000000" pitchFamily="50" charset="0"/>
                <a:ea typeface="Calibri" panose="020F0502020204030204" pitchFamily="34" charset="0"/>
              </a:rPr>
            </a:br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Business Manager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Twyford CofE Academies Trust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384720" y="4814827"/>
            <a:ext cx="29290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dirty="0">
                <a:latin typeface="Montserrat" panose="00000500000000000000" pitchFamily="50" charset="0"/>
                <a:ea typeface="Calibri" panose="020F0502020204030204" pitchFamily="34" charset="0"/>
              </a:rPr>
              <a:t>Claudine Mann</a:t>
            </a:r>
            <a:b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</a:br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Executive Assistant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Twyford CofE Academies Trust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259" y="4892017"/>
            <a:ext cx="1070517" cy="14513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Rectangle 18"/>
          <p:cNvSpPr/>
          <p:nvPr/>
        </p:nvSpPr>
        <p:spPr>
          <a:xfrm>
            <a:off x="8796183" y="1356970"/>
            <a:ext cx="291458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dirty="0">
                <a:latin typeface="Montserrat" panose="00000500000000000000" pitchFamily="50" charset="0"/>
                <a:ea typeface="Calibri" panose="020F0502020204030204" pitchFamily="34" charset="0"/>
              </a:rPr>
              <a:t>Mina Vuoto</a:t>
            </a:r>
            <a:b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</a:br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Manager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Teach West London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mvuoto@williamperkin.org.uk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245874" y="1359823"/>
            <a:ext cx="299793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dirty="0">
                <a:latin typeface="Montserrat" panose="00000500000000000000" pitchFamily="50" charset="0"/>
                <a:ea typeface="Calibri" panose="020F0502020204030204" pitchFamily="34" charset="0"/>
              </a:rPr>
              <a:t>Sharon Moody</a:t>
            </a:r>
            <a:b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</a:br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Director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Teach West London</a:t>
            </a:r>
          </a:p>
          <a:p>
            <a:r>
              <a:rPr lang="en-GB" sz="1400" dirty="0">
                <a:latin typeface="Montserrat" panose="00000500000000000000" pitchFamily="50" charset="0"/>
                <a:ea typeface="Calibri" panose="020F0502020204030204" pitchFamily="34" charset="0"/>
              </a:rPr>
              <a:t>smoody@twyford.ealing.sch.uk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685" y="1005653"/>
            <a:ext cx="2276549" cy="261655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8936" y="4923390"/>
            <a:ext cx="1074494" cy="13898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90" y="1108453"/>
            <a:ext cx="2201905" cy="276742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270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Introduction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14301" y="1644405"/>
            <a:ext cx="44446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Montserrat" panose="00000500000000000000" pitchFamily="50" charset="0"/>
              </a:rPr>
              <a:t>Serving schools in Ealing, Harrow, Hillingdon &amp; Hounslow</a:t>
            </a: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170" y="1012925"/>
            <a:ext cx="2891830" cy="2735023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45"/>
          <a:stretch/>
        </p:blipFill>
        <p:spPr bwMode="auto">
          <a:xfrm>
            <a:off x="636814" y="4196444"/>
            <a:ext cx="5179143" cy="24982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641021" y="3293194"/>
            <a:ext cx="77911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>
                <a:latin typeface="Montserrat" panose="00000500000000000000" pitchFamily="50" charset="0"/>
              </a:rPr>
              <a:t>Supporting classroom excellence </a:t>
            </a:r>
          </a:p>
          <a:p>
            <a:pPr algn="ctr"/>
            <a:r>
              <a:rPr lang="en-GB" i="1" dirty="0">
                <a:latin typeface="Montserrat" panose="00000500000000000000" pitchFamily="50" charset="0"/>
              </a:rPr>
              <a:t>from Initial Teacher T raining to Senior Leadership Development </a:t>
            </a:r>
          </a:p>
          <a:p>
            <a:pPr algn="ctr"/>
            <a:br>
              <a:rPr lang="en-GB" sz="2400" dirty="0"/>
            </a:b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14" y="1012925"/>
            <a:ext cx="1404257" cy="21536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57601" b="-447"/>
          <a:stretch/>
        </p:blipFill>
        <p:spPr>
          <a:xfrm>
            <a:off x="6274891" y="4495333"/>
            <a:ext cx="5514558" cy="189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6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What we cover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2127" y="1774743"/>
            <a:ext cx="7425431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800" dirty="0">
                <a:latin typeface="Montserrat" panose="00000500000000000000" pitchFamily="50" charset="0"/>
              </a:rPr>
              <a:t>Early Career Framework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800" dirty="0">
                <a:latin typeface="Montserrat" panose="00000500000000000000" pitchFamily="50" charset="0"/>
              </a:rPr>
              <a:t>Appropriate Body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800" dirty="0">
                <a:latin typeface="Montserrat" panose="00000500000000000000" pitchFamily="50" charset="0"/>
              </a:rPr>
              <a:t>National Professional Qualifications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800" dirty="0">
                <a:latin typeface="Montserrat" panose="00000500000000000000" pitchFamily="50" charset="0"/>
              </a:rPr>
              <a:t>Initial Teacher Training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800" dirty="0">
                <a:latin typeface="Montserrat" panose="00000500000000000000" pitchFamily="50" charset="0"/>
              </a:rPr>
              <a:t>Continuing Professional Development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144" y="1611316"/>
            <a:ext cx="3136378" cy="446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61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6839" y="1271588"/>
            <a:ext cx="12033250" cy="2873375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latin typeface="Montserrat" panose="00000500000000000000" pitchFamily="50" charset="0"/>
              </a:rPr>
              <a:t>Local centre of excellence for teacher &amp; leadership training and development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latin typeface="Montserrat" panose="00000500000000000000" pitchFamily="50" charset="0"/>
              </a:rPr>
              <a:t>High number of very strong schools across the 4 boroughs</a:t>
            </a:r>
          </a:p>
          <a:p>
            <a:pPr fontAlgn="base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latin typeface="Montserrat" panose="00000500000000000000" pitchFamily="50" charset="0"/>
              </a:rPr>
              <a:t>Best outcomes are achieved through collaboration</a:t>
            </a:r>
          </a:p>
          <a:p>
            <a:pPr fontAlgn="base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latin typeface="Montserrat" panose="00000500000000000000" pitchFamily="50" charset="0"/>
              </a:rPr>
              <a:t>Support/signpost existing networks &amp; CPD, not replace them 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400" dirty="0">
                <a:latin typeface="Montserrat" panose="00000500000000000000" pitchFamily="50" charset="0"/>
              </a:rPr>
              <a:t>Opportunity to share best practice and                                                   strengthen local partnerships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2543" y="4144963"/>
            <a:ext cx="4507935" cy="2524444"/>
          </a:xfrm>
          <a:prstGeom prst="rect">
            <a:avLst/>
          </a:prstGeom>
          <a:ln>
            <a:solidFill>
              <a:srgbClr val="285243"/>
            </a:solidFill>
          </a:ln>
        </p:spPr>
      </p:pic>
      <p:sp>
        <p:nvSpPr>
          <p:cNvPr id="6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TSH Scope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400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600" y="894471"/>
            <a:ext cx="12077700" cy="59452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1800" spc="-5" dirty="0">
                <a:latin typeface="Montserrat" panose="00000500000000000000" pitchFamily="50" charset="0"/>
                <a:cs typeface="Carlito"/>
              </a:rPr>
              <a:t>The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term </a:t>
            </a:r>
            <a:r>
              <a:rPr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early career teacher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(ECT) replaces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newly qualified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teacher</a:t>
            </a:r>
            <a:r>
              <a:rPr sz="1800" spc="85" dirty="0">
                <a:latin typeface="Montserrat" panose="00000500000000000000" pitchFamily="50" charset="0"/>
                <a:cs typeface="Carlito"/>
              </a:rPr>
              <a:t>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(NQT)</a:t>
            </a:r>
            <a:endParaRPr sz="1900" dirty="0">
              <a:latin typeface="Montserrat" panose="00000500000000000000" pitchFamily="50" charset="0"/>
              <a:cs typeface="Carlito"/>
            </a:endParaRPr>
          </a:p>
          <a:p>
            <a:pPr marL="355600" marR="5080" indent="-3429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1800" spc="-5" dirty="0">
                <a:latin typeface="Montserrat" panose="00000500000000000000" pitchFamily="50" charset="0"/>
                <a:cs typeface="Carlito"/>
              </a:rPr>
              <a:t>The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length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of induction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has been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increased to </a:t>
            </a:r>
            <a:r>
              <a:rPr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two school years </a:t>
            </a:r>
            <a:r>
              <a:rPr sz="1800" spc="-15" dirty="0">
                <a:latin typeface="Montserrat" panose="00000500000000000000" pitchFamily="50" charset="0"/>
                <a:cs typeface="Carlito"/>
              </a:rPr>
              <a:t>for </a:t>
            </a:r>
            <a:r>
              <a:rPr sz="1800" spc="-40" dirty="0">
                <a:latin typeface="Montserrat" panose="00000500000000000000" pitchFamily="50" charset="0"/>
                <a:cs typeface="Carlito"/>
              </a:rPr>
              <a:t>ECTs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who </a:t>
            </a:r>
            <a:r>
              <a:rPr sz="1800" spc="-15" dirty="0">
                <a:latin typeface="Montserrat" panose="00000500000000000000" pitchFamily="50" charset="0"/>
                <a:cs typeface="Carlito"/>
              </a:rPr>
              <a:t>start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their induction on or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after 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1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September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2021.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‘Pre-September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2021’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cohort to complete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by September</a:t>
            </a:r>
            <a:r>
              <a:rPr sz="1800" spc="125" dirty="0">
                <a:latin typeface="Montserrat" panose="00000500000000000000" pitchFamily="50" charset="0"/>
                <a:cs typeface="Carlito"/>
              </a:rPr>
              <a:t>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2023.</a:t>
            </a:r>
            <a:endParaRPr sz="1800" dirty="0">
              <a:latin typeface="Montserrat" panose="00000500000000000000" pitchFamily="50" charset="0"/>
              <a:cs typeface="Carlito"/>
            </a:endParaRPr>
          </a:p>
          <a:p>
            <a:pPr marL="355600" indent="-342900">
              <a:lnSpc>
                <a:spcPct val="150000"/>
              </a:lnSpc>
              <a:spcBef>
                <a:spcPts val="155"/>
              </a:spcBef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1800" dirty="0">
                <a:latin typeface="Montserrat" panose="00000500000000000000" pitchFamily="50" charset="0"/>
                <a:cs typeface="Carlito"/>
              </a:rPr>
              <a:t>It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can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be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reduced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or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extended. </a:t>
            </a:r>
            <a:r>
              <a:rPr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Reduction of part time ECTs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has been added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to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the new</a:t>
            </a:r>
            <a:r>
              <a:rPr sz="1800" spc="235" dirty="0">
                <a:latin typeface="Montserrat" panose="00000500000000000000" pitchFamily="50" charset="0"/>
                <a:cs typeface="Carlito"/>
              </a:rPr>
              <a:t>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regulations.</a:t>
            </a:r>
            <a:endParaRPr lang="en-GB" sz="1800" spc="-10" dirty="0">
              <a:latin typeface="Montserrat" panose="00000500000000000000" pitchFamily="50" charset="0"/>
              <a:cs typeface="Carlito"/>
            </a:endParaRPr>
          </a:p>
          <a:p>
            <a:pPr marL="355600" indent="-342900">
              <a:lnSpc>
                <a:spcPct val="150000"/>
              </a:lnSpc>
              <a:spcBef>
                <a:spcPts val="155"/>
              </a:spcBef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Schools will be expected to deliver an induction programme that’s underpinned by the Early Career Framework (ECF).  Schools will have three options to choose from.</a:t>
            </a:r>
            <a:endParaRPr b="1" dirty="0">
              <a:solidFill>
                <a:srgbClr val="359096"/>
              </a:solidFill>
              <a:latin typeface="Montserrat" panose="00000500000000000000" pitchFamily="50" charset="0"/>
              <a:cs typeface="Carlito"/>
            </a:endParaRPr>
          </a:p>
          <a:p>
            <a:pPr marL="355600" indent="-342900">
              <a:lnSpc>
                <a:spcPct val="150000"/>
              </a:lnSpc>
              <a:spcBef>
                <a:spcPts val="14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Funded 5% timetable reduction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in their second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year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of induction (additional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to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the 10% </a:t>
            </a:r>
            <a:r>
              <a:rPr lang="en-GB"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in </a:t>
            </a:r>
            <a:r>
              <a:rPr lang="en-GB" sz="1800" spc="-5" dirty="0" err="1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yr</a:t>
            </a:r>
            <a:r>
              <a:rPr lang="en-GB"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 1)</a:t>
            </a:r>
            <a:endParaRPr sz="1800" dirty="0">
              <a:latin typeface="Montserrat" panose="00000500000000000000" pitchFamily="50" charset="0"/>
              <a:cs typeface="Carlito"/>
            </a:endParaRPr>
          </a:p>
          <a:p>
            <a:pPr marL="355600" marR="158115" indent="-34290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dirty="0">
                <a:latin typeface="Montserrat" panose="00000500000000000000" pitchFamily="50" charset="0"/>
                <a:cs typeface="Carlito"/>
              </a:rPr>
              <a:t>Provision of a mentor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(regular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mentoring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and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coaching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) and </a:t>
            </a:r>
            <a:r>
              <a:rPr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induction tutor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(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monitoring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and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coordination 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of assessment).</a:t>
            </a:r>
            <a:endParaRPr sz="1800" dirty="0">
              <a:latin typeface="Montserrat" panose="00000500000000000000" pitchFamily="50" charset="0"/>
              <a:cs typeface="Carlito"/>
            </a:endParaRPr>
          </a:p>
          <a:p>
            <a:pPr marL="355600" indent="-342900">
              <a:lnSpc>
                <a:spcPct val="150000"/>
              </a:lnSpc>
              <a:spcBef>
                <a:spcPts val="145"/>
              </a:spcBef>
              <a:buClr>
                <a:srgbClr val="00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dirty="0">
                <a:latin typeface="Montserrat" panose="00000500000000000000" pitchFamily="50" charset="0"/>
                <a:cs typeface="Carlito"/>
              </a:rPr>
              <a:t>2 formal assessment points </a:t>
            </a:r>
            <a:r>
              <a:rPr sz="180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–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one </a:t>
            </a:r>
            <a:r>
              <a:rPr sz="1800" spc="-1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midway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through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induction </a:t>
            </a:r>
            <a:r>
              <a:rPr sz="180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and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one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at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the</a:t>
            </a:r>
            <a:r>
              <a:rPr sz="1800" spc="10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 </a:t>
            </a:r>
            <a:r>
              <a:rPr sz="180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end</a:t>
            </a:r>
            <a:endParaRPr sz="1800" dirty="0">
              <a:latin typeface="Montserrat" panose="00000500000000000000" pitchFamily="50" charset="0"/>
              <a:cs typeface="Carlito"/>
            </a:endParaRPr>
          </a:p>
          <a:p>
            <a:pPr marL="355600" marR="179705" indent="-342900">
              <a:lnSpc>
                <a:spcPct val="150000"/>
              </a:lnSpc>
              <a:spcBef>
                <a:spcPts val="100"/>
              </a:spcBef>
              <a:buClr>
                <a:srgbClr val="00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1800" spc="-1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Review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of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progress </a:t>
            </a:r>
            <a:r>
              <a:rPr sz="1800" spc="-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each </a:t>
            </a:r>
            <a:r>
              <a:rPr sz="1800" spc="-1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term </a:t>
            </a:r>
            <a:r>
              <a:rPr sz="1800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–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induction </a:t>
            </a:r>
            <a:r>
              <a:rPr sz="1800" b="1" spc="-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tutor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notifies the </a:t>
            </a:r>
            <a:r>
              <a:rPr sz="1800" b="1" spc="-10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appropriate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body and </a:t>
            </a:r>
            <a:r>
              <a:rPr sz="1800" b="1" spc="-10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ECT after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each </a:t>
            </a:r>
            <a:r>
              <a:rPr sz="1800" b="1" spc="-10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progress </a:t>
            </a:r>
            <a:r>
              <a:rPr sz="1800" b="1" spc="-2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review</a:t>
            </a:r>
            <a:r>
              <a:rPr sz="1800" b="1" spc="-25" dirty="0">
                <a:solidFill>
                  <a:srgbClr val="13253E"/>
                </a:solidFill>
                <a:latin typeface="Montserrat" panose="00000500000000000000" pitchFamily="50" charset="0"/>
                <a:cs typeface="Carlito"/>
              </a:rPr>
              <a:t>.</a:t>
            </a:r>
            <a:endParaRPr sz="1800" dirty="0">
              <a:latin typeface="Montserrat" panose="00000500000000000000" pitchFamily="50" charset="0"/>
              <a:cs typeface="Carlito"/>
            </a:endParaRPr>
          </a:p>
          <a:p>
            <a:pPr marL="355600" indent="-342900">
              <a:lnSpc>
                <a:spcPct val="150000"/>
              </a:lnSpc>
              <a:spcBef>
                <a:spcPts val="35"/>
              </a:spcBef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1800" spc="-5" dirty="0">
                <a:latin typeface="Montserrat" panose="00000500000000000000" pitchFamily="50" charset="0"/>
                <a:cs typeface="Carlito"/>
              </a:rPr>
              <a:t>The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Appropriate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Body will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continue to </a:t>
            </a:r>
            <a:r>
              <a:rPr sz="1800" spc="-15" dirty="0">
                <a:latin typeface="Montserrat" panose="00000500000000000000" pitchFamily="50" charset="0"/>
                <a:cs typeface="Carlito"/>
              </a:rPr>
              <a:t>play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a </a:t>
            </a:r>
            <a:r>
              <a:rPr sz="1800" spc="-25" dirty="0">
                <a:latin typeface="Montserrat" panose="00000500000000000000" pitchFamily="50" charset="0"/>
                <a:cs typeface="Carlito"/>
              </a:rPr>
              <a:t>key </a:t>
            </a:r>
            <a:r>
              <a:rPr sz="1800" spc="-10" dirty="0">
                <a:latin typeface="Montserrat" panose="00000500000000000000" pitchFamily="50" charset="0"/>
                <a:cs typeface="Carlito"/>
              </a:rPr>
              <a:t>role </a:t>
            </a:r>
            <a:r>
              <a:rPr sz="1800" spc="-5" dirty="0">
                <a:latin typeface="Montserrat" panose="00000500000000000000" pitchFamily="50" charset="0"/>
                <a:cs typeface="Carlito"/>
              </a:rPr>
              <a:t>in </a:t>
            </a:r>
            <a:r>
              <a:rPr sz="1800" b="1" dirty="0">
                <a:latin typeface="Montserrat" panose="00000500000000000000" pitchFamily="50" charset="0"/>
                <a:cs typeface="Carlito"/>
              </a:rPr>
              <a:t>quality </a:t>
            </a:r>
            <a:r>
              <a:rPr sz="1800" b="1" spc="-10" dirty="0">
                <a:latin typeface="Montserrat" panose="00000500000000000000" pitchFamily="50" charset="0"/>
                <a:cs typeface="Carlito"/>
              </a:rPr>
              <a:t>assurance </a:t>
            </a:r>
            <a:r>
              <a:rPr sz="1800" b="1" dirty="0">
                <a:latin typeface="Montserrat" panose="00000500000000000000" pitchFamily="50" charset="0"/>
                <a:cs typeface="Carlito"/>
              </a:rPr>
              <a:t>of </a:t>
            </a:r>
            <a:r>
              <a:rPr sz="1800" b="1" spc="-10" dirty="0">
                <a:latin typeface="Montserrat" panose="00000500000000000000" pitchFamily="50" charset="0"/>
                <a:cs typeface="Carlito"/>
              </a:rPr>
              <a:t>statutory </a:t>
            </a:r>
            <a:r>
              <a:rPr sz="1800" b="1" dirty="0">
                <a:latin typeface="Montserrat" panose="00000500000000000000" pitchFamily="50" charset="0"/>
                <a:cs typeface="Carlito"/>
              </a:rPr>
              <a:t>induction</a:t>
            </a:r>
            <a:r>
              <a:rPr sz="1800" b="1" spc="85" dirty="0">
                <a:latin typeface="Montserrat" panose="00000500000000000000" pitchFamily="50" charset="0"/>
                <a:cs typeface="Carlito"/>
              </a:rPr>
              <a:t> </a:t>
            </a:r>
            <a:r>
              <a:rPr sz="1800" dirty="0">
                <a:latin typeface="Montserrat" panose="00000500000000000000" pitchFamily="50" charset="0"/>
                <a:cs typeface="Carlito"/>
              </a:rPr>
              <a:t>and</a:t>
            </a:r>
          </a:p>
          <a:p>
            <a:pPr marL="355600">
              <a:lnSpc>
                <a:spcPct val="150000"/>
              </a:lnSpc>
              <a:spcBef>
                <a:spcPts val="155"/>
              </a:spcBef>
            </a:pPr>
            <a:r>
              <a:rPr sz="1800" b="1" spc="-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provide </a:t>
            </a:r>
            <a:r>
              <a:rPr sz="1800" b="1" spc="-1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ECF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fidelity </a:t>
            </a:r>
            <a:r>
              <a:rPr sz="1800" b="1" spc="-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checks,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ensuring </a:t>
            </a:r>
            <a:r>
              <a:rPr sz="1800" b="1" spc="-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schools </a:t>
            </a:r>
            <a:r>
              <a:rPr sz="1800" b="1" spc="-10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provide </a:t>
            </a:r>
            <a:r>
              <a:rPr sz="1800" b="1" spc="-40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ECTs </a:t>
            </a:r>
            <a:r>
              <a:rPr sz="1800" b="1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with </a:t>
            </a:r>
            <a:r>
              <a:rPr sz="1800" b="1" spc="-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an ECF-based</a:t>
            </a:r>
            <a:r>
              <a:rPr sz="1800" b="1" spc="-10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 </a:t>
            </a:r>
            <a:r>
              <a:rPr sz="1800" b="1" spc="-5" dirty="0">
                <a:solidFill>
                  <a:srgbClr val="359096"/>
                </a:solidFill>
                <a:latin typeface="Montserrat" panose="00000500000000000000" pitchFamily="50" charset="0"/>
                <a:cs typeface="Carlito"/>
              </a:rPr>
              <a:t>induction.</a:t>
            </a:r>
            <a:endParaRPr sz="1800" dirty="0">
              <a:latin typeface="Montserrat" panose="00000500000000000000" pitchFamily="50" charset="0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Early</a:t>
            </a:r>
            <a:r>
              <a:rPr sz="2800" spc="-32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sz="2800" spc="-220" dirty="0">
                <a:solidFill>
                  <a:schemeClr val="bg1"/>
                </a:solidFill>
                <a:latin typeface="Montserrat" panose="00000500000000000000" pitchFamily="50" charset="0"/>
              </a:rPr>
              <a:t>Career</a:t>
            </a:r>
            <a:r>
              <a:rPr sz="2800" spc="-32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sz="2800" spc="-265" dirty="0">
                <a:solidFill>
                  <a:schemeClr val="bg1"/>
                </a:solidFill>
                <a:latin typeface="Montserrat" panose="00000500000000000000" pitchFamily="50" charset="0"/>
              </a:rPr>
              <a:t>Teachers</a:t>
            </a:r>
            <a:r>
              <a:rPr sz="2800" spc="-31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sz="2800" spc="520" dirty="0">
                <a:solidFill>
                  <a:schemeClr val="bg1"/>
                </a:solidFill>
                <a:latin typeface="Montserrat" panose="00000500000000000000" pitchFamily="50" charset="0"/>
              </a:rPr>
              <a:t>–</a:t>
            </a:r>
            <a:r>
              <a:rPr sz="2800" spc="-30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sz="2800" spc="-170" dirty="0">
                <a:solidFill>
                  <a:schemeClr val="bg1"/>
                </a:solidFill>
                <a:latin typeface="Montserrat" panose="00000500000000000000" pitchFamily="50" charset="0"/>
              </a:rPr>
              <a:t>Induction</a:t>
            </a:r>
            <a:r>
              <a:rPr sz="2800" spc="-31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sz="2800" spc="-75" dirty="0">
                <a:solidFill>
                  <a:schemeClr val="bg1"/>
                </a:solidFill>
                <a:latin typeface="Montserrat" panose="00000500000000000000" pitchFamily="50" charset="0"/>
              </a:rPr>
              <a:t>2021</a:t>
            </a:r>
            <a:endParaRPr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46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9079" y="1418844"/>
            <a:ext cx="6204372" cy="4326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83983" y="1243592"/>
            <a:ext cx="5227908" cy="46889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264160" indent="-342900">
              <a:lnSpc>
                <a:spcPct val="107300"/>
              </a:lnSpc>
              <a:spcBef>
                <a:spcPts val="95"/>
              </a:spcBef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ECF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sets out what </a:t>
            </a:r>
            <a:r>
              <a:rPr spc="-40" dirty="0">
                <a:latin typeface="Montserrat" panose="00000500000000000000" pitchFamily="50" charset="0"/>
                <a:cs typeface="Calibri" panose="020F0502020204030204" pitchFamily="34" charset="0"/>
              </a:rPr>
              <a:t>ECTs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are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entitled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to 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learn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about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and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learn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how </a:t>
            </a:r>
            <a:r>
              <a:rPr b="1" spc="-10" dirty="0">
                <a:latin typeface="Montserrat" panose="00000500000000000000" pitchFamily="50" charset="0"/>
                <a:cs typeface="Calibri" panose="020F0502020204030204" pitchFamily="34" charset="0"/>
              </a:rPr>
              <a:t>to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do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during the 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first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2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years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of their</a:t>
            </a:r>
            <a:r>
              <a:rPr spc="60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careers.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55"/>
              </a:spcBef>
              <a:buFont typeface="Wingdings" panose="05000000000000000000" pitchFamily="2" charset="2"/>
              <a:buChar char="§"/>
            </a:pP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55600" marR="721360" indent="-342900">
              <a:lnSpc>
                <a:spcPct val="106700"/>
              </a:lnSpc>
              <a:spcBef>
                <a:spcPts val="5"/>
              </a:spcBef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Five </a:t>
            </a:r>
            <a:r>
              <a:rPr b="1" spc="-10" dirty="0">
                <a:latin typeface="Montserrat" panose="00000500000000000000" pitchFamily="50" charset="0"/>
                <a:cs typeface="Calibri" panose="020F0502020204030204" pitchFamily="34" charset="0"/>
              </a:rPr>
              <a:t>core areas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(linked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to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25" dirty="0">
                <a:latin typeface="Montserrat" panose="00000500000000000000" pitchFamily="50" charset="0"/>
                <a:cs typeface="Calibri" panose="020F0502020204030204" pitchFamily="34" charset="0"/>
              </a:rPr>
              <a:t>Teachers’ 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Standards).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55600" marR="5080" indent="-342900">
              <a:lnSpc>
                <a:spcPct val="106900"/>
              </a:lnSpc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‘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Learn that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’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statements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cover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knowledge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and 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evidence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and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‘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Learn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how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to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’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statements relate 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to classroom practice.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These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are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different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and 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both elements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are</a:t>
            </a:r>
            <a:r>
              <a:rPr spc="30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important.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5"/>
              </a:spcBef>
              <a:buFont typeface="Wingdings" panose="05000000000000000000" pitchFamily="2" charset="2"/>
              <a:buChar char="§"/>
            </a:pP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55600" marR="92075" indent="-342900">
              <a:lnSpc>
                <a:spcPct val="107300"/>
              </a:lnSpc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b="1" spc="-15" dirty="0">
                <a:latin typeface="Montserrat" panose="00000500000000000000" pitchFamily="50" charset="0"/>
                <a:cs typeface="Calibri" panose="020F0502020204030204" pitchFamily="34" charset="0"/>
              </a:rPr>
              <a:t>ECF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is not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an assessment </a:t>
            </a:r>
            <a:r>
              <a:rPr b="1" spc="-10" dirty="0">
                <a:latin typeface="Montserrat" panose="00000500000000000000" pitchFamily="50" charset="0"/>
                <a:cs typeface="Calibri" panose="020F0502020204030204" pitchFamily="34" charset="0"/>
              </a:rPr>
              <a:t>framework</a:t>
            </a:r>
            <a:r>
              <a:rPr b="1" spc="-125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and 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should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not be used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as</a:t>
            </a:r>
            <a:r>
              <a:rPr b="1" spc="-95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such.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356839" y="306061"/>
            <a:ext cx="8776009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The</a:t>
            </a: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Early</a:t>
            </a:r>
            <a:r>
              <a:rPr lang="en-GB" sz="2800" spc="-32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GB" sz="2800" spc="-220" dirty="0">
                <a:solidFill>
                  <a:schemeClr val="bg1"/>
                </a:solidFill>
                <a:latin typeface="Montserrat" panose="00000500000000000000" pitchFamily="50" charset="0"/>
              </a:rPr>
              <a:t>Career</a:t>
            </a:r>
            <a:r>
              <a:rPr lang="en-GB" sz="2800" spc="-320" dirty="0">
                <a:solidFill>
                  <a:schemeClr val="bg1"/>
                </a:solidFill>
                <a:latin typeface="Montserrat" panose="00000500000000000000" pitchFamily="50" charset="0"/>
              </a:rPr>
              <a:t>  Framework</a:t>
            </a:r>
            <a:r>
              <a:rPr lang="en-GB" sz="2800" spc="-31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29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79467" y="963399"/>
            <a:ext cx="11294110" cy="27834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All </a:t>
            </a:r>
            <a:r>
              <a:rPr b="1" spc="-30" dirty="0">
                <a:latin typeface="Montserrat" panose="00000500000000000000" pitchFamily="50" charset="0"/>
                <a:cs typeface="Calibri" panose="020F0502020204030204" pitchFamily="34" charset="0"/>
              </a:rPr>
              <a:t>state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schools </a:t>
            </a:r>
            <a:r>
              <a:rPr b="1" spc="-20" dirty="0">
                <a:latin typeface="Montserrat" panose="00000500000000000000" pitchFamily="50" charset="0"/>
                <a:cs typeface="Calibri" panose="020F0502020204030204" pitchFamily="34" charset="0"/>
              </a:rPr>
              <a:t>offering </a:t>
            </a:r>
            <a:r>
              <a:rPr b="1" spc="-15" dirty="0">
                <a:latin typeface="Montserrat" panose="00000500000000000000" pitchFamily="50" charset="0"/>
                <a:cs typeface="Calibri" panose="020F0502020204030204" pitchFamily="34" charset="0"/>
              </a:rPr>
              <a:t>statutory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induction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will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receive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additional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funding to deliver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ECF </a:t>
            </a:r>
            <a:r>
              <a:rPr spc="-20" dirty="0">
                <a:latin typeface="Montserrat" panose="00000500000000000000" pitchFamily="50" charset="0"/>
                <a:cs typeface="Calibri" panose="020F0502020204030204" pitchFamily="34" charset="0"/>
              </a:rPr>
              <a:t>reforms.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This</a:t>
            </a:r>
            <a:r>
              <a:rPr spc="-204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includes: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812165" indent="-342900">
              <a:lnSpc>
                <a:spcPct val="100000"/>
              </a:lnSpc>
              <a:buFont typeface="Wingdings" panose="05000000000000000000" pitchFamily="2" charset="2"/>
              <a:buChar char="§"/>
              <a:tabLst>
                <a:tab pos="756285" algn="l"/>
                <a:tab pos="756920" algn="l"/>
              </a:tabLst>
            </a:pP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Funding </a:t>
            </a:r>
            <a:r>
              <a:rPr spc="-25" dirty="0"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5%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off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timetable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in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second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year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of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induction </a:t>
            </a:r>
            <a:r>
              <a:rPr spc="-25" dirty="0"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all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early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career</a:t>
            </a:r>
            <a:r>
              <a:rPr spc="-254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20" dirty="0">
                <a:latin typeface="Montserrat" panose="00000500000000000000" pitchFamily="50" charset="0"/>
                <a:cs typeface="Calibri" panose="020F0502020204030204" pitchFamily="34" charset="0"/>
              </a:rPr>
              <a:t>teachers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812165" indent="-342900">
              <a:lnSpc>
                <a:spcPct val="100000"/>
              </a:lnSpc>
              <a:buFont typeface="Wingdings" panose="05000000000000000000" pitchFamily="2" charset="2"/>
              <a:buChar char="§"/>
              <a:tabLst>
                <a:tab pos="756285" algn="l"/>
                <a:tab pos="756920" algn="l"/>
              </a:tabLst>
            </a:pP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Funding </a:t>
            </a:r>
            <a:r>
              <a:rPr spc="-25" dirty="0"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time </a:t>
            </a:r>
            <a:r>
              <a:rPr spc="-25" dirty="0"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spc="-20" dirty="0">
                <a:latin typeface="Montserrat" panose="00000500000000000000" pitchFamily="50" charset="0"/>
                <a:cs typeface="Calibri" panose="020F0502020204030204" pitchFamily="34" charset="0"/>
              </a:rPr>
              <a:t>mentors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to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spend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with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early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career teachers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in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second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year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of</a:t>
            </a:r>
            <a:r>
              <a:rPr spc="-250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induction</a:t>
            </a:r>
            <a:endParaRPr lang="en-GB" spc="-5"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469265">
              <a:lnSpc>
                <a:spcPct val="100000"/>
              </a:lnSpc>
              <a:tabLst>
                <a:tab pos="756285" algn="l"/>
                <a:tab pos="756920" algn="l"/>
              </a:tabLst>
            </a:pP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A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single </a:t>
            </a:r>
            <a:r>
              <a:rPr b="1" spc="-20" dirty="0">
                <a:latin typeface="Montserrat" panose="00000500000000000000" pitchFamily="50" charset="0"/>
                <a:cs typeface="Calibri" panose="020F0502020204030204" pitchFamily="34" charset="0"/>
              </a:rPr>
              <a:t>payment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will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be paid </a:t>
            </a:r>
            <a:r>
              <a:rPr b="1" dirty="0">
                <a:latin typeface="Montserrat" panose="00000500000000000000" pitchFamily="50" charset="0"/>
                <a:cs typeface="Calibri" panose="020F0502020204030204" pitchFamily="34" charset="0"/>
              </a:rPr>
              <a:t>in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the summer </a:t>
            </a:r>
            <a:r>
              <a:rPr b="1" spc="-15" dirty="0">
                <a:latin typeface="Montserrat" panose="00000500000000000000" pitchFamily="50" charset="0"/>
                <a:cs typeface="Calibri" panose="020F0502020204030204" pitchFamily="34" charset="0"/>
              </a:rPr>
              <a:t>term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of the second </a:t>
            </a:r>
            <a:r>
              <a:rPr b="1" spc="-10" dirty="0">
                <a:latin typeface="Montserrat" panose="00000500000000000000" pitchFamily="50" charset="0"/>
                <a:cs typeface="Calibri" panose="020F0502020204030204" pitchFamily="34" charset="0"/>
              </a:rPr>
              <a:t>year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of induction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, based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on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number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of </a:t>
            </a:r>
            <a:r>
              <a:rPr spc="-40" dirty="0">
                <a:latin typeface="Montserrat" panose="00000500000000000000" pitchFamily="50" charset="0"/>
                <a:cs typeface="Calibri" panose="020F0502020204030204" pitchFamily="34" charset="0"/>
              </a:rPr>
              <a:t>ECTs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commenced 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each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term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in that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academic </a:t>
            </a:r>
            <a:r>
              <a:rPr spc="-70" dirty="0">
                <a:latin typeface="Montserrat" panose="00000500000000000000" pitchFamily="50" charset="0"/>
                <a:cs typeface="Calibri" panose="020F0502020204030204" pitchFamily="34" charset="0"/>
              </a:rPr>
              <a:t>year.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This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data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will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be collected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through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school </a:t>
            </a:r>
            <a:r>
              <a:rPr spc="-20" dirty="0">
                <a:latin typeface="Montserrat" panose="00000500000000000000" pitchFamily="50" charset="0"/>
                <a:cs typeface="Calibri" panose="020F0502020204030204" pitchFamily="34" charset="0"/>
              </a:rPr>
              <a:t>workforce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census. </a:t>
            </a:r>
            <a:r>
              <a:rPr dirty="0">
                <a:latin typeface="Montserrat" panose="00000500000000000000" pitchFamily="50" charset="0"/>
                <a:cs typeface="Calibri" panose="020F0502020204030204" pitchFamily="34" charset="0"/>
              </a:rPr>
              <a:t>If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an ECT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leaves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school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after 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first </a:t>
            </a:r>
            <a:r>
              <a:rPr spc="-35" dirty="0">
                <a:latin typeface="Montserrat" panose="00000500000000000000" pitchFamily="50" charset="0"/>
                <a:cs typeface="Calibri" panose="020F0502020204030204" pitchFamily="34" charset="0"/>
              </a:rPr>
              <a:t>year,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new school gets </a:t>
            </a:r>
            <a:r>
              <a:rPr spc="5" dirty="0">
                <a:latin typeface="Montserrat" panose="00000500000000000000" pitchFamily="50" charset="0"/>
                <a:cs typeface="Calibri" panose="020F0502020204030204" pitchFamily="34" charset="0"/>
              </a:rPr>
              <a:t>the</a:t>
            </a:r>
            <a:r>
              <a:rPr spc="-250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funding.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6838" y="4898944"/>
            <a:ext cx="11216739" cy="1687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b="1"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Additional </a:t>
            </a:r>
            <a:r>
              <a:rPr b="1" spc="-1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Funding </a:t>
            </a:r>
            <a:r>
              <a:rPr spc="-2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schools using a </a:t>
            </a:r>
            <a:r>
              <a:rPr spc="-1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provider-led </a:t>
            </a:r>
            <a:r>
              <a:rPr spc="-2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programme for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the time </a:t>
            </a:r>
            <a:r>
              <a:rPr spc="-1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mentors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of early </a:t>
            </a:r>
            <a:r>
              <a:rPr spc="-1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career </a:t>
            </a:r>
            <a:r>
              <a:rPr spc="-1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teachers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will spend on </a:t>
            </a:r>
            <a:r>
              <a:rPr spc="-1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training. 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This will </a:t>
            </a:r>
            <a:r>
              <a:rPr spc="-2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consist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of 36 </a:t>
            </a:r>
            <a:r>
              <a:rPr spc="-1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hours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of backfill time </a:t>
            </a:r>
            <a:r>
              <a:rPr spc="-1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over two </a:t>
            </a:r>
            <a:r>
              <a:rPr spc="-2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years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per </a:t>
            </a:r>
            <a:r>
              <a:rPr spc="-5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mentor. </a:t>
            </a:r>
            <a:r>
              <a:rPr spc="-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Funding </a:t>
            </a:r>
            <a:r>
              <a:rPr spc="-2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this </a:t>
            </a:r>
            <a:r>
              <a:rPr spc="-2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programme </a:t>
            </a:r>
            <a:r>
              <a:rPr spc="-15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will </a:t>
            </a:r>
            <a:r>
              <a:rPr spc="-10" dirty="0">
                <a:solidFill>
                  <a:srgbClr val="090B0B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be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paid directly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to</a:t>
            </a:r>
            <a:r>
              <a:rPr spc="105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schools.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  <a:p>
            <a:pPr marL="30480">
              <a:lnSpc>
                <a:spcPct val="100000"/>
              </a:lnSpc>
            </a:pP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For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information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on </a:t>
            </a:r>
            <a:r>
              <a:rPr b="1" spc="-10" dirty="0">
                <a:latin typeface="Montserrat" panose="00000500000000000000" pitchFamily="50" charset="0"/>
                <a:cs typeface="Calibri" panose="020F0502020204030204" pitchFamily="34" charset="0"/>
              </a:rPr>
              <a:t>funding amounts/ formulas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and </a:t>
            </a:r>
            <a:r>
              <a:rPr b="1" spc="-5" dirty="0">
                <a:latin typeface="Montserrat" panose="00000500000000000000" pitchFamily="50" charset="0"/>
                <a:cs typeface="Calibri" panose="020F0502020204030204" pitchFamily="34" charset="0"/>
              </a:rPr>
              <a:t>mechanisms, please visit </a:t>
            </a:r>
            <a:r>
              <a:rPr u="heavy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Montserrat" panose="00000500000000000000" pitchFamily="50" charset="0"/>
                <a:cs typeface="Calibri" panose="020F0502020204030204" pitchFamily="34" charset="0"/>
                <a:hlinkClick r:id="rId2"/>
              </a:rPr>
              <a:t>Early </a:t>
            </a:r>
            <a:r>
              <a:rPr u="heavy" spc="-15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Montserrat" panose="00000500000000000000" pitchFamily="50" charset="0"/>
                <a:cs typeface="Calibri" panose="020F0502020204030204" pitchFamily="34" charset="0"/>
                <a:hlinkClick r:id="rId2"/>
              </a:rPr>
              <a:t>career framework </a:t>
            </a:r>
            <a:r>
              <a:rPr u="heavy" spc="-2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Montserrat" panose="00000500000000000000" pitchFamily="50" charset="0"/>
                <a:cs typeface="Calibri" panose="020F0502020204030204" pitchFamily="34" charset="0"/>
                <a:hlinkClick r:id="rId2"/>
              </a:rPr>
              <a:t>reforms</a:t>
            </a:r>
            <a:r>
              <a:rPr u="heavy" spc="65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Montserrat" panose="00000500000000000000" pitchFamily="50" charset="0"/>
                <a:cs typeface="Calibri" panose="020F0502020204030204" pitchFamily="34" charset="0"/>
                <a:hlinkClick r:id="rId2"/>
              </a:rPr>
              <a:t> </a:t>
            </a:r>
            <a:r>
              <a:rPr u="heavy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Montserrat" panose="00000500000000000000" pitchFamily="50" charset="0"/>
                <a:cs typeface="Calibri" panose="020F0502020204030204" pitchFamily="34" charset="0"/>
                <a:hlinkClick r:id="rId2"/>
              </a:rPr>
              <a:t>overview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503534"/>
              </p:ext>
            </p:extLst>
          </p:nvPr>
        </p:nvGraphicFramePr>
        <p:xfrm>
          <a:off x="1901207" y="3746853"/>
          <a:ext cx="8128000" cy="11379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42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1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Funding</a:t>
                      </a:r>
                      <a:r>
                        <a:rPr sz="2000" b="1" spc="-45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spc="-15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B8C1"/>
                    </a:solidFill>
                  </a:tcPr>
                </a:tc>
                <a:tc>
                  <a:txBody>
                    <a:bodyPr/>
                    <a:lstStyle/>
                    <a:p>
                      <a:pPr marL="29210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2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Inner</a:t>
                      </a:r>
                      <a:r>
                        <a:rPr sz="2000" b="1" spc="-135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London</a:t>
                      </a:r>
                      <a:endParaRPr sz="20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09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B8C1"/>
                    </a:solidFill>
                  </a:tcPr>
                </a:tc>
                <a:tc>
                  <a:txBody>
                    <a:bodyPr/>
                    <a:lstStyle/>
                    <a:p>
                      <a:pPr marL="28321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Outer</a:t>
                      </a:r>
                      <a:r>
                        <a:rPr sz="2000" b="1" spc="-125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London</a:t>
                      </a:r>
                      <a:endParaRPr sz="20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09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B8C1"/>
                    </a:solidFill>
                  </a:tcPr>
                </a:tc>
                <a:tc>
                  <a:txBody>
                    <a:bodyPr/>
                    <a:lstStyle/>
                    <a:p>
                      <a:pPr marL="92710" algn="ctr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Fringe</a:t>
                      </a:r>
                      <a:endParaRPr sz="20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09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B8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R="698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7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ECTs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6E9"/>
                    </a:solidFill>
                  </a:tcPr>
                </a:tc>
                <a:tc>
                  <a:txBody>
                    <a:bodyPr/>
                    <a:lstStyle/>
                    <a:p>
                      <a:pPr marL="74358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£1,500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6E9"/>
                    </a:solidFill>
                  </a:tcPr>
                </a:tc>
                <a:tc>
                  <a:txBody>
                    <a:bodyPr/>
                    <a:lstStyle/>
                    <a:p>
                      <a:pPr marL="74358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£1,400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6E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£1,300</a:t>
                      </a:r>
                      <a:endParaRPr sz="1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6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Mentors</a:t>
                      </a:r>
                      <a:endParaRPr sz="18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3F4"/>
                    </a:solidFill>
                  </a:tcPr>
                </a:tc>
                <a:tc>
                  <a:txBody>
                    <a:bodyPr/>
                    <a:lstStyle/>
                    <a:p>
                      <a:pPr marL="74358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£1,100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3F4"/>
                    </a:solidFill>
                  </a:tcPr>
                </a:tc>
                <a:tc>
                  <a:txBody>
                    <a:bodyPr/>
                    <a:lstStyle/>
                    <a:p>
                      <a:pPr marL="74358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£1,000</a:t>
                      </a:r>
                      <a:endParaRPr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3F4"/>
                    </a:solidFill>
                  </a:tcPr>
                </a:tc>
                <a:tc>
                  <a:txBody>
                    <a:bodyPr/>
                    <a:lstStyle/>
                    <a:p>
                      <a:pPr marL="9271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£900</a:t>
                      </a: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object 3"/>
          <p:cNvSpPr txBox="1">
            <a:spLocks/>
          </p:cNvSpPr>
          <p:nvPr/>
        </p:nvSpPr>
        <p:spPr>
          <a:xfrm>
            <a:off x="356839" y="336838"/>
            <a:ext cx="8809463" cy="381515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4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</a:t>
            </a:r>
            <a:r>
              <a:rPr lang="en-GB" sz="24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Early Career Framework reforms: Funding</a:t>
            </a:r>
            <a:endParaRPr lang="en-GB" sz="24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76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85" y="1757146"/>
            <a:ext cx="12260244" cy="4610996"/>
          </a:xfrm>
          <a:prstGeom prst="rect">
            <a:avLst/>
          </a:prstGeom>
        </p:spPr>
      </p:pic>
      <p:sp>
        <p:nvSpPr>
          <p:cNvPr id="4" name="object 21"/>
          <p:cNvSpPr txBox="1"/>
          <p:nvPr/>
        </p:nvSpPr>
        <p:spPr>
          <a:xfrm>
            <a:off x="191193" y="1179910"/>
            <a:ext cx="11895512" cy="56233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2140"/>
              </a:lnSpc>
              <a:spcBef>
                <a:spcPts val="185"/>
              </a:spcBef>
            </a:pP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Schools </a:t>
            </a:r>
            <a:r>
              <a:rPr spc="-15" dirty="0">
                <a:latin typeface="Montserrat" panose="00000500000000000000" pitchFamily="50" charset="0"/>
                <a:cs typeface="Calibri" panose="020F0502020204030204" pitchFamily="34" charset="0"/>
              </a:rPr>
              <a:t>retain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autonomy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in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terms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of how they deliver induction,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there are </a:t>
            </a:r>
            <a:r>
              <a:rPr lang="en-GB" spc="-10" dirty="0">
                <a:latin typeface="Montserrat" panose="00000500000000000000" pitchFamily="50" charset="0"/>
                <a:cs typeface="Calibri" panose="020F0502020204030204" pitchFamily="34" charset="0"/>
              </a:rPr>
              <a:t>3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options that they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can </a:t>
            </a:r>
            <a:r>
              <a:rPr spc="-5" dirty="0">
                <a:latin typeface="Montserrat" panose="00000500000000000000" pitchFamily="50" charset="0"/>
                <a:cs typeface="Calibri" panose="020F0502020204030204" pitchFamily="34" charset="0"/>
              </a:rPr>
              <a:t>chose</a:t>
            </a:r>
            <a:r>
              <a:rPr spc="75" dirty="0">
                <a:latin typeface="Montserrat" panose="00000500000000000000" pitchFamily="50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Montserrat" panose="00000500000000000000" pitchFamily="50" charset="0"/>
                <a:cs typeface="Calibri" panose="020F0502020204030204" pitchFamily="34" charset="0"/>
              </a:rPr>
              <a:t>from:</a:t>
            </a:r>
            <a:endParaRPr dirty="0">
              <a:latin typeface="Montserrat" panose="00000500000000000000" pitchFamily="50" charset="0"/>
              <a:cs typeface="Calibri" panose="020F0502020204030204" pitchFamily="34" charset="0"/>
            </a:endParaRPr>
          </a:p>
        </p:txBody>
      </p:sp>
      <p:sp>
        <p:nvSpPr>
          <p:cNvPr id="5" name="object 3"/>
          <p:cNvSpPr txBox="1">
            <a:spLocks/>
          </p:cNvSpPr>
          <p:nvPr/>
        </p:nvSpPr>
        <p:spPr>
          <a:xfrm>
            <a:off x="356839" y="306061"/>
            <a:ext cx="8820615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Induction Programmes</a:t>
            </a:r>
            <a:r>
              <a:rPr lang="en-GB" sz="2800" spc="-315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7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39" y="1013342"/>
            <a:ext cx="10579698" cy="1396728"/>
          </a:xfrm>
          <a:prstGeom prst="rect">
            <a:avLst/>
          </a:prstGeom>
        </p:spPr>
      </p:pic>
      <p:sp>
        <p:nvSpPr>
          <p:cNvPr id="5" name="object 3"/>
          <p:cNvSpPr txBox="1">
            <a:spLocks/>
          </p:cNvSpPr>
          <p:nvPr/>
        </p:nvSpPr>
        <p:spPr>
          <a:xfrm>
            <a:off x="356839" y="306061"/>
            <a:ext cx="8820615" cy="443070"/>
          </a:xfrm>
          <a:prstGeom prst="rect">
            <a:avLst/>
          </a:prstGeom>
          <a:solidFill>
            <a:srgbClr val="285243"/>
          </a:solidFill>
        </p:spPr>
        <p:txBody>
          <a:bodyPr vert="horz" wrap="square" lIns="0" tIns="1206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GB" sz="2800" b="1" spc="-235" dirty="0">
                <a:solidFill>
                  <a:schemeClr val="bg1"/>
                </a:solidFill>
                <a:latin typeface="Montserrat" panose="00000500000000000000" pitchFamily="50" charset="0"/>
              </a:rPr>
              <a:t>       </a:t>
            </a:r>
            <a:r>
              <a:rPr lang="en-GB" sz="2800" spc="-235" dirty="0">
                <a:solidFill>
                  <a:schemeClr val="bg1"/>
                </a:solidFill>
                <a:latin typeface="Montserrat" panose="00000500000000000000" pitchFamily="50" charset="0"/>
              </a:rPr>
              <a:t>Lead Providers </a:t>
            </a:r>
            <a:endParaRPr lang="en-GB" sz="2800" spc="-27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8471" y="2346816"/>
            <a:ext cx="7595345" cy="42033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0" y="3415872"/>
            <a:ext cx="4076811" cy="15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5226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1398</Words>
  <Application>Microsoft Office PowerPoint</Application>
  <PresentationFormat>Widescreen</PresentationFormat>
  <Paragraphs>149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Montserrat</vt:lpstr>
      <vt:lpstr>Wingdings</vt:lpstr>
      <vt:lpstr>1_Office Theme</vt:lpstr>
      <vt:lpstr>Office Theme</vt:lpstr>
      <vt:lpstr>2_Office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       Early Career Teachers – Induction 2021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Twford C of E Academies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Claudine Mann</dc:creator>
  <cp:lastModifiedBy>Charandeep Ahluwalia</cp:lastModifiedBy>
  <cp:revision>41</cp:revision>
  <dcterms:created xsi:type="dcterms:W3CDTF">2021-04-30T09:10:06Z</dcterms:created>
  <dcterms:modified xsi:type="dcterms:W3CDTF">2021-05-04T08:26:05Z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a8edf35-91ea-44e1-afab-38c462b39a0c_Enabled">
    <vt:lpwstr>true</vt:lpwstr>
  </property>
  <property fmtid="{D5CDD505-2E9C-101B-9397-08002B2CF9AE}" pid="3" name="MSIP_Label_7a8edf35-91ea-44e1-afab-38c462b39a0c_SetDate">
    <vt:lpwstr>2021-05-04T08:25:37Z</vt:lpwstr>
  </property>
  <property fmtid="{D5CDD505-2E9C-101B-9397-08002B2CF9AE}" pid="4" name="MSIP_Label_7a8edf35-91ea-44e1-afab-38c462b39a0c_Method">
    <vt:lpwstr>Standard</vt:lpwstr>
  </property>
  <property fmtid="{D5CDD505-2E9C-101B-9397-08002B2CF9AE}" pid="5" name="MSIP_Label_7a8edf35-91ea-44e1-afab-38c462b39a0c_Name">
    <vt:lpwstr>Official</vt:lpwstr>
  </property>
  <property fmtid="{D5CDD505-2E9C-101B-9397-08002B2CF9AE}" pid="6" name="MSIP_Label_7a8edf35-91ea-44e1-afab-38c462b39a0c_SiteId">
    <vt:lpwstr>aaacb679-c381-48fb-b320-f9d581ee948f</vt:lpwstr>
  </property>
  <property fmtid="{D5CDD505-2E9C-101B-9397-08002B2CF9AE}" pid="7" name="MSIP_Label_7a8edf35-91ea-44e1-afab-38c462b39a0c_ActionId">
    <vt:lpwstr>1c475505-9732-47d1-ac7f-a81ddb56191a</vt:lpwstr>
  </property>
  <property fmtid="{D5CDD505-2E9C-101B-9397-08002B2CF9AE}" pid="8" name="MSIP_Label_7a8edf35-91ea-44e1-afab-38c462b39a0c_ContentBits">
    <vt:lpwstr>0</vt:lpwstr>
  </property>
</Properties>
</file>