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1" r:id="rId4"/>
    <p:sldMasterId id="2147483652" r:id="rId5"/>
    <p:sldMasterId id="214748365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6cafabf1a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6cafabf1a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g6cafabf1a8_0_0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51" name="Google Shape;5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2:notes"/>
          <p:cNvSpPr txBox="1"/>
          <p:nvPr/>
        </p:nvSpPr>
        <p:spPr>
          <a:xfrm>
            <a:off x="5588000" y="6397625"/>
            <a:ext cx="4276725" cy="3365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idx="1" type="body"/>
          </p:nvPr>
        </p:nvSpPr>
        <p:spPr>
          <a:xfrm>
            <a:off x="627699" y="3609976"/>
            <a:ext cx="10998528" cy="968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1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715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Char char="•"/>
              <a:defRPr b="1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5715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Char char="•"/>
              <a:defRPr b="1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5715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Char char="•"/>
              <a:defRPr b="1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5715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Char char="•"/>
              <a:defRPr b="1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2" type="body"/>
          </p:nvPr>
        </p:nvSpPr>
        <p:spPr>
          <a:xfrm>
            <a:off x="628651" y="5125454"/>
            <a:ext cx="11076516" cy="5958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SL slide">
  <p:cSld name="KSL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idx="1" type="body"/>
          </p:nvPr>
        </p:nvSpPr>
        <p:spPr>
          <a:xfrm>
            <a:off x="677334" y="1332653"/>
            <a:ext cx="10799233" cy="21028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type="title"/>
          </p:nvPr>
        </p:nvSpPr>
        <p:spPr>
          <a:xfrm>
            <a:off x="677332" y="130630"/>
            <a:ext cx="10799235" cy="927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3E3E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SL slide with subhead">
  <p:cSld name="KSL slide with subhead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idx="1" type="body"/>
          </p:nvPr>
        </p:nvSpPr>
        <p:spPr>
          <a:xfrm>
            <a:off x="696383" y="1279661"/>
            <a:ext cx="10780183" cy="405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FF1F64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1F64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677862" y="130175"/>
            <a:ext cx="107981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2" type="body"/>
          </p:nvPr>
        </p:nvSpPr>
        <p:spPr>
          <a:xfrm>
            <a:off x="696385" y="1710464"/>
            <a:ext cx="10780183" cy="4598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3E3E3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0"/>
            <a:ext cx="12192000" cy="4725987"/>
          </a:xfrm>
          <a:prstGeom prst="rect">
            <a:avLst/>
          </a:prstGeom>
          <a:solidFill>
            <a:srgbClr val="1226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800" u="none">
              <a:solidFill>
                <a:srgbClr val="F8F8F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54050" y="652462"/>
            <a:ext cx="3336925" cy="6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/>
        </p:nvSpPr>
        <p:spPr>
          <a:xfrm>
            <a:off x="8462962" y="606425"/>
            <a:ext cx="3170237" cy="752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F8F8"/>
              </a:buClr>
              <a:buSzPts val="1400"/>
              <a:buFont typeface="Arial"/>
              <a:buNone/>
            </a:pPr>
            <a:r>
              <a:rPr b="0" i="0" lang="en-GB" sz="1400" u="none">
                <a:solidFill>
                  <a:srgbClr val="F8F8F8"/>
                </a:solidFill>
                <a:latin typeface="Arial"/>
                <a:ea typeface="Arial"/>
                <a:cs typeface="Arial"/>
                <a:sym typeface="Arial"/>
              </a:rPr>
              <a:t>Get the knowledge </a:t>
            </a:r>
            <a:br>
              <a:rPr b="0" i="0" lang="en-GB" sz="1400" u="none">
                <a:solidFill>
                  <a:srgbClr val="F8F8F8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1400" u="none">
                <a:solidFill>
                  <a:srgbClr val="F8F8F8"/>
                </a:solidFill>
                <a:latin typeface="Arial"/>
                <a:ea typeface="Arial"/>
                <a:cs typeface="Arial"/>
                <a:sym typeface="Arial"/>
              </a:rPr>
              <a:t>you need to act at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/>
        </p:nvSpPr>
        <p:spPr>
          <a:xfrm>
            <a:off x="-19050" y="0"/>
            <a:ext cx="12192000" cy="1077912"/>
          </a:xfrm>
          <a:prstGeom prst="rect">
            <a:avLst/>
          </a:prstGeom>
          <a:solidFill>
            <a:srgbClr val="1226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Google Shape;18;p3"/>
          <p:cNvCxnSpPr/>
          <p:nvPr/>
        </p:nvCxnSpPr>
        <p:spPr>
          <a:xfrm>
            <a:off x="677862" y="6440487"/>
            <a:ext cx="10798175" cy="0"/>
          </a:xfrm>
          <a:prstGeom prst="straightConnector1">
            <a:avLst/>
          </a:prstGeom>
          <a:noFill/>
          <a:ln cap="flat" cmpd="sng" w="12700">
            <a:solidFill>
              <a:srgbClr val="FF1F6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" name="Google Shape;19;p3"/>
          <p:cNvSpPr txBox="1"/>
          <p:nvPr/>
        </p:nvSpPr>
        <p:spPr>
          <a:xfrm>
            <a:off x="715962" y="222250"/>
            <a:ext cx="10515600" cy="836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3"/>
          <p:cNvSpPr txBox="1"/>
          <p:nvPr>
            <p:ph type="title"/>
          </p:nvPr>
        </p:nvSpPr>
        <p:spPr>
          <a:xfrm>
            <a:off x="677862" y="130175"/>
            <a:ext cx="107981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Slide </a:t>
            </a:r>
            <a:fld id="{00000000-1234-1234-1234-123412341234}" type="slidenum">
              <a:rPr lang="en-GB"/>
              <a:t>‹#›</a:t>
            </a:fld>
            <a:endParaRPr sz="1400">
              <a:solidFill>
                <a:srgbClr val="000000"/>
              </a:solidFill>
            </a:endParaRPr>
          </a:p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/>
        </p:nvSpPr>
        <p:spPr>
          <a:xfrm>
            <a:off x="-19050" y="0"/>
            <a:ext cx="12192000" cy="1077912"/>
          </a:xfrm>
          <a:prstGeom prst="rect">
            <a:avLst/>
          </a:prstGeom>
          <a:solidFill>
            <a:srgbClr val="1226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" name="Google Shape;30;p5"/>
          <p:cNvCxnSpPr/>
          <p:nvPr/>
        </p:nvCxnSpPr>
        <p:spPr>
          <a:xfrm>
            <a:off x="677862" y="6440487"/>
            <a:ext cx="10798175" cy="0"/>
          </a:xfrm>
          <a:prstGeom prst="straightConnector1">
            <a:avLst/>
          </a:prstGeom>
          <a:noFill/>
          <a:ln cap="flat" cmpd="sng" w="12700">
            <a:solidFill>
              <a:srgbClr val="FF1F6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1" name="Google Shape;31;p5"/>
          <p:cNvSpPr txBox="1"/>
          <p:nvPr/>
        </p:nvSpPr>
        <p:spPr>
          <a:xfrm>
            <a:off x="715962" y="222250"/>
            <a:ext cx="10515600" cy="836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5"/>
          <p:cNvSpPr txBox="1"/>
          <p:nvPr>
            <p:ph type="title"/>
          </p:nvPr>
        </p:nvSpPr>
        <p:spPr>
          <a:xfrm>
            <a:off x="677862" y="130175"/>
            <a:ext cx="107981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Slide </a:t>
            </a:r>
            <a:fld id="{00000000-1234-1234-1234-123412341234}" type="slidenum">
              <a:rPr lang="en-GB"/>
              <a:t>‹#›</a:t>
            </a:fld>
            <a:endParaRPr sz="1400">
              <a:solidFill>
                <a:srgbClr val="000000"/>
              </a:solidFill>
            </a:endParaRPr>
          </a:p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idx="1" type="body"/>
          </p:nvPr>
        </p:nvSpPr>
        <p:spPr>
          <a:xfrm>
            <a:off x="578650" y="1677500"/>
            <a:ext cx="10799100" cy="338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en-GB" sz="7200"/>
              <a:t>Focus Group</a:t>
            </a:r>
            <a:endParaRPr b="1" sz="7200"/>
          </a:p>
        </p:txBody>
      </p:sp>
      <p:sp>
        <p:nvSpPr>
          <p:cNvPr id="47" name="Google Shape;47;p7"/>
          <p:cNvSpPr txBox="1"/>
          <p:nvPr>
            <p:ph type="title"/>
          </p:nvPr>
        </p:nvSpPr>
        <p:spPr>
          <a:xfrm>
            <a:off x="677332" y="130630"/>
            <a:ext cx="10799100" cy="927600"/>
          </a:xfrm>
          <a:prstGeom prst="rect">
            <a:avLst/>
          </a:prstGeom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9980612" y="6440487"/>
            <a:ext cx="1495500" cy="212700"/>
          </a:xfrm>
          <a:prstGeom prst="rect">
            <a:avLst/>
          </a:prstGeom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lang="en-GB"/>
              <a:t> 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1257300" y="1508125"/>
            <a:ext cx="8099425" cy="4071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want to:</a:t>
            </a:r>
            <a:endParaRPr/>
          </a:p>
          <a:p>
            <a:pPr indent="-15240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the changes to requirements for RSE coming in from September 2020</a:t>
            </a:r>
            <a:endParaRPr/>
          </a:p>
          <a:p>
            <a:pPr indent="-15240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how we currently teach RSE, and get your views on how well this curriculum works</a:t>
            </a:r>
            <a:endParaRPr/>
          </a:p>
          <a:p>
            <a:pPr indent="-15240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Get your views on what you think our RSE curriculum should cover</a:t>
            </a:r>
            <a:endParaRPr/>
          </a:p>
          <a:p>
            <a:pPr indent="-15240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how we’ll develop our updated curriculum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8"/>
          <p:cNvSpPr txBox="1"/>
          <p:nvPr>
            <p:ph type="title"/>
          </p:nvPr>
        </p:nvSpPr>
        <p:spPr>
          <a:xfrm>
            <a:off x="914400" y="92075"/>
            <a:ext cx="809942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2032000" y="1279525"/>
            <a:ext cx="8099425" cy="2232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b="1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</a:t>
            </a: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the following to all pupils: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Relationships education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Health education</a:t>
            </a:r>
            <a:endParaRPr/>
          </a:p>
        </p:txBody>
      </p:sp>
      <p:sp>
        <p:nvSpPr>
          <p:cNvPr id="63" name="Google Shape;63;p9"/>
          <p:cNvSpPr txBox="1"/>
          <p:nvPr>
            <p:ph type="title"/>
          </p:nvPr>
        </p:nvSpPr>
        <p:spPr>
          <a:xfrm>
            <a:off x="565150" y="130175"/>
            <a:ext cx="95662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are the new RSE requirements?</a:t>
            </a:r>
            <a:endParaRPr/>
          </a:p>
        </p:txBody>
      </p:sp>
      <p:sp>
        <p:nvSpPr>
          <p:cNvPr id="64" name="Google Shape;64;p9"/>
          <p:cNvSpPr txBox="1"/>
          <p:nvPr/>
        </p:nvSpPr>
        <p:spPr>
          <a:xfrm>
            <a:off x="1309624" y="1279525"/>
            <a:ext cx="8099425" cy="1061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Use this slide if you’re a primary school. If you’re a secondary or all-through school, delete this slide. </a:t>
            </a:r>
            <a:endParaRPr b="0" i="0" sz="2400" u="none" cap="none" strike="noStrike">
              <a:solidFill>
                <a:srgbClr val="1226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226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9"/>
          <p:cNvSpPr txBox="1"/>
          <p:nvPr/>
        </p:nvSpPr>
        <p:spPr>
          <a:xfrm>
            <a:off x="2032000" y="3708400"/>
            <a:ext cx="8099425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aren’t required to provide sex education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/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1" name="Google Shape;71;p10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2032000" y="1279525"/>
            <a:ext cx="8099425" cy="2232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b="1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</a:t>
            </a: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the following to all pupils: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Relationships education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Health education</a:t>
            </a:r>
            <a:endParaRPr/>
          </a:p>
        </p:txBody>
      </p:sp>
      <p:sp>
        <p:nvSpPr>
          <p:cNvPr id="73" name="Google Shape;73;p10"/>
          <p:cNvSpPr txBox="1"/>
          <p:nvPr>
            <p:ph type="title"/>
          </p:nvPr>
        </p:nvSpPr>
        <p:spPr>
          <a:xfrm>
            <a:off x="782637" y="130175"/>
            <a:ext cx="9348787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are the new RSE requirements?</a:t>
            </a:r>
            <a:endParaRPr/>
          </a:p>
        </p:txBody>
      </p:sp>
      <p:sp>
        <p:nvSpPr>
          <p:cNvPr id="74" name="Google Shape;74;p10"/>
          <p:cNvSpPr txBox="1"/>
          <p:nvPr/>
        </p:nvSpPr>
        <p:spPr>
          <a:xfrm>
            <a:off x="1309624" y="1279525"/>
            <a:ext cx="8099425" cy="1061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Use this slide if you’re an all-through school. If you’re a secondary or primary school, delete this slide. </a:t>
            </a:r>
            <a:endParaRPr b="0" i="0" sz="2400" u="none" cap="none" strike="noStrike">
              <a:solidFill>
                <a:srgbClr val="1226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226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0"/>
          <p:cNvSpPr txBox="1"/>
          <p:nvPr/>
        </p:nvSpPr>
        <p:spPr>
          <a:xfrm>
            <a:off x="2032000" y="3708400"/>
            <a:ext cx="8099425" cy="10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also have to provide sex education to pupils in the secondary phase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81" name="Google Shape;81;p11"/>
          <p:cNvSpPr txBox="1"/>
          <p:nvPr>
            <p:ph idx="1" type="body"/>
          </p:nvPr>
        </p:nvSpPr>
        <p:spPr>
          <a:xfrm>
            <a:off x="2032000" y="1806575"/>
            <a:ext cx="8099425" cy="2232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b="1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</a:t>
            </a:r>
            <a:r>
              <a:rPr b="0" i="0" lang="en-GB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 the following to all pupils: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Relationships and sex education</a:t>
            </a:r>
            <a:endParaRPr/>
          </a:p>
          <a:p>
            <a:pPr indent="-285750" lvl="1" marL="74295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Health education</a:t>
            </a:r>
            <a:endParaRPr/>
          </a:p>
        </p:txBody>
      </p:sp>
      <p:sp>
        <p:nvSpPr>
          <p:cNvPr id="82" name="Google Shape;82;p11"/>
          <p:cNvSpPr txBox="1"/>
          <p:nvPr>
            <p:ph type="title"/>
          </p:nvPr>
        </p:nvSpPr>
        <p:spPr>
          <a:xfrm>
            <a:off x="528637" y="130175"/>
            <a:ext cx="9602787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are the new RSE requirements?</a:t>
            </a:r>
            <a:endParaRPr/>
          </a:p>
        </p:txBody>
      </p:sp>
      <p:sp>
        <p:nvSpPr>
          <p:cNvPr id="83" name="Google Shape;83;p11"/>
          <p:cNvSpPr txBox="1"/>
          <p:nvPr/>
        </p:nvSpPr>
        <p:spPr>
          <a:xfrm>
            <a:off x="1309624" y="1279525"/>
            <a:ext cx="8099425" cy="1061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Use this slide if you’re a secondary or middle school. If you’re a primary or all-through school, delete this slide. </a:t>
            </a:r>
            <a:endParaRPr b="0" i="0" sz="2400" u="none" cap="none" strike="noStrike">
              <a:solidFill>
                <a:srgbClr val="1226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226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/>
          <p:nvPr/>
        </p:nvSpPr>
        <p:spPr>
          <a:xfrm>
            <a:off x="677862" y="6440487"/>
            <a:ext cx="7475537" cy="33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9" name="Google Shape;89;p12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90" name="Google Shape;90;p12"/>
          <p:cNvSpPr txBox="1"/>
          <p:nvPr>
            <p:ph type="title"/>
          </p:nvPr>
        </p:nvSpPr>
        <p:spPr>
          <a:xfrm>
            <a:off x="677862" y="130175"/>
            <a:ext cx="107981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does our curriculum look like now?</a:t>
            </a:r>
            <a:endParaRPr/>
          </a:p>
        </p:txBody>
      </p:sp>
      <p:sp>
        <p:nvSpPr>
          <p:cNvPr id="91" name="Google Shape;91;p12"/>
          <p:cNvSpPr txBox="1"/>
          <p:nvPr/>
        </p:nvSpPr>
        <p:spPr>
          <a:xfrm>
            <a:off x="1092200" y="5041900"/>
            <a:ext cx="1841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2"/>
          <p:cNvSpPr txBox="1"/>
          <p:nvPr/>
        </p:nvSpPr>
        <p:spPr>
          <a:xfrm>
            <a:off x="1048331" y="1462309"/>
            <a:ext cx="9734100" cy="51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your thoughts on our current curriculum for RSE and </a:t>
            </a:r>
            <a:r>
              <a:rPr b="0" i="0" lang="en-GB" sz="2400" u="none" cap="none" strike="noStrike">
                <a:solidFill>
                  <a:srgbClr val="13263F"/>
                </a:solidFill>
                <a:latin typeface="Arial"/>
                <a:ea typeface="Arial"/>
                <a:cs typeface="Arial"/>
                <a:sym typeface="Arial"/>
              </a:rPr>
              <a:t>personal, social, health and economic (PSHE) education?</a:t>
            </a: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 you think this curriculum meets your child’s needs?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we do well? What could we do better?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there anything we’re not covering that you think we need to address?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there something we could cover more/less?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think about the way we currently deliver RSE to pupils?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a parent, do you feel like you need more information or guidance on specific topics?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12263F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1226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226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/>
        </p:nvSpPr>
        <p:spPr>
          <a:xfrm>
            <a:off x="9980612" y="6440487"/>
            <a:ext cx="1495425" cy="212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36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1000"/>
              <a:buFont typeface="Arial"/>
              <a:buNone/>
            </a:pPr>
            <a:r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 Slide </a:t>
            </a:r>
            <a:fld id="{00000000-1234-1234-1234-123412341234}" type="slidenum">
              <a:rPr b="0" i="0" lang="en-GB" sz="1000" u="none">
                <a:solidFill>
                  <a:srgbClr val="3E3E3E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98" name="Google Shape;98;p13"/>
          <p:cNvSpPr txBox="1"/>
          <p:nvPr>
            <p:ph type="title"/>
          </p:nvPr>
        </p:nvSpPr>
        <p:spPr>
          <a:xfrm>
            <a:off x="677862" y="130175"/>
            <a:ext cx="10798175" cy="9286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GB" sz="36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happens next?</a:t>
            </a:r>
            <a:endParaRPr/>
          </a:p>
        </p:txBody>
      </p:sp>
      <p:sp>
        <p:nvSpPr>
          <p:cNvPr id="99" name="Google Shape;99;p13"/>
          <p:cNvSpPr txBox="1"/>
          <p:nvPr>
            <p:ph idx="1" type="body"/>
          </p:nvPr>
        </p:nvSpPr>
        <p:spPr>
          <a:xfrm>
            <a:off x="677862" y="1277937"/>
            <a:ext cx="10780712" cy="4943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1F64"/>
              </a:buClr>
              <a:buSzPts val="2000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FF1F64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994356" y="1415337"/>
            <a:ext cx="9733969" cy="4662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We’re also getting feedback from: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Staff</a:t>
            </a:r>
            <a:endParaRPr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Pupils</a:t>
            </a:r>
            <a:endParaRPr/>
          </a:p>
          <a:p>
            <a:pPr indent="-342900" lvl="1" marL="800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Governors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Once we’ve considered all the feedback, we’ll draft an updated RSE policy, which will set out our proposed curriculum.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will be a formal consultation period before the updated policy is approved.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Explain how the policy consultation will work. For instance: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We’ll post the draft policy on our website, and send you an email letting you know how you can feedback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263F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12263F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We’ll send a copy of the draft policy home with your child, along with a letter explaining how to send us your feedback</a:t>
            </a:r>
            <a:endParaRPr b="0" i="0" sz="1800" u="none" cap="none" strike="noStrike">
              <a:solidFill>
                <a:srgbClr val="1226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7_The Key master page">
  <a:themeElements>
    <a:clrScheme name="The Key Powerpoint">
      <a:dk1>
        <a:srgbClr val="12263F"/>
      </a:dk1>
      <a:lt1>
        <a:srgbClr val="F8F8F8"/>
      </a:lt1>
      <a:dk2>
        <a:srgbClr val="FF1F64"/>
      </a:dk2>
      <a:lt2>
        <a:srgbClr val="000000"/>
      </a:lt2>
      <a:accent1>
        <a:srgbClr val="D8DFDE"/>
      </a:accent1>
      <a:accent2>
        <a:srgbClr val="FF1F64"/>
      </a:accent2>
      <a:accent3>
        <a:srgbClr val="D8DFDE"/>
      </a:accent3>
      <a:accent4>
        <a:srgbClr val="00CF80"/>
      </a:accent4>
      <a:accent5>
        <a:srgbClr val="FF9E29"/>
      </a:accent5>
      <a:accent6>
        <a:srgbClr val="B1BEBD"/>
      </a:accent6>
      <a:hlink>
        <a:srgbClr val="0072CC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8_The Key master page">
  <a:themeElements>
    <a:clrScheme name="The Key Powerpoint">
      <a:dk1>
        <a:srgbClr val="12263F"/>
      </a:dk1>
      <a:lt1>
        <a:srgbClr val="F8F8F8"/>
      </a:lt1>
      <a:dk2>
        <a:srgbClr val="FF1F64"/>
      </a:dk2>
      <a:lt2>
        <a:srgbClr val="000000"/>
      </a:lt2>
      <a:accent1>
        <a:srgbClr val="D8DFDE"/>
      </a:accent1>
      <a:accent2>
        <a:srgbClr val="FF1F64"/>
      </a:accent2>
      <a:accent3>
        <a:srgbClr val="D8DFDE"/>
      </a:accent3>
      <a:accent4>
        <a:srgbClr val="00CF80"/>
      </a:accent4>
      <a:accent5>
        <a:srgbClr val="FF9E29"/>
      </a:accent5>
      <a:accent6>
        <a:srgbClr val="B1BEBD"/>
      </a:accent6>
      <a:hlink>
        <a:srgbClr val="0072CC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lide title page">
  <a:themeElements>
    <a:clrScheme name="Custom 1">
      <a:dk1>
        <a:srgbClr val="12263F"/>
      </a:dk1>
      <a:lt1>
        <a:srgbClr val="F8F8F8"/>
      </a:lt1>
      <a:dk2>
        <a:srgbClr val="FF1F64"/>
      </a:dk2>
      <a:lt2>
        <a:srgbClr val="000000"/>
      </a:lt2>
      <a:accent1>
        <a:srgbClr val="D8DFDE"/>
      </a:accent1>
      <a:accent2>
        <a:srgbClr val="FF1F64"/>
      </a:accent2>
      <a:accent3>
        <a:srgbClr val="D8DFDE"/>
      </a:accent3>
      <a:accent4>
        <a:srgbClr val="00CF80"/>
      </a:accent4>
      <a:accent5>
        <a:srgbClr val="FF9E29"/>
      </a:accent5>
      <a:accent6>
        <a:srgbClr val="B1BEBD"/>
      </a:accent6>
      <a:hlink>
        <a:srgbClr val="0072CC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