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8"/>
  </p:notesMasterIdLst>
  <p:handoutMasterIdLst>
    <p:handoutMasterId r:id="rId19"/>
  </p:handoutMasterIdLst>
  <p:sldIdLst>
    <p:sldId id="266" r:id="rId2"/>
    <p:sldId id="302" r:id="rId3"/>
    <p:sldId id="308" r:id="rId4"/>
    <p:sldId id="295" r:id="rId5"/>
    <p:sldId id="296" r:id="rId6"/>
    <p:sldId id="305" r:id="rId7"/>
    <p:sldId id="298" r:id="rId8"/>
    <p:sldId id="299" r:id="rId9"/>
    <p:sldId id="300" r:id="rId10"/>
    <p:sldId id="304" r:id="rId11"/>
    <p:sldId id="278" r:id="rId12"/>
    <p:sldId id="272" r:id="rId13"/>
    <p:sldId id="292" r:id="rId14"/>
    <p:sldId id="307" r:id="rId15"/>
    <p:sldId id="309" r:id="rId16"/>
    <p:sldId id="271" r:id="rId1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291"/>
    <a:srgbClr val="0093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86" autoAdjust="0"/>
    <p:restoredTop sz="69403" autoAdjust="0"/>
  </p:normalViewPr>
  <p:slideViewPr>
    <p:cSldViewPr>
      <p:cViewPr varScale="1">
        <p:scale>
          <a:sx n="81" d="100"/>
          <a:sy n="81" d="100"/>
        </p:scale>
        <p:origin x="1188"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defRPr>
            </a:lvl1pPr>
          </a:lstStyle>
          <a:p>
            <a:pPr>
              <a:defRPr/>
            </a:pPr>
            <a:endParaRPr lang="en-US" altLang="en-US" dirty="0"/>
          </a:p>
        </p:txBody>
      </p:sp>
      <p:sp>
        <p:nvSpPr>
          <p:cNvPr id="7171" name="Rectangle 3"/>
          <p:cNvSpPr>
            <a:spLocks noGrp="1" noChangeArrowheads="1"/>
          </p:cNvSpPr>
          <p:nvPr>
            <p:ph type="dt" sz="quarter" idx="1"/>
          </p:nvPr>
        </p:nvSpPr>
        <p:spPr bwMode="auto">
          <a:xfrm>
            <a:off x="388620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defRPr>
            </a:lvl1pPr>
          </a:lstStyle>
          <a:p>
            <a:pPr>
              <a:defRPr/>
            </a:pPr>
            <a:endParaRPr lang="en-US" altLang="en-US" dirty="0"/>
          </a:p>
        </p:txBody>
      </p:sp>
      <p:sp>
        <p:nvSpPr>
          <p:cNvPr id="7172" name="Rectangle 4"/>
          <p:cNvSpPr>
            <a:spLocks noGrp="1" noChangeArrowheads="1"/>
          </p:cNvSpPr>
          <p:nvPr>
            <p:ph type="ftr" sz="quarter" idx="2"/>
          </p:nvPr>
        </p:nvSpPr>
        <p:spPr bwMode="auto">
          <a:xfrm>
            <a:off x="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defRPr>
            </a:lvl1pPr>
          </a:lstStyle>
          <a:p>
            <a:pPr>
              <a:defRPr/>
            </a:pPr>
            <a:endParaRPr lang="en-US" altLang="en-US" dirty="0"/>
          </a:p>
        </p:txBody>
      </p:sp>
      <p:sp>
        <p:nvSpPr>
          <p:cNvPr id="7173" name="Rectangle 5"/>
          <p:cNvSpPr>
            <a:spLocks noGrp="1" noChangeArrowheads="1"/>
          </p:cNvSpPr>
          <p:nvPr>
            <p:ph type="sldNum" sz="quarter" idx="3"/>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charset="-128"/>
              </a:defRPr>
            </a:lvl1pPr>
          </a:lstStyle>
          <a:p>
            <a:pPr>
              <a:defRPr/>
            </a:pPr>
            <a:fld id="{29B84F03-2061-4FF7-87D2-472CFD19B1FD}" type="slidenum">
              <a:rPr lang="en-US" altLang="en-US"/>
              <a:pPr>
                <a:defRPr/>
              </a:pPr>
              <a:t>‹#›</a:t>
            </a:fld>
            <a:endParaRPr lang="en-US" altLang="en-US" dirty="0"/>
          </a:p>
        </p:txBody>
      </p:sp>
    </p:spTree>
    <p:extLst>
      <p:ext uri="{BB962C8B-B14F-4D97-AF65-F5344CB8AC3E}">
        <p14:creationId xmlns:p14="http://schemas.microsoft.com/office/powerpoint/2010/main" val="38451290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defRPr>
            </a:lvl1pPr>
          </a:lstStyle>
          <a:p>
            <a:pPr>
              <a:defRPr/>
            </a:pPr>
            <a:endParaRPr lang="en-US" altLang="en-US" dirty="0"/>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defRPr>
            </a:lvl1pPr>
          </a:lstStyle>
          <a:p>
            <a:pPr>
              <a:defRPr/>
            </a:pPr>
            <a:endParaRPr lang="en-US" altLang="en-US" dirty="0"/>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defRPr>
            </a:lvl1pPr>
          </a:lstStyle>
          <a:p>
            <a:pPr>
              <a:defRPr/>
            </a:pPr>
            <a:endParaRPr lang="en-US" altLang="en-US" dirty="0"/>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charset="-128"/>
              </a:defRPr>
            </a:lvl1pPr>
          </a:lstStyle>
          <a:p>
            <a:pPr>
              <a:defRPr/>
            </a:pPr>
            <a:fld id="{393512CB-30ED-499C-8FDE-1C79CB19CE00}" type="slidenum">
              <a:rPr lang="en-US" altLang="en-US"/>
              <a:pPr>
                <a:defRPr/>
              </a:pPr>
              <a:t>‹#›</a:t>
            </a:fld>
            <a:endParaRPr lang="en-US" altLang="en-US" dirty="0"/>
          </a:p>
        </p:txBody>
      </p:sp>
    </p:spTree>
    <p:extLst>
      <p:ext uri="{BB962C8B-B14F-4D97-AF65-F5344CB8AC3E}">
        <p14:creationId xmlns:p14="http://schemas.microsoft.com/office/powerpoint/2010/main" val="756959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93512CB-30ED-499C-8FDE-1C79CB19CE00}" type="slidenum">
              <a:rPr lang="en-US" altLang="en-US" smtClean="0"/>
              <a:pPr>
                <a:defRPr/>
              </a:pPr>
              <a:t>2</a:t>
            </a:fld>
            <a:endParaRPr lang="en-US" altLang="en-US" dirty="0"/>
          </a:p>
        </p:txBody>
      </p:sp>
    </p:spTree>
    <p:extLst>
      <p:ext uri="{BB962C8B-B14F-4D97-AF65-F5344CB8AC3E}">
        <p14:creationId xmlns:p14="http://schemas.microsoft.com/office/powerpoint/2010/main" val="2919164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dirty="0">
              <a:ea typeface="MS PGothic" charset="0"/>
            </a:endParaRPr>
          </a:p>
          <a:p>
            <a:endParaRPr lang="en-GB" dirty="0">
              <a:ea typeface="MS PGothic" charset="0"/>
            </a:endParaRPr>
          </a:p>
          <a:p>
            <a:r>
              <a:rPr lang="en-GB" b="1" dirty="0">
                <a:solidFill>
                  <a:srgbClr val="7030A0"/>
                </a:solidFill>
                <a:ea typeface="MS PGothic" charset="0"/>
              </a:rPr>
              <a:t>Brook e-learning </a:t>
            </a:r>
            <a:r>
              <a:rPr lang="en-GB" dirty="0">
                <a:ea typeface="MS PGothic" charset="0"/>
              </a:rPr>
              <a:t>platform providing high quality e-learning to empower, support and encourage professionals to deliver effective sex and relationships education (SRE) – based on our 50 years experience </a:t>
            </a:r>
          </a:p>
          <a:p>
            <a:endParaRPr lang="en-GB" dirty="0">
              <a:ea typeface="MS PGothic" charset="0"/>
            </a:endParaRPr>
          </a:p>
        </p:txBody>
      </p:sp>
      <p:sp>
        <p:nvSpPr>
          <p:cNvPr id="133124"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29057" indent="-280406">
              <a:defRPr sz="2400">
                <a:solidFill>
                  <a:schemeClr val="tx1"/>
                </a:solidFill>
                <a:latin typeface="Arial" charset="0"/>
                <a:ea typeface="MS PGothic" charset="0"/>
                <a:cs typeface="MS PGothic" charset="0"/>
              </a:defRPr>
            </a:lvl2pPr>
            <a:lvl3pPr marL="1121626" indent="-224325">
              <a:defRPr sz="2400">
                <a:solidFill>
                  <a:schemeClr val="tx1"/>
                </a:solidFill>
                <a:latin typeface="Arial" charset="0"/>
                <a:ea typeface="MS PGothic" charset="0"/>
                <a:cs typeface="MS PGothic" charset="0"/>
              </a:defRPr>
            </a:lvl3pPr>
            <a:lvl4pPr marL="1570276" indent="-224325">
              <a:defRPr sz="2400">
                <a:solidFill>
                  <a:schemeClr val="tx1"/>
                </a:solidFill>
                <a:latin typeface="Arial" charset="0"/>
                <a:ea typeface="MS PGothic" charset="0"/>
                <a:cs typeface="MS PGothic" charset="0"/>
              </a:defRPr>
            </a:lvl4pPr>
            <a:lvl5pPr marL="2018927" indent="-224325">
              <a:defRPr sz="2400">
                <a:solidFill>
                  <a:schemeClr val="tx1"/>
                </a:solidFill>
                <a:latin typeface="Arial" charset="0"/>
                <a:ea typeface="MS PGothic" charset="0"/>
                <a:cs typeface="MS PGothic" charset="0"/>
              </a:defRPr>
            </a:lvl5pPr>
            <a:lvl6pPr marL="2467577" indent="-224325" eaLnBrk="0" fontAlgn="base" hangingPunct="0">
              <a:spcBef>
                <a:spcPct val="0"/>
              </a:spcBef>
              <a:spcAft>
                <a:spcPct val="0"/>
              </a:spcAft>
              <a:defRPr sz="2400">
                <a:solidFill>
                  <a:schemeClr val="tx1"/>
                </a:solidFill>
                <a:latin typeface="Arial" charset="0"/>
                <a:ea typeface="MS PGothic" charset="0"/>
                <a:cs typeface="MS PGothic" charset="0"/>
              </a:defRPr>
            </a:lvl6pPr>
            <a:lvl7pPr marL="2916227" indent="-224325" eaLnBrk="0" fontAlgn="base" hangingPunct="0">
              <a:spcBef>
                <a:spcPct val="0"/>
              </a:spcBef>
              <a:spcAft>
                <a:spcPct val="0"/>
              </a:spcAft>
              <a:defRPr sz="2400">
                <a:solidFill>
                  <a:schemeClr val="tx1"/>
                </a:solidFill>
                <a:latin typeface="Arial" charset="0"/>
                <a:ea typeface="MS PGothic" charset="0"/>
                <a:cs typeface="MS PGothic" charset="0"/>
              </a:defRPr>
            </a:lvl7pPr>
            <a:lvl8pPr marL="3364878" indent="-224325" eaLnBrk="0" fontAlgn="base" hangingPunct="0">
              <a:spcBef>
                <a:spcPct val="0"/>
              </a:spcBef>
              <a:spcAft>
                <a:spcPct val="0"/>
              </a:spcAft>
              <a:defRPr sz="2400">
                <a:solidFill>
                  <a:schemeClr val="tx1"/>
                </a:solidFill>
                <a:latin typeface="Arial" charset="0"/>
                <a:ea typeface="MS PGothic" charset="0"/>
                <a:cs typeface="MS PGothic" charset="0"/>
              </a:defRPr>
            </a:lvl8pPr>
            <a:lvl9pPr marL="3813528" indent="-224325"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9959877-6199-8648-8460-B5E09154096B}" type="slidenum">
              <a:rPr kumimoji="0" lang="en-US" sz="1200" b="0" i="0" u="none" strike="noStrike" kern="1200" cap="none" spc="0" normalizeH="0" baseline="0" noProof="0">
                <a:ln>
                  <a:noFill/>
                </a:ln>
                <a:solidFill>
                  <a:srgbClr val="000000"/>
                </a:solidFill>
                <a:effectLst/>
                <a:uLnTx/>
                <a:uFillTx/>
                <a:latin typeface="Arial" charset="0"/>
                <a:ea typeface="MS PGothic" charset="0"/>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sz="1200" b="0" i="0" u="none" strike="noStrike" kern="1200" cap="none" spc="0" normalizeH="0" baseline="0" noProof="0" dirty="0">
              <a:ln>
                <a:noFill/>
              </a:ln>
              <a:solidFill>
                <a:srgbClr val="000000"/>
              </a:solidFill>
              <a:effectLst/>
              <a:uLnTx/>
              <a:uFillTx/>
              <a:latin typeface="Arial" charset="0"/>
              <a:ea typeface="MS PGothic" charset="0"/>
            </a:endParaRPr>
          </a:p>
        </p:txBody>
      </p:sp>
    </p:spTree>
    <p:extLst>
      <p:ext uri="{BB962C8B-B14F-4D97-AF65-F5344CB8AC3E}">
        <p14:creationId xmlns:p14="http://schemas.microsoft.com/office/powerpoint/2010/main" val="2998454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93512CB-30ED-499C-8FDE-1C79CB19CE00}" type="slidenum">
              <a:rPr lang="en-US" altLang="en-US" smtClean="0"/>
              <a:pPr>
                <a:defRPr/>
              </a:pPr>
              <a:t>15</a:t>
            </a:fld>
            <a:endParaRPr lang="en-US" altLang="en-US" dirty="0"/>
          </a:p>
        </p:txBody>
      </p:sp>
    </p:spTree>
    <p:extLst>
      <p:ext uri="{BB962C8B-B14F-4D97-AF65-F5344CB8AC3E}">
        <p14:creationId xmlns:p14="http://schemas.microsoft.com/office/powerpoint/2010/main" val="3532734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GB" dirty="0">
              <a:ea typeface="MS PGothic" charset="0"/>
            </a:endParaRPr>
          </a:p>
        </p:txBody>
      </p:sp>
      <p:sp>
        <p:nvSpPr>
          <p:cNvPr id="39940"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29057" indent="-280406">
              <a:defRPr sz="2400">
                <a:solidFill>
                  <a:schemeClr val="tx1"/>
                </a:solidFill>
                <a:latin typeface="Arial" charset="0"/>
                <a:ea typeface="MS PGothic" charset="0"/>
                <a:cs typeface="MS PGothic" charset="0"/>
              </a:defRPr>
            </a:lvl2pPr>
            <a:lvl3pPr marL="1121626" indent="-224325">
              <a:defRPr sz="2400">
                <a:solidFill>
                  <a:schemeClr val="tx1"/>
                </a:solidFill>
                <a:latin typeface="Arial" charset="0"/>
                <a:ea typeface="MS PGothic" charset="0"/>
                <a:cs typeface="MS PGothic" charset="0"/>
              </a:defRPr>
            </a:lvl3pPr>
            <a:lvl4pPr marL="1570276" indent="-224325">
              <a:defRPr sz="2400">
                <a:solidFill>
                  <a:schemeClr val="tx1"/>
                </a:solidFill>
                <a:latin typeface="Arial" charset="0"/>
                <a:ea typeface="MS PGothic" charset="0"/>
                <a:cs typeface="MS PGothic" charset="0"/>
              </a:defRPr>
            </a:lvl4pPr>
            <a:lvl5pPr marL="2018927" indent="-224325">
              <a:defRPr sz="2400">
                <a:solidFill>
                  <a:schemeClr val="tx1"/>
                </a:solidFill>
                <a:latin typeface="Arial" charset="0"/>
                <a:ea typeface="MS PGothic" charset="0"/>
                <a:cs typeface="MS PGothic" charset="0"/>
              </a:defRPr>
            </a:lvl5pPr>
            <a:lvl6pPr marL="2467577" indent="-224325" eaLnBrk="0" fontAlgn="base" hangingPunct="0">
              <a:spcBef>
                <a:spcPct val="0"/>
              </a:spcBef>
              <a:spcAft>
                <a:spcPct val="0"/>
              </a:spcAft>
              <a:defRPr sz="2400">
                <a:solidFill>
                  <a:schemeClr val="tx1"/>
                </a:solidFill>
                <a:latin typeface="Arial" charset="0"/>
                <a:ea typeface="MS PGothic" charset="0"/>
                <a:cs typeface="MS PGothic" charset="0"/>
              </a:defRPr>
            </a:lvl6pPr>
            <a:lvl7pPr marL="2916227" indent="-224325" eaLnBrk="0" fontAlgn="base" hangingPunct="0">
              <a:spcBef>
                <a:spcPct val="0"/>
              </a:spcBef>
              <a:spcAft>
                <a:spcPct val="0"/>
              </a:spcAft>
              <a:defRPr sz="2400">
                <a:solidFill>
                  <a:schemeClr val="tx1"/>
                </a:solidFill>
                <a:latin typeface="Arial" charset="0"/>
                <a:ea typeface="MS PGothic" charset="0"/>
                <a:cs typeface="MS PGothic" charset="0"/>
              </a:defRPr>
            </a:lvl7pPr>
            <a:lvl8pPr marL="3364878" indent="-224325" eaLnBrk="0" fontAlgn="base" hangingPunct="0">
              <a:spcBef>
                <a:spcPct val="0"/>
              </a:spcBef>
              <a:spcAft>
                <a:spcPct val="0"/>
              </a:spcAft>
              <a:defRPr sz="2400">
                <a:solidFill>
                  <a:schemeClr val="tx1"/>
                </a:solidFill>
                <a:latin typeface="Arial" charset="0"/>
                <a:ea typeface="MS PGothic" charset="0"/>
                <a:cs typeface="MS PGothic" charset="0"/>
              </a:defRPr>
            </a:lvl8pPr>
            <a:lvl9pPr marL="3813528" indent="-224325"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E7CC5868-C74A-B94D-AF95-D44EE04287D6}" type="slidenum">
              <a:rPr lang="en-US" sz="1200"/>
              <a:pPr/>
              <a:t>3</a:t>
            </a:fld>
            <a:endParaRPr 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 Recognizes complexity,  as well as positives and negatives </a:t>
            </a:r>
          </a:p>
          <a:p>
            <a:endParaRPr lang="en-US" dirty="0"/>
          </a:p>
          <a:p>
            <a:r>
              <a:rPr lang="en-US" b="1" dirty="0"/>
              <a:t>Information on the guidance: </a:t>
            </a:r>
          </a:p>
          <a:p>
            <a:r>
              <a:rPr lang="en-GB" b="1" dirty="0"/>
              <a:t>Secondary content</a:t>
            </a:r>
            <a:r>
              <a:rPr lang="en-GB" b="1" baseline="0" dirty="0"/>
              <a:t> should build on the teaching at primary. However, this leaves a generation of secondary students without the foundations from which their new curriculum should build. It is imperative that secondary schools provide comprehensive education to their current crop of pupils. </a:t>
            </a:r>
          </a:p>
          <a:p>
            <a:endParaRPr lang="en-GB" b="1" baseline="0" dirty="0"/>
          </a:p>
          <a:p>
            <a:r>
              <a:rPr lang="en-GB" b="1" baseline="0" dirty="0"/>
              <a:t>It is our role as educators to provide factual knowledge around sex, sexual health and sexuality set within the context of relationships. Educators need to have a good understanding of the risks and benefits of the online world. </a:t>
            </a:r>
          </a:p>
          <a:p>
            <a:r>
              <a:rPr lang="en-GB" baseline="0" dirty="0"/>
              <a:t>Young people increasingly live in a world where there Is no divide between an ‘online’ and ‘offline’ world. We need to ensure that our education reflects this. </a:t>
            </a:r>
          </a:p>
          <a:p>
            <a:endParaRPr lang="en-US" dirty="0"/>
          </a:p>
        </p:txBody>
      </p:sp>
      <p:sp>
        <p:nvSpPr>
          <p:cNvPr id="4" name="Slide Number Placeholder 3"/>
          <p:cNvSpPr>
            <a:spLocks noGrp="1"/>
          </p:cNvSpPr>
          <p:nvPr>
            <p:ph type="sldNum" sz="quarter" idx="5"/>
          </p:nvPr>
        </p:nvSpPr>
        <p:spPr/>
        <p:txBody>
          <a:bodyPr/>
          <a:lstStyle/>
          <a:p>
            <a:pPr>
              <a:defRPr/>
            </a:pPr>
            <a:fld id="{8E468F2D-C6A5-1445-B12F-6F841E5CB0C8}" type="slidenum">
              <a:rPr lang="en-US" altLang="en-US" smtClean="0"/>
              <a:pPr>
                <a:defRPr/>
              </a:pPr>
              <a:t>6</a:t>
            </a:fld>
            <a:endParaRPr lang="en-US" altLang="en-US" dirty="0"/>
          </a:p>
        </p:txBody>
      </p:sp>
    </p:spTree>
    <p:extLst>
      <p:ext uri="{BB962C8B-B14F-4D97-AF65-F5344CB8AC3E}">
        <p14:creationId xmlns:p14="http://schemas.microsoft.com/office/powerpoint/2010/main" val="3759562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b="1" dirty="0">
                <a:latin typeface="Century Gothic" charset="0"/>
                <a:ea typeface="MS PGothic" charset="0"/>
              </a:rPr>
              <a:t>By the end of a one off education session young people will:</a:t>
            </a:r>
            <a:endParaRPr lang="en-GB" dirty="0">
              <a:latin typeface="Century Gothic" charset="0"/>
              <a:ea typeface="MS PGothic" charset="0"/>
            </a:endParaRPr>
          </a:p>
          <a:p>
            <a:r>
              <a:rPr lang="en-GB" dirty="0">
                <a:latin typeface="Century Gothic" charset="0"/>
                <a:ea typeface="MS PGothic" charset="0"/>
              </a:rPr>
              <a:t>Know where to access information and support on the topic and understand their right to access confidential support services.</a:t>
            </a:r>
          </a:p>
          <a:p>
            <a:r>
              <a:rPr lang="en-GB" dirty="0">
                <a:latin typeface="Century Gothic" charset="0"/>
                <a:ea typeface="MS PGothic" charset="0"/>
              </a:rPr>
              <a:t>Be able to think critically about personal and social values and beliefs linked to the topic. </a:t>
            </a:r>
          </a:p>
          <a:p>
            <a:r>
              <a:rPr lang="en-GB" dirty="0">
                <a:latin typeface="Century Gothic" charset="0"/>
                <a:ea typeface="MS PGothic" charset="0"/>
              </a:rPr>
              <a:t>Be motivated and inspired to challenge beliefs or practices that they think are wrong, unfair or unequal in relation to the topic.</a:t>
            </a:r>
          </a:p>
          <a:p>
            <a:r>
              <a:rPr lang="en-GB" dirty="0">
                <a:latin typeface="Century Gothic" charset="0"/>
                <a:ea typeface="MS PGothic" charset="0"/>
              </a:rPr>
              <a:t>Be able to identify what is important to them in relation to the topic.</a:t>
            </a:r>
          </a:p>
          <a:p>
            <a:r>
              <a:rPr lang="en-GB" dirty="0">
                <a:latin typeface="Century Gothic" charset="0"/>
                <a:ea typeface="MS PGothic" charset="0"/>
              </a:rPr>
              <a:t>Be curious to find out more about the topic or general sexual health and wellbeing.</a:t>
            </a:r>
          </a:p>
          <a:p>
            <a:endParaRPr lang="en-US" dirty="0">
              <a:ea typeface="MS PGothic" charset="0"/>
            </a:endParaRPr>
          </a:p>
        </p:txBody>
      </p:sp>
      <p:sp>
        <p:nvSpPr>
          <p:cNvPr id="41988"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1519" indent="-285080">
              <a:defRPr sz="2400">
                <a:solidFill>
                  <a:schemeClr val="tx1"/>
                </a:solidFill>
                <a:latin typeface="Arial" charset="0"/>
                <a:ea typeface="MS PGothic" charset="0"/>
                <a:cs typeface="MS PGothic" charset="0"/>
              </a:defRPr>
            </a:lvl2pPr>
            <a:lvl3pPr marL="1141878" indent="-227441">
              <a:defRPr sz="2400">
                <a:solidFill>
                  <a:schemeClr val="tx1"/>
                </a:solidFill>
                <a:latin typeface="Arial" charset="0"/>
                <a:ea typeface="MS PGothic" charset="0"/>
                <a:cs typeface="MS PGothic" charset="0"/>
              </a:defRPr>
            </a:lvl3pPr>
            <a:lvl4pPr marL="1599875" indent="-227441">
              <a:defRPr sz="2400">
                <a:solidFill>
                  <a:schemeClr val="tx1"/>
                </a:solidFill>
                <a:latin typeface="Arial" charset="0"/>
                <a:ea typeface="MS PGothic" charset="0"/>
                <a:cs typeface="MS PGothic" charset="0"/>
              </a:defRPr>
            </a:lvl4pPr>
            <a:lvl5pPr marL="2056314" indent="-227441">
              <a:defRPr sz="2400">
                <a:solidFill>
                  <a:schemeClr val="tx1"/>
                </a:solidFill>
                <a:latin typeface="Arial" charset="0"/>
                <a:ea typeface="MS PGothic" charset="0"/>
                <a:cs typeface="MS PGothic" charset="0"/>
              </a:defRPr>
            </a:lvl5pPr>
            <a:lvl6pPr marL="2504965" indent="-227441" eaLnBrk="0" fontAlgn="base" hangingPunct="0">
              <a:spcBef>
                <a:spcPct val="0"/>
              </a:spcBef>
              <a:spcAft>
                <a:spcPct val="0"/>
              </a:spcAft>
              <a:defRPr sz="2400">
                <a:solidFill>
                  <a:schemeClr val="tx1"/>
                </a:solidFill>
                <a:latin typeface="Arial" charset="0"/>
                <a:ea typeface="MS PGothic" charset="0"/>
                <a:cs typeface="MS PGothic" charset="0"/>
              </a:defRPr>
            </a:lvl6pPr>
            <a:lvl7pPr marL="2953615" indent="-227441" eaLnBrk="0" fontAlgn="base" hangingPunct="0">
              <a:spcBef>
                <a:spcPct val="0"/>
              </a:spcBef>
              <a:spcAft>
                <a:spcPct val="0"/>
              </a:spcAft>
              <a:defRPr sz="2400">
                <a:solidFill>
                  <a:schemeClr val="tx1"/>
                </a:solidFill>
                <a:latin typeface="Arial" charset="0"/>
                <a:ea typeface="MS PGothic" charset="0"/>
                <a:cs typeface="MS PGothic" charset="0"/>
              </a:defRPr>
            </a:lvl7pPr>
            <a:lvl8pPr marL="3402265" indent="-227441" eaLnBrk="0" fontAlgn="base" hangingPunct="0">
              <a:spcBef>
                <a:spcPct val="0"/>
              </a:spcBef>
              <a:spcAft>
                <a:spcPct val="0"/>
              </a:spcAft>
              <a:defRPr sz="2400">
                <a:solidFill>
                  <a:schemeClr val="tx1"/>
                </a:solidFill>
                <a:latin typeface="Arial" charset="0"/>
                <a:ea typeface="MS PGothic" charset="0"/>
                <a:cs typeface="MS PGothic" charset="0"/>
              </a:defRPr>
            </a:lvl8pPr>
            <a:lvl9pPr marL="3850916" indent="-227441"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E5959E0C-F117-464F-93BD-47FA510F4831}" type="slidenum">
              <a:rPr lang="en-US" sz="1200"/>
              <a:pPr/>
              <a:t>7</a:t>
            </a:fld>
            <a:endParaRPr 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GB" dirty="0">
              <a:ea typeface="MS PGothic" charset="0"/>
            </a:endParaRPr>
          </a:p>
        </p:txBody>
      </p:sp>
      <p:sp>
        <p:nvSpPr>
          <p:cNvPr id="43012"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29057" indent="-280406">
              <a:defRPr sz="2400">
                <a:solidFill>
                  <a:schemeClr val="tx1"/>
                </a:solidFill>
                <a:latin typeface="Arial" charset="0"/>
                <a:ea typeface="MS PGothic" charset="0"/>
                <a:cs typeface="MS PGothic" charset="0"/>
              </a:defRPr>
            </a:lvl2pPr>
            <a:lvl3pPr marL="1121626" indent="-224325">
              <a:defRPr sz="2400">
                <a:solidFill>
                  <a:schemeClr val="tx1"/>
                </a:solidFill>
                <a:latin typeface="Arial" charset="0"/>
                <a:ea typeface="MS PGothic" charset="0"/>
                <a:cs typeface="MS PGothic" charset="0"/>
              </a:defRPr>
            </a:lvl3pPr>
            <a:lvl4pPr marL="1570276" indent="-224325">
              <a:defRPr sz="2400">
                <a:solidFill>
                  <a:schemeClr val="tx1"/>
                </a:solidFill>
                <a:latin typeface="Arial" charset="0"/>
                <a:ea typeface="MS PGothic" charset="0"/>
                <a:cs typeface="MS PGothic" charset="0"/>
              </a:defRPr>
            </a:lvl4pPr>
            <a:lvl5pPr marL="2018927" indent="-224325">
              <a:defRPr sz="2400">
                <a:solidFill>
                  <a:schemeClr val="tx1"/>
                </a:solidFill>
                <a:latin typeface="Arial" charset="0"/>
                <a:ea typeface="MS PGothic" charset="0"/>
                <a:cs typeface="MS PGothic" charset="0"/>
              </a:defRPr>
            </a:lvl5pPr>
            <a:lvl6pPr marL="2467577" indent="-224325" eaLnBrk="0" fontAlgn="base" hangingPunct="0">
              <a:spcBef>
                <a:spcPct val="0"/>
              </a:spcBef>
              <a:spcAft>
                <a:spcPct val="0"/>
              </a:spcAft>
              <a:defRPr sz="2400">
                <a:solidFill>
                  <a:schemeClr val="tx1"/>
                </a:solidFill>
                <a:latin typeface="Arial" charset="0"/>
                <a:ea typeface="MS PGothic" charset="0"/>
                <a:cs typeface="MS PGothic" charset="0"/>
              </a:defRPr>
            </a:lvl6pPr>
            <a:lvl7pPr marL="2916227" indent="-224325" eaLnBrk="0" fontAlgn="base" hangingPunct="0">
              <a:spcBef>
                <a:spcPct val="0"/>
              </a:spcBef>
              <a:spcAft>
                <a:spcPct val="0"/>
              </a:spcAft>
              <a:defRPr sz="2400">
                <a:solidFill>
                  <a:schemeClr val="tx1"/>
                </a:solidFill>
                <a:latin typeface="Arial" charset="0"/>
                <a:ea typeface="MS PGothic" charset="0"/>
                <a:cs typeface="MS PGothic" charset="0"/>
              </a:defRPr>
            </a:lvl7pPr>
            <a:lvl8pPr marL="3364878" indent="-224325" eaLnBrk="0" fontAlgn="base" hangingPunct="0">
              <a:spcBef>
                <a:spcPct val="0"/>
              </a:spcBef>
              <a:spcAft>
                <a:spcPct val="0"/>
              </a:spcAft>
              <a:defRPr sz="2400">
                <a:solidFill>
                  <a:schemeClr val="tx1"/>
                </a:solidFill>
                <a:latin typeface="Arial" charset="0"/>
                <a:ea typeface="MS PGothic" charset="0"/>
                <a:cs typeface="MS PGothic" charset="0"/>
              </a:defRPr>
            </a:lvl8pPr>
            <a:lvl9pPr marL="3813528" indent="-224325"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836B8B5F-8DA7-0347-B151-017735F4FCE7}" type="slidenum">
              <a:rPr lang="en-US" sz="1200"/>
              <a:pPr/>
              <a:t>8</a:t>
            </a:fld>
            <a:endParaRPr 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ea typeface="MS PGothic" charset="0"/>
              </a:rPr>
              <a:t>Early Help/Early Intervention</a:t>
            </a:r>
          </a:p>
          <a:p>
            <a:r>
              <a:rPr lang="en-GB" dirty="0">
                <a:ea typeface="MS PGothic" charset="0"/>
              </a:rPr>
              <a:t>One to one programmes offer the maximum amount of support to a young person. </a:t>
            </a:r>
          </a:p>
          <a:p>
            <a:endParaRPr lang="en-GB" dirty="0">
              <a:ea typeface="MS PGothic" charset="0"/>
            </a:endParaRPr>
          </a:p>
          <a:p>
            <a:r>
              <a:rPr lang="en-GB" dirty="0">
                <a:ea typeface="MS PGothic" charset="0"/>
              </a:rPr>
              <a:t>Over time we create a space to enable young people to reflect on themselves and their lives. </a:t>
            </a:r>
          </a:p>
          <a:p>
            <a:endParaRPr lang="en-GB" dirty="0">
              <a:ea typeface="MS PGothic" charset="0"/>
            </a:endParaRPr>
          </a:p>
          <a:p>
            <a:r>
              <a:rPr lang="en-GB" dirty="0">
                <a:ea typeface="MS PGothic" charset="0"/>
              </a:rPr>
              <a:t>We inspire them to talk about their aspirations, set realistic goals and identify barriers to these and how they can overcome them. </a:t>
            </a:r>
          </a:p>
          <a:p>
            <a:r>
              <a:rPr lang="en-US" dirty="0">
                <a:ea typeface="MS PGothic" charset="0"/>
              </a:rPr>
              <a:t>n and Preventative Approach</a:t>
            </a:r>
          </a:p>
          <a:p>
            <a:endParaRPr lang="en-US" dirty="0">
              <a:ea typeface="MS PGothic" charset="0"/>
            </a:endParaRPr>
          </a:p>
          <a:p>
            <a:r>
              <a:rPr lang="en-GB" b="1" dirty="0">
                <a:ea typeface="MS PGothic" charset="0"/>
              </a:rPr>
              <a:t>By the end of a one to one programme young people will:</a:t>
            </a:r>
            <a:endParaRPr lang="en-GB" dirty="0">
              <a:ea typeface="MS PGothic" charset="0"/>
            </a:endParaRPr>
          </a:p>
          <a:p>
            <a:r>
              <a:rPr lang="en-GB" dirty="0">
                <a:ea typeface="MS PGothic" charset="0"/>
              </a:rPr>
              <a:t>Be able to identify issues in their life that they want to address</a:t>
            </a:r>
          </a:p>
          <a:p>
            <a:r>
              <a:rPr lang="en-GB" dirty="0">
                <a:ea typeface="MS PGothic" charset="0"/>
              </a:rPr>
              <a:t>Be curious to find out more about health and wellbeing</a:t>
            </a:r>
          </a:p>
          <a:p>
            <a:r>
              <a:rPr lang="en-GB" dirty="0">
                <a:ea typeface="MS PGothic" charset="0"/>
              </a:rPr>
              <a:t>Be able to identify strengths and positive aspects of their live that they can build on</a:t>
            </a:r>
          </a:p>
          <a:p>
            <a:r>
              <a:rPr lang="en-GB" dirty="0">
                <a:ea typeface="MS PGothic" charset="0"/>
              </a:rPr>
              <a:t>Have set and achieved realistic goals.</a:t>
            </a:r>
          </a:p>
          <a:p>
            <a:r>
              <a:rPr lang="en-GB" dirty="0">
                <a:ea typeface="MS PGothic" charset="0"/>
              </a:rPr>
              <a:t>Be able to find, assess and use information about health and wellbeing and other issues affecting their lives</a:t>
            </a:r>
          </a:p>
          <a:p>
            <a:r>
              <a:rPr lang="en-GB" dirty="0">
                <a:ea typeface="MS PGothic" charset="0"/>
              </a:rPr>
              <a:t>Be motivated and inspired to improve health and wellbeing issues in their life</a:t>
            </a:r>
          </a:p>
          <a:p>
            <a:r>
              <a:rPr lang="en-GB" dirty="0">
                <a:ea typeface="MS PGothic" charset="0"/>
              </a:rPr>
              <a:t>Be actively engaged in improving their own health and wellbeing</a:t>
            </a:r>
          </a:p>
          <a:p>
            <a:r>
              <a:rPr lang="en-GB" dirty="0">
                <a:ea typeface="MS PGothic" charset="0"/>
              </a:rPr>
              <a:t>Have strengthened resilience</a:t>
            </a:r>
          </a:p>
          <a:p>
            <a:r>
              <a:rPr lang="en-GB" dirty="0">
                <a:ea typeface="MS PGothic" charset="0"/>
              </a:rPr>
              <a:t>Have clear aspirations for the future</a:t>
            </a:r>
          </a:p>
          <a:p>
            <a:r>
              <a:rPr lang="en-GB" dirty="0">
                <a:ea typeface="MS PGothic" charset="0"/>
              </a:rPr>
              <a:t>Have an improved sense of self esteem, confidence and mental wellbeing</a:t>
            </a:r>
          </a:p>
          <a:p>
            <a:endParaRPr lang="en-US" dirty="0">
              <a:ea typeface="MS PGothic" charset="0"/>
            </a:endParaRPr>
          </a:p>
        </p:txBody>
      </p:sp>
      <p:sp>
        <p:nvSpPr>
          <p:cNvPr id="49156"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1519" indent="-285080">
              <a:defRPr sz="2400">
                <a:solidFill>
                  <a:schemeClr val="tx1"/>
                </a:solidFill>
                <a:latin typeface="Arial" charset="0"/>
                <a:ea typeface="MS PGothic" charset="0"/>
                <a:cs typeface="MS PGothic" charset="0"/>
              </a:defRPr>
            </a:lvl2pPr>
            <a:lvl3pPr marL="1141878" indent="-227441">
              <a:defRPr sz="2400">
                <a:solidFill>
                  <a:schemeClr val="tx1"/>
                </a:solidFill>
                <a:latin typeface="Arial" charset="0"/>
                <a:ea typeface="MS PGothic" charset="0"/>
                <a:cs typeface="MS PGothic" charset="0"/>
              </a:defRPr>
            </a:lvl3pPr>
            <a:lvl4pPr marL="1599875" indent="-227441">
              <a:defRPr sz="2400">
                <a:solidFill>
                  <a:schemeClr val="tx1"/>
                </a:solidFill>
                <a:latin typeface="Arial" charset="0"/>
                <a:ea typeface="MS PGothic" charset="0"/>
                <a:cs typeface="MS PGothic" charset="0"/>
              </a:defRPr>
            </a:lvl4pPr>
            <a:lvl5pPr marL="2056314" indent="-227441">
              <a:defRPr sz="2400">
                <a:solidFill>
                  <a:schemeClr val="tx1"/>
                </a:solidFill>
                <a:latin typeface="Arial" charset="0"/>
                <a:ea typeface="MS PGothic" charset="0"/>
                <a:cs typeface="MS PGothic" charset="0"/>
              </a:defRPr>
            </a:lvl5pPr>
            <a:lvl6pPr marL="2504965" indent="-227441" eaLnBrk="0" fontAlgn="base" hangingPunct="0">
              <a:spcBef>
                <a:spcPct val="0"/>
              </a:spcBef>
              <a:spcAft>
                <a:spcPct val="0"/>
              </a:spcAft>
              <a:defRPr sz="2400">
                <a:solidFill>
                  <a:schemeClr val="tx1"/>
                </a:solidFill>
                <a:latin typeface="Arial" charset="0"/>
                <a:ea typeface="MS PGothic" charset="0"/>
                <a:cs typeface="MS PGothic" charset="0"/>
              </a:defRPr>
            </a:lvl6pPr>
            <a:lvl7pPr marL="2953615" indent="-227441" eaLnBrk="0" fontAlgn="base" hangingPunct="0">
              <a:spcBef>
                <a:spcPct val="0"/>
              </a:spcBef>
              <a:spcAft>
                <a:spcPct val="0"/>
              </a:spcAft>
              <a:defRPr sz="2400">
                <a:solidFill>
                  <a:schemeClr val="tx1"/>
                </a:solidFill>
                <a:latin typeface="Arial" charset="0"/>
                <a:ea typeface="MS PGothic" charset="0"/>
                <a:cs typeface="MS PGothic" charset="0"/>
              </a:defRPr>
            </a:lvl7pPr>
            <a:lvl8pPr marL="3402265" indent="-227441" eaLnBrk="0" fontAlgn="base" hangingPunct="0">
              <a:spcBef>
                <a:spcPct val="0"/>
              </a:spcBef>
              <a:spcAft>
                <a:spcPct val="0"/>
              </a:spcAft>
              <a:defRPr sz="2400">
                <a:solidFill>
                  <a:schemeClr val="tx1"/>
                </a:solidFill>
                <a:latin typeface="Arial" charset="0"/>
                <a:ea typeface="MS PGothic" charset="0"/>
                <a:cs typeface="MS PGothic" charset="0"/>
              </a:defRPr>
            </a:lvl8pPr>
            <a:lvl9pPr marL="3850916" indent="-227441"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441DB2E3-2950-2740-B666-DC9CEDB045BF}" type="slidenum">
              <a:rPr lang="en-US" sz="1200"/>
              <a:pPr/>
              <a:t>9</a:t>
            </a:fld>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a:ln/>
        </p:spPr>
      </p:sp>
      <p:sp>
        <p:nvSpPr>
          <p:cNvPr id="16386"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dirty="0">
                <a:ea typeface="MS PGothic" charset="0"/>
              </a:rPr>
              <a:t>with Learning Disabilities</a:t>
            </a:r>
          </a:p>
          <a:p>
            <a:r>
              <a:rPr lang="en-GB" dirty="0">
                <a:ea typeface="MS PGothic" charset="0"/>
              </a:rPr>
              <a:t>Sexual Bullying</a:t>
            </a:r>
          </a:p>
          <a:p>
            <a:endParaRPr lang="en-US" dirty="0">
              <a:ea typeface="MS PGothic" charset="0"/>
            </a:endParaRPr>
          </a:p>
        </p:txBody>
      </p:sp>
      <p:sp>
        <p:nvSpPr>
          <p:cNvPr id="16387"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C795B4E-972A-DD46-873D-6A2071F09F17}" type="slidenum">
              <a:rPr lang="en-US" sz="1200"/>
              <a:pPr/>
              <a:t>10</a:t>
            </a:fld>
            <a:endParaRPr 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Confident</a:t>
            </a:r>
            <a:r>
              <a:rPr lang="en-GB" baseline="0" dirty="0"/>
              <a:t> and Competent delivery is important. </a:t>
            </a:r>
          </a:p>
          <a:p>
            <a:endParaRPr lang="en-GB" baseline="0" dirty="0"/>
          </a:p>
          <a:p>
            <a:r>
              <a:rPr lang="en-GB" baseline="0" dirty="0"/>
              <a:t>But before a teacher steps foot in the classroom to deliver RSE, an updated policy needs to be in place. We have three sessions to help support the effective implementation of RSE.  </a:t>
            </a:r>
          </a:p>
          <a:p>
            <a:endParaRPr lang="en-GB" baseline="0" dirty="0"/>
          </a:p>
          <a:p>
            <a:r>
              <a:rPr lang="en-GB" b="1" baseline="0" dirty="0"/>
              <a:t>Creating a curriculum (£475): </a:t>
            </a:r>
          </a:p>
          <a:p>
            <a:r>
              <a:rPr lang="en-GB" baseline="0" dirty="0"/>
              <a:t>We will work with you to identify effective curriculum models and teaching structures. </a:t>
            </a:r>
          </a:p>
          <a:p>
            <a:endParaRPr lang="en-GB" b="1" baseline="0" dirty="0"/>
          </a:p>
          <a:p>
            <a:r>
              <a:rPr lang="en-GB" b="1" baseline="0" dirty="0"/>
              <a:t>MRSE Requirements (£175): </a:t>
            </a:r>
          </a:p>
          <a:p>
            <a:r>
              <a:rPr lang="en-GB" baseline="0" dirty="0"/>
              <a:t>The government guidance is limited at best, we have created a quick and informative training to help your senior leadership understand the requirements of the new curriculum. This is our cheapest professional training at £175. </a:t>
            </a:r>
          </a:p>
          <a:p>
            <a:endParaRPr lang="en-GB" b="1" baseline="0" dirty="0"/>
          </a:p>
          <a:p>
            <a:r>
              <a:rPr lang="en-GB" b="1" baseline="0" dirty="0"/>
              <a:t>Policy Review (£475): </a:t>
            </a:r>
          </a:p>
          <a:p>
            <a:r>
              <a:rPr lang="en-GB" baseline="0" dirty="0"/>
              <a:t>We understand a lot of schools have already implemented aspects of the new RSE curriculum. We don’t expect or anticipate that schools would create a new curriculum from scratch. Over three hours we can review your existing polices to meet the new requirements. </a:t>
            </a:r>
            <a:endParaRPr lang="en-GB" dirty="0"/>
          </a:p>
        </p:txBody>
      </p:sp>
      <p:sp>
        <p:nvSpPr>
          <p:cNvPr id="4" name="Slide Number Placeholder 3"/>
          <p:cNvSpPr>
            <a:spLocks noGrp="1"/>
          </p:cNvSpPr>
          <p:nvPr>
            <p:ph type="sldNum" sz="quarter" idx="10"/>
          </p:nvPr>
        </p:nvSpPr>
        <p:spPr/>
        <p:txBody>
          <a:bodyPr/>
          <a:lstStyle/>
          <a:p>
            <a:pPr>
              <a:defRPr/>
            </a:pPr>
            <a:fld id="{393512CB-30ED-499C-8FDE-1C79CB19CE00}" type="slidenum">
              <a:rPr lang="en-US" altLang="en-US" smtClean="0"/>
              <a:pPr>
                <a:defRPr/>
              </a:pPr>
              <a:t>11</a:t>
            </a:fld>
            <a:endParaRPr lang="en-US" altLang="en-US" dirty="0"/>
          </a:p>
        </p:txBody>
      </p:sp>
    </p:spTree>
    <p:extLst>
      <p:ext uri="{BB962C8B-B14F-4D97-AF65-F5344CB8AC3E}">
        <p14:creationId xmlns:p14="http://schemas.microsoft.com/office/powerpoint/2010/main" val="1354428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RSE curriculum is changing for the better. The first pillar of our new MRSE programme is our range of training’s designed to ensure an all school approach to RSE in September.</a:t>
            </a:r>
          </a:p>
          <a:p>
            <a:endParaRPr lang="en-GB" baseline="0" dirty="0"/>
          </a:p>
          <a:p>
            <a:r>
              <a:rPr lang="en-GB" b="1" u="sng" baseline="0" dirty="0"/>
              <a:t>Teaching RSE in the Classroom: (£800)</a:t>
            </a:r>
          </a:p>
          <a:p>
            <a:r>
              <a:rPr lang="en-GB" baseline="0" dirty="0"/>
              <a:t>An interactive training for up to 20 staff to equip them with core knowledge and a framework which they can build on to deliver high quality, effective RSE. This session builds on our 55 years experience to ensure the best outcomes for young people in ways that work best in the real life content of schools. </a:t>
            </a:r>
          </a:p>
          <a:p>
            <a:endParaRPr lang="en-GB" baseline="0" dirty="0"/>
          </a:p>
          <a:p>
            <a:r>
              <a:rPr lang="en-GB" b="1" u="sng" baseline="0" dirty="0"/>
              <a:t>All School Staff Training: (£425)</a:t>
            </a:r>
          </a:p>
          <a:p>
            <a:r>
              <a:rPr lang="en-GB" b="0" u="none" baseline="0" dirty="0"/>
              <a:t>The new guidance makes explicit reference on multiple occasions to developing an “integrated, whole-school” approach. As the new curriculum increasingly focuses on relationships, it is important that young people receive adequate support outside of the classroom. Our all school staff training will help non – specialist staff to continue the conversation around RSE outside the classroom</a:t>
            </a:r>
          </a:p>
          <a:p>
            <a:endParaRPr lang="en-GB" b="0" u="none" baseline="0" dirty="0"/>
          </a:p>
          <a:p>
            <a:r>
              <a:rPr lang="en-GB" b="1" u="sng" baseline="0" dirty="0"/>
              <a:t>Challenging Sensitive Subjects: (£425)</a:t>
            </a:r>
          </a:p>
          <a:p>
            <a:r>
              <a:rPr lang="en-GB" b="0" u="none" baseline="0" dirty="0"/>
              <a:t>Our challenging sensitive subjects training is designed to help facilitate a discussion around staff members values and attitudes to individual RSE topics. Such topics can include, pleasure, sexual identify or consent. </a:t>
            </a:r>
          </a:p>
        </p:txBody>
      </p:sp>
      <p:sp>
        <p:nvSpPr>
          <p:cNvPr id="4" name="Slide Number Placeholder 3"/>
          <p:cNvSpPr>
            <a:spLocks noGrp="1"/>
          </p:cNvSpPr>
          <p:nvPr>
            <p:ph type="sldNum" sz="quarter" idx="10"/>
          </p:nvPr>
        </p:nvSpPr>
        <p:spPr/>
        <p:txBody>
          <a:bodyPr/>
          <a:lstStyle/>
          <a:p>
            <a:pPr>
              <a:defRPr/>
            </a:pPr>
            <a:fld id="{393512CB-30ED-499C-8FDE-1C79CB19CE00}" type="slidenum">
              <a:rPr lang="en-US" altLang="en-US" smtClean="0"/>
              <a:pPr>
                <a:defRPr/>
              </a:pPr>
              <a:t>12</a:t>
            </a:fld>
            <a:endParaRPr lang="en-US" altLang="en-US" dirty="0"/>
          </a:p>
        </p:txBody>
      </p:sp>
    </p:spTree>
    <p:extLst>
      <p:ext uri="{BB962C8B-B14F-4D97-AF65-F5344CB8AC3E}">
        <p14:creationId xmlns:p14="http://schemas.microsoft.com/office/powerpoint/2010/main" val="1271826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baseline="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90091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958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7721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5676900" cy="57721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0624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endParaRPr lang="en-US" dirty="0"/>
          </a:p>
        </p:txBody>
      </p:sp>
      <p:sp>
        <p:nvSpPr>
          <p:cNvPr id="3" name="Text Placeholder 2"/>
          <p:cNvSpPr>
            <a:spLocks noGrp="1"/>
          </p:cNvSpPr>
          <p:nvPr>
            <p:ph type="body" sz="half" idx="1"/>
          </p:nvPr>
        </p:nvSpPr>
        <p:spPr>
          <a:xfrm>
            <a:off x="685800" y="1981200"/>
            <a:ext cx="3127375" cy="4400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965575" y="1981200"/>
            <a:ext cx="3127375" cy="4400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9777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765601"/>
            <a:ext cx="7772400" cy="830997"/>
          </a:xfrm>
        </p:spPr>
        <p:txBody>
          <a:bodyPr>
            <a:spAutoFit/>
          </a:bodyPr>
          <a:lstStyle>
            <a:lvl1pPr algn="l">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58617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685800" y="396270"/>
            <a:ext cx="7772400" cy="1569660"/>
          </a:xfrm>
        </p:spPr>
        <p:txBody>
          <a:bodyPr>
            <a:spAutoFit/>
          </a:bodyPr>
          <a:lstStyle>
            <a:lvl1pPr algn="l">
              <a:defRPr baseline="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4120137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6248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606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849429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1981200"/>
            <a:ext cx="3127375" cy="4400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965575" y="1981200"/>
            <a:ext cx="3127375" cy="4400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6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5709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880351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2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029180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US" dirty="0"/>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520081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WE CAN DO THIS</a:t>
            </a:r>
            <a:endParaRPr lang="en-US" altLang="en-US" dirty="0"/>
          </a:p>
        </p:txBody>
      </p:sp>
      <p:sp>
        <p:nvSpPr>
          <p:cNvPr id="1027" name="Rectangle 3"/>
          <p:cNvSpPr>
            <a:spLocks noGrp="1" noChangeArrowheads="1"/>
          </p:cNvSpPr>
          <p:nvPr>
            <p:ph type="body" idx="1"/>
          </p:nvPr>
        </p:nvSpPr>
        <p:spPr bwMode="auto">
          <a:xfrm>
            <a:off x="685800" y="1981200"/>
            <a:ext cx="6407150" cy="44005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txStyles>
    <p:titleStyle>
      <a:lvl1pPr algn="ctr" rtl="0" eaLnBrk="1" fontAlgn="base" hangingPunct="1">
        <a:spcBef>
          <a:spcPct val="0"/>
        </a:spcBef>
        <a:spcAft>
          <a:spcPct val="0"/>
        </a:spcAft>
        <a:defRPr sz="4800" b="1" kern="1200" spc="-150">
          <a:solidFill>
            <a:srgbClr val="663291"/>
          </a:solidFill>
          <a:latin typeface="+mj-lt"/>
          <a:ea typeface="+mj-ea"/>
          <a:cs typeface="+mj-cs"/>
        </a:defRPr>
      </a:lvl1pPr>
      <a:lvl2pPr algn="ctr" rtl="0" eaLnBrk="1" fontAlgn="base" hangingPunct="1">
        <a:spcBef>
          <a:spcPct val="0"/>
        </a:spcBef>
        <a:spcAft>
          <a:spcPct val="0"/>
        </a:spcAft>
        <a:defRPr sz="4800" b="1">
          <a:solidFill>
            <a:srgbClr val="663291"/>
          </a:solidFill>
          <a:latin typeface="Century Gothic" charset="0"/>
          <a:ea typeface="ＭＳ Ｐゴシック" charset="-128"/>
        </a:defRPr>
      </a:lvl2pPr>
      <a:lvl3pPr algn="ctr" rtl="0" eaLnBrk="1" fontAlgn="base" hangingPunct="1">
        <a:spcBef>
          <a:spcPct val="0"/>
        </a:spcBef>
        <a:spcAft>
          <a:spcPct val="0"/>
        </a:spcAft>
        <a:defRPr sz="4800" b="1">
          <a:solidFill>
            <a:srgbClr val="663291"/>
          </a:solidFill>
          <a:latin typeface="Century Gothic" charset="0"/>
          <a:ea typeface="ＭＳ Ｐゴシック" charset="-128"/>
        </a:defRPr>
      </a:lvl3pPr>
      <a:lvl4pPr algn="ctr" rtl="0" eaLnBrk="1" fontAlgn="base" hangingPunct="1">
        <a:spcBef>
          <a:spcPct val="0"/>
        </a:spcBef>
        <a:spcAft>
          <a:spcPct val="0"/>
        </a:spcAft>
        <a:defRPr sz="4800" b="1">
          <a:solidFill>
            <a:srgbClr val="663291"/>
          </a:solidFill>
          <a:latin typeface="Century Gothic" charset="0"/>
          <a:ea typeface="ＭＳ Ｐゴシック" charset="-128"/>
        </a:defRPr>
      </a:lvl4pPr>
      <a:lvl5pPr algn="ctr" rtl="0" eaLnBrk="1" fontAlgn="base" hangingPunct="1">
        <a:spcBef>
          <a:spcPct val="0"/>
        </a:spcBef>
        <a:spcAft>
          <a:spcPct val="0"/>
        </a:spcAft>
        <a:defRPr sz="4800" b="1">
          <a:solidFill>
            <a:srgbClr val="663291"/>
          </a:solidFill>
          <a:latin typeface="Century Gothic" charset="0"/>
          <a:ea typeface="ＭＳ Ｐゴシック" charset="-128"/>
        </a:defRPr>
      </a:lvl5pPr>
      <a:lvl6pPr marL="457200" algn="ctr" rtl="0" eaLnBrk="1" fontAlgn="base" hangingPunct="1">
        <a:spcBef>
          <a:spcPct val="0"/>
        </a:spcBef>
        <a:spcAft>
          <a:spcPct val="0"/>
        </a:spcAft>
        <a:defRPr sz="4000">
          <a:solidFill>
            <a:srgbClr val="0093D1"/>
          </a:solidFill>
          <a:latin typeface="Century Gothic" charset="0"/>
          <a:ea typeface="ＭＳ Ｐゴシック" charset="-128"/>
        </a:defRPr>
      </a:lvl6pPr>
      <a:lvl7pPr marL="914400" algn="ctr" rtl="0" eaLnBrk="1" fontAlgn="base" hangingPunct="1">
        <a:spcBef>
          <a:spcPct val="0"/>
        </a:spcBef>
        <a:spcAft>
          <a:spcPct val="0"/>
        </a:spcAft>
        <a:defRPr sz="4000">
          <a:solidFill>
            <a:srgbClr val="0093D1"/>
          </a:solidFill>
          <a:latin typeface="Century Gothic" charset="0"/>
          <a:ea typeface="ＭＳ Ｐゴシック" charset="-128"/>
        </a:defRPr>
      </a:lvl7pPr>
      <a:lvl8pPr marL="1371600" algn="ctr" rtl="0" eaLnBrk="1" fontAlgn="base" hangingPunct="1">
        <a:spcBef>
          <a:spcPct val="0"/>
        </a:spcBef>
        <a:spcAft>
          <a:spcPct val="0"/>
        </a:spcAft>
        <a:defRPr sz="4000">
          <a:solidFill>
            <a:srgbClr val="0093D1"/>
          </a:solidFill>
          <a:latin typeface="Century Gothic" charset="0"/>
          <a:ea typeface="ＭＳ Ｐゴシック" charset="-128"/>
        </a:defRPr>
      </a:lvl8pPr>
      <a:lvl9pPr marL="1828800" algn="ctr" rtl="0" eaLnBrk="1" fontAlgn="base" hangingPunct="1">
        <a:spcBef>
          <a:spcPct val="0"/>
        </a:spcBef>
        <a:spcAft>
          <a:spcPct val="0"/>
        </a:spcAft>
        <a:defRPr sz="4000">
          <a:solidFill>
            <a:srgbClr val="0093D1"/>
          </a:solidFill>
          <a:latin typeface="Century Gothic" charset="0"/>
          <a:ea typeface="ＭＳ Ｐゴシック" charset="-128"/>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805781/Relationships_Education__Relationships_and_Sex_Education__RSE__and_Health_Education.pdf"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5576" y="2880811"/>
            <a:ext cx="7772400" cy="830997"/>
          </a:xfrm>
          <a:extLst>
            <a:ext uri="{FAA26D3D-D897-4be2-8F04-BA451C77F1D7}">
              <ma14:placeholderFlag xmlns="" xmlns:ma14="http://schemas.microsoft.com/office/mac/drawingml/2011/main" val="1"/>
            </a:ext>
          </a:extLst>
        </p:spPr>
        <p:txBody>
          <a:bodyPr/>
          <a:lstStyle/>
          <a:p>
            <a:pPr algn="ctr" eaLnBrk="1" hangingPunct="1">
              <a:defRPr/>
            </a:pPr>
            <a:r>
              <a:rPr lang="en-US" dirty="0"/>
              <a:t>Brook in Hillingdon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188913"/>
            <a:ext cx="7772400" cy="1143000"/>
          </a:xfrm>
        </p:spPr>
        <p:txBody>
          <a:bodyPr/>
          <a:lstStyle/>
          <a:p>
            <a:pPr>
              <a:defRPr/>
            </a:pPr>
            <a:r>
              <a:rPr lang="en-GB" dirty="0">
                <a:cs typeface="ＭＳ Ｐゴシック" charset="0"/>
              </a:rPr>
              <a:t>Free Training Topics</a:t>
            </a:r>
          </a:p>
        </p:txBody>
      </p:sp>
      <p:sp>
        <p:nvSpPr>
          <p:cNvPr id="4" name="Content Placeholder 3"/>
          <p:cNvSpPr>
            <a:spLocks noGrp="1"/>
          </p:cNvSpPr>
          <p:nvPr>
            <p:ph idx="1"/>
          </p:nvPr>
        </p:nvSpPr>
        <p:spPr>
          <a:xfrm>
            <a:off x="684213" y="908050"/>
            <a:ext cx="7413625" cy="4400550"/>
          </a:xfrm>
        </p:spPr>
        <p:txBody>
          <a:bodyPr/>
          <a:lstStyle/>
          <a:p>
            <a:pPr marL="0" indent="0">
              <a:lnSpc>
                <a:spcPct val="150000"/>
              </a:lnSpc>
              <a:spcBef>
                <a:spcPts val="0"/>
              </a:spcBef>
              <a:buFontTx/>
              <a:buNone/>
              <a:defRPr/>
            </a:pPr>
            <a:endParaRPr lang="en-US" sz="2800" dirty="0">
              <a:cs typeface="ＭＳ Ｐゴシック" charset="0"/>
            </a:endParaRPr>
          </a:p>
          <a:p>
            <a:pPr>
              <a:lnSpc>
                <a:spcPct val="150000"/>
              </a:lnSpc>
              <a:spcBef>
                <a:spcPts val="0"/>
              </a:spcBef>
              <a:defRPr/>
            </a:pPr>
            <a:r>
              <a:rPr lang="en-US" sz="2800" dirty="0">
                <a:cs typeface="ＭＳ Ｐゴシック" charset="0"/>
              </a:rPr>
              <a:t>Sexual Behaviours Traffic Light Tool</a:t>
            </a:r>
          </a:p>
          <a:p>
            <a:pPr>
              <a:lnSpc>
                <a:spcPct val="150000"/>
              </a:lnSpc>
              <a:spcBef>
                <a:spcPts val="0"/>
              </a:spcBef>
              <a:defRPr/>
            </a:pPr>
            <a:r>
              <a:rPr lang="en-US" sz="2800" dirty="0">
                <a:cs typeface="ＭＳ Ｐゴシック" charset="0"/>
              </a:rPr>
              <a:t>Sexual Health Information, Empowerment, Learning and Development (SHIELD)</a:t>
            </a:r>
          </a:p>
          <a:p>
            <a:pPr>
              <a:lnSpc>
                <a:spcPct val="150000"/>
              </a:lnSpc>
              <a:spcBef>
                <a:spcPts val="0"/>
              </a:spcBef>
              <a:defRPr/>
            </a:pPr>
            <a:r>
              <a:rPr lang="en-GB" sz="2800" dirty="0">
                <a:cs typeface="ＭＳ Ｐゴシック" charset="0"/>
              </a:rPr>
              <a:t>Sex, Pressure &amp; Online Safety </a:t>
            </a:r>
            <a:endParaRPr lang="en-US" sz="2800" dirty="0">
              <a:cs typeface="ＭＳ Ｐゴシック" charset="0"/>
            </a:endParaRPr>
          </a:p>
          <a:p>
            <a:pPr>
              <a:lnSpc>
                <a:spcPct val="150000"/>
              </a:lnSpc>
              <a:spcBef>
                <a:spcPts val="0"/>
              </a:spcBef>
              <a:defRPr/>
            </a:pPr>
            <a:r>
              <a:rPr lang="en-US" sz="2800" dirty="0">
                <a:cs typeface="ＭＳ Ｐゴシック" charset="0"/>
              </a:rPr>
              <a:t>Prepping for Mandatory RSE</a:t>
            </a:r>
          </a:p>
          <a:p>
            <a:pPr marL="0" indent="0" algn="ctr">
              <a:lnSpc>
                <a:spcPct val="150000"/>
              </a:lnSpc>
              <a:spcBef>
                <a:spcPts val="0"/>
              </a:spcBef>
              <a:buFontTx/>
              <a:buNone/>
              <a:defRPr/>
            </a:pPr>
            <a:r>
              <a:rPr lang="en-GB" sz="2000" b="1" i="1" dirty="0">
                <a:solidFill>
                  <a:srgbClr val="7030A0"/>
                </a:solidFill>
                <a:cs typeface="ＭＳ Ｐゴシック" charset="0"/>
              </a:rPr>
              <a:t>Brook can also create bespoke packages to meet  </a:t>
            </a:r>
          </a:p>
          <a:p>
            <a:pPr marL="0" indent="0" algn="ctr">
              <a:lnSpc>
                <a:spcPct val="150000"/>
              </a:lnSpc>
              <a:spcBef>
                <a:spcPts val="0"/>
              </a:spcBef>
              <a:buFontTx/>
              <a:buNone/>
              <a:defRPr/>
            </a:pPr>
            <a:r>
              <a:rPr lang="en-GB" sz="2000" b="1" i="1" dirty="0">
                <a:solidFill>
                  <a:srgbClr val="7030A0"/>
                </a:solidFill>
                <a:cs typeface="ＭＳ Ｐゴシック" charset="0"/>
              </a:rPr>
              <a:t>schools individual needs.</a:t>
            </a:r>
          </a:p>
          <a:p>
            <a:pPr>
              <a:defRPr/>
            </a:pPr>
            <a:endParaRPr lang="en-GB" sz="2800" b="1" i="1" dirty="0">
              <a:solidFill>
                <a:srgbClr val="7030A0"/>
              </a:solidFill>
              <a:cs typeface="ＭＳ Ｐゴシック" charset="0"/>
            </a:endParaRPr>
          </a:p>
          <a:p>
            <a:pPr>
              <a:defRPr/>
            </a:pPr>
            <a:endParaRPr lang="en-GB" dirty="0">
              <a:cs typeface="ＭＳ Ｐゴシック" charset="0"/>
            </a:endParaRPr>
          </a:p>
        </p:txBody>
      </p:sp>
    </p:spTree>
    <p:extLst>
      <p:ext uri="{BB962C8B-B14F-4D97-AF65-F5344CB8AC3E}">
        <p14:creationId xmlns:p14="http://schemas.microsoft.com/office/powerpoint/2010/main" val="3389950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id="{B1870E81-C1AC-B24F-BF2C-CCFA9D9D4846}"/>
              </a:ext>
            </a:extLst>
          </p:cNvPr>
          <p:cNvSpPr>
            <a:spLocks noGrp="1"/>
          </p:cNvSpPr>
          <p:nvPr>
            <p:ph type="ctrTitle"/>
          </p:nvPr>
        </p:nvSpPr>
        <p:spPr>
          <a:xfrm>
            <a:off x="395536" y="-243408"/>
            <a:ext cx="8424936" cy="1368425"/>
          </a:xfrm>
        </p:spPr>
        <p:txBody>
          <a:bodyPr/>
          <a:lstStyle/>
          <a:p>
            <a:pPr>
              <a:defRPr/>
            </a:pPr>
            <a:r>
              <a:rPr lang="en-GB" sz="4800" dirty="0">
                <a:ea typeface="ＭＳ Ｐゴシック" charset="0"/>
                <a:cs typeface="ＭＳ Ｐゴシック" charset="0"/>
              </a:rPr>
              <a:t>Policy Training</a:t>
            </a:r>
          </a:p>
        </p:txBody>
      </p:sp>
      <p:sp>
        <p:nvSpPr>
          <p:cNvPr id="2" name="Subtitle 1"/>
          <p:cNvSpPr>
            <a:spLocks noGrp="1"/>
          </p:cNvSpPr>
          <p:nvPr>
            <p:ph type="subTitle" idx="1"/>
          </p:nvPr>
        </p:nvSpPr>
        <p:spPr>
          <a:xfrm>
            <a:off x="1043608" y="1412776"/>
            <a:ext cx="6858000" cy="1655762"/>
          </a:xfrm>
        </p:spPr>
        <p:txBody>
          <a:bodyPr/>
          <a:lstStyle/>
          <a:p>
            <a:pPr algn="l"/>
            <a:endParaRPr lang="en-GB" sz="2200" dirty="0"/>
          </a:p>
          <a:p>
            <a:pPr algn="l"/>
            <a:r>
              <a:rPr lang="en-GB" sz="2200" b="1" dirty="0"/>
              <a:t>Creating a curriculum (3 hours): </a:t>
            </a:r>
          </a:p>
          <a:p>
            <a:pPr algn="l"/>
            <a:r>
              <a:rPr lang="en-GB" sz="2200" dirty="0"/>
              <a:t>Brook will work with schools to identify effective curriculum models and teaching structures. </a:t>
            </a:r>
          </a:p>
          <a:p>
            <a:pPr algn="l"/>
            <a:endParaRPr lang="en-GB" sz="2200" b="1" dirty="0"/>
          </a:p>
          <a:p>
            <a:pPr algn="l"/>
            <a:r>
              <a:rPr lang="en-GB" sz="2200" b="1" dirty="0"/>
              <a:t>MRSE Requirements (1 hour): </a:t>
            </a:r>
          </a:p>
          <a:p>
            <a:pPr algn="l"/>
            <a:r>
              <a:rPr lang="en-GB" sz="2200" dirty="0"/>
              <a:t>Quick and informative training delivered by Brook, to help the Senior Leadership Team and Governors, to understand the requirements of the new curriculum.</a:t>
            </a:r>
            <a:endParaRPr lang="en-GB" sz="2200" b="1" dirty="0"/>
          </a:p>
          <a:p>
            <a:pPr algn="l"/>
            <a:endParaRPr lang="en-GB" sz="2200" b="1" dirty="0"/>
          </a:p>
          <a:p>
            <a:pPr algn="l"/>
            <a:r>
              <a:rPr lang="en-GB" sz="2200" b="1" dirty="0"/>
              <a:t>Policy Review (3 hours): </a:t>
            </a:r>
          </a:p>
          <a:p>
            <a:pPr algn="l"/>
            <a:r>
              <a:rPr lang="en-GB" sz="2200" dirty="0"/>
              <a:t>Review of the schools existing polices to meet the new requirements.</a:t>
            </a:r>
            <a:endParaRPr lang="en-GB" sz="2200" b="1" dirty="0"/>
          </a:p>
          <a:p>
            <a:pPr algn="l"/>
            <a:endParaRPr lang="en-GB" sz="2200" dirty="0"/>
          </a:p>
        </p:txBody>
      </p:sp>
    </p:spTree>
    <p:extLst>
      <p:ext uri="{BB962C8B-B14F-4D97-AF65-F5344CB8AC3E}">
        <p14:creationId xmlns:p14="http://schemas.microsoft.com/office/powerpoint/2010/main" val="199344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id="{B1870E81-C1AC-B24F-BF2C-CCFA9D9D4846}"/>
              </a:ext>
            </a:extLst>
          </p:cNvPr>
          <p:cNvSpPr>
            <a:spLocks noGrp="1"/>
          </p:cNvSpPr>
          <p:nvPr>
            <p:ph type="ctrTitle"/>
          </p:nvPr>
        </p:nvSpPr>
        <p:spPr>
          <a:xfrm>
            <a:off x="0" y="476399"/>
            <a:ext cx="9144000" cy="1368425"/>
          </a:xfrm>
        </p:spPr>
        <p:txBody>
          <a:bodyPr/>
          <a:lstStyle/>
          <a:p>
            <a:pPr>
              <a:defRPr/>
            </a:pPr>
            <a:r>
              <a:rPr lang="en-GB" sz="4800" dirty="0">
                <a:ea typeface="ＭＳ Ｐゴシック" charset="0"/>
                <a:cs typeface="ＭＳ Ｐゴシック" charset="0"/>
              </a:rPr>
              <a:t>Delivery: The Foundation of Effective RSE</a:t>
            </a:r>
          </a:p>
        </p:txBody>
      </p:sp>
      <p:sp>
        <p:nvSpPr>
          <p:cNvPr id="2" name="Rectangle 1"/>
          <p:cNvSpPr/>
          <p:nvPr/>
        </p:nvSpPr>
        <p:spPr>
          <a:xfrm>
            <a:off x="395536" y="2060848"/>
            <a:ext cx="8496944" cy="4154984"/>
          </a:xfrm>
          <a:prstGeom prst="rect">
            <a:avLst/>
          </a:prstGeom>
        </p:spPr>
        <p:txBody>
          <a:bodyPr wrap="square">
            <a:spAutoFit/>
          </a:bodyPr>
          <a:lstStyle/>
          <a:p>
            <a:endParaRPr lang="en-GB" dirty="0">
              <a:latin typeface="+mj-lt"/>
            </a:endParaRPr>
          </a:p>
          <a:p>
            <a:r>
              <a:rPr lang="en-GB" b="1" dirty="0">
                <a:latin typeface="+mj-lt"/>
              </a:rPr>
              <a:t>Teaching RSE in the Classroom: (full day)</a:t>
            </a:r>
          </a:p>
          <a:p>
            <a:r>
              <a:rPr lang="en-GB" dirty="0">
                <a:latin typeface="+mj-lt"/>
              </a:rPr>
              <a:t>Interactive training for up to 20 staff. Equipping staff with essential knowledge and a framework, that can be  built upon, to deliver high quality and effective RSE. </a:t>
            </a:r>
          </a:p>
          <a:p>
            <a:endParaRPr lang="en-GB" b="1" dirty="0">
              <a:latin typeface="+mj-lt"/>
            </a:endParaRPr>
          </a:p>
          <a:p>
            <a:r>
              <a:rPr lang="en-GB" b="1" dirty="0">
                <a:latin typeface="+mj-lt"/>
              </a:rPr>
              <a:t>All School Staff Training: (2 hours)</a:t>
            </a:r>
          </a:p>
          <a:p>
            <a:r>
              <a:rPr lang="en-GB" dirty="0">
                <a:latin typeface="+mj-lt"/>
              </a:rPr>
              <a:t>Brooks school staff training helps non – specialist staff to continue the conversation around RSE outside of  the classroom.</a:t>
            </a:r>
          </a:p>
          <a:p>
            <a:endParaRPr lang="en-GB" dirty="0">
              <a:latin typeface="+mj-lt"/>
            </a:endParaRPr>
          </a:p>
        </p:txBody>
      </p:sp>
    </p:spTree>
    <p:extLst>
      <p:ext uri="{BB962C8B-B14F-4D97-AF65-F5344CB8AC3E}">
        <p14:creationId xmlns:p14="http://schemas.microsoft.com/office/powerpoint/2010/main" val="1951789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Content Placeholder 1"/>
          <p:cNvSpPr>
            <a:spLocks noGrp="1"/>
          </p:cNvSpPr>
          <p:nvPr>
            <p:ph idx="1"/>
          </p:nvPr>
        </p:nvSpPr>
        <p:spPr>
          <a:xfrm>
            <a:off x="70992" y="1052736"/>
            <a:ext cx="9073008" cy="5234782"/>
          </a:xfrm>
        </p:spPr>
        <p:txBody>
          <a:bodyPr/>
          <a:lstStyle/>
          <a:p>
            <a:pPr marL="0" indent="0">
              <a:buNone/>
            </a:pPr>
            <a:r>
              <a:rPr lang="en-GB" sz="2700" b="1" dirty="0">
                <a:solidFill>
                  <a:srgbClr val="7030A0"/>
                </a:solidFill>
                <a:latin typeface="Century Gothic" charset="0"/>
                <a:ea typeface="MS PGothic" charset="0"/>
              </a:rPr>
              <a:t>Brook e-learning </a:t>
            </a:r>
            <a:r>
              <a:rPr lang="en-GB" sz="2700" dirty="0">
                <a:latin typeface="Century Gothic" charset="0"/>
                <a:ea typeface="MS PGothic" charset="0"/>
              </a:rPr>
              <a:t>platform:</a:t>
            </a:r>
            <a:endParaRPr lang="en-GB" sz="2800" dirty="0">
              <a:latin typeface="Century Gothic" charset="0"/>
              <a:ea typeface="MS PGothic" charset="0"/>
            </a:endParaRPr>
          </a:p>
        </p:txBody>
      </p:sp>
      <p:sp>
        <p:nvSpPr>
          <p:cNvPr id="66563" name="Rectangle 2"/>
          <p:cNvSpPr>
            <a:spLocks noChangeArrowheads="1"/>
          </p:cNvSpPr>
          <p:nvPr/>
        </p:nvSpPr>
        <p:spPr bwMode="auto">
          <a:xfrm>
            <a:off x="379413" y="188913"/>
            <a:ext cx="8208962"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3200" b="1" i="0" u="none" strike="noStrike" kern="1200" cap="none" spc="0" normalizeH="0" baseline="0" noProof="0" dirty="0">
                <a:ln>
                  <a:noFill/>
                </a:ln>
                <a:solidFill>
                  <a:srgbClr val="7030A0"/>
                </a:solidFill>
                <a:effectLst/>
                <a:uLnTx/>
                <a:uFillTx/>
                <a:latin typeface="Century Gothic"/>
                <a:ea typeface="ＭＳ Ｐゴシック" panose="020B0600070205080204" pitchFamily="34" charset="-128"/>
                <a:cs typeface="+mn-cs"/>
              </a:rPr>
              <a:t>Online Resources</a:t>
            </a:r>
          </a:p>
        </p:txBody>
      </p:sp>
      <p:pic>
        <p:nvPicPr>
          <p:cNvPr id="2" name="Picture 1"/>
          <p:cNvPicPr>
            <a:picLocks noChangeAspect="1"/>
          </p:cNvPicPr>
          <p:nvPr/>
        </p:nvPicPr>
        <p:blipFill rotWithShape="1">
          <a:blip r:embed="rId3"/>
          <a:srcRect l="12920" t="21454" r="4065" b="17516"/>
          <a:stretch/>
        </p:blipFill>
        <p:spPr>
          <a:xfrm>
            <a:off x="29377" y="1988840"/>
            <a:ext cx="8780618" cy="3629322"/>
          </a:xfrm>
          <a:prstGeom prst="rect">
            <a:avLst/>
          </a:prstGeom>
        </p:spPr>
      </p:pic>
    </p:spTree>
    <p:extLst>
      <p:ext uri="{BB962C8B-B14F-4D97-AF65-F5344CB8AC3E}">
        <p14:creationId xmlns:p14="http://schemas.microsoft.com/office/powerpoint/2010/main" val="894336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extBox 5"/>
          <p:cNvSpPr txBox="1">
            <a:spLocks noChangeArrowheads="1"/>
          </p:cNvSpPr>
          <p:nvPr/>
        </p:nvSpPr>
        <p:spPr bwMode="auto">
          <a:xfrm>
            <a:off x="2122488" y="627063"/>
            <a:ext cx="184150"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entury Gothic" panose="020B0502020202020204" pitchFamily="34" charset="0"/>
                <a:ea typeface="MS PGothic" panose="020B0600070205080204" pitchFamily="34" charset="-128"/>
              </a:defRPr>
            </a:lvl1pPr>
            <a:lvl2pPr marL="742950" indent="-285750">
              <a:spcBef>
                <a:spcPct val="20000"/>
              </a:spcBef>
              <a:buChar char="–"/>
              <a:defRPr sz="2800">
                <a:solidFill>
                  <a:schemeClr val="tx1"/>
                </a:solidFill>
                <a:latin typeface="Century Gothic" panose="020B0502020202020204" pitchFamily="34" charset="0"/>
                <a:ea typeface="MS PGothic" panose="020B0600070205080204" pitchFamily="34" charset="-128"/>
              </a:defRPr>
            </a:lvl2pPr>
            <a:lvl3pPr marL="1143000" indent="-228600">
              <a:spcBef>
                <a:spcPct val="20000"/>
              </a:spcBef>
              <a:buChar char="•"/>
              <a:defRPr sz="2400">
                <a:solidFill>
                  <a:schemeClr val="tx1"/>
                </a:solidFill>
                <a:latin typeface="Century Gothic" panose="020B0502020202020204" pitchFamily="34" charset="0"/>
                <a:ea typeface="MS PGothic" panose="020B0600070205080204" pitchFamily="34" charset="-128"/>
              </a:defRPr>
            </a:lvl3pPr>
            <a:lvl4pPr marL="1600200" indent="-228600">
              <a:spcBef>
                <a:spcPct val="20000"/>
              </a:spcBef>
              <a:buChar char="–"/>
              <a:defRPr sz="2000">
                <a:solidFill>
                  <a:schemeClr val="tx1"/>
                </a:solidFill>
                <a:latin typeface="Century Gothic" panose="020B0502020202020204" pitchFamily="34" charset="0"/>
                <a:ea typeface="MS PGothic" panose="020B0600070205080204" pitchFamily="34" charset="-128"/>
              </a:defRPr>
            </a:lvl4pPr>
            <a:lvl5pPr marL="2057400" indent="-228600">
              <a:spcBef>
                <a:spcPct val="20000"/>
              </a:spcBef>
              <a:buChar char="»"/>
              <a:defRPr sz="2000">
                <a:solidFill>
                  <a:schemeClr val="tx1"/>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9pPr>
          </a:lstStyle>
          <a:p>
            <a:pPr>
              <a:spcBef>
                <a:spcPct val="0"/>
              </a:spcBef>
              <a:buFontTx/>
              <a:buNone/>
            </a:pPr>
            <a:endParaRPr lang="en-US" altLang="en-US" sz="2400" dirty="0">
              <a:latin typeface="Arial" panose="020B0604020202020204" pitchFamily="34" charset="0"/>
            </a:endParaRPr>
          </a:p>
        </p:txBody>
      </p:sp>
      <p:sp>
        <p:nvSpPr>
          <p:cNvPr id="7" name="Title 3">
            <a:extLst>
              <a:ext uri="{FF2B5EF4-FFF2-40B4-BE49-F238E27FC236}">
                <a16:creationId xmlns:a16="http://schemas.microsoft.com/office/drawing/2014/main" id="{F0BDB490-E67D-8044-87FD-A79951D7CCDF}"/>
              </a:ext>
            </a:extLst>
          </p:cNvPr>
          <p:cNvSpPr txBox="1">
            <a:spLocks/>
          </p:cNvSpPr>
          <p:nvPr/>
        </p:nvSpPr>
        <p:spPr bwMode="auto">
          <a:xfrm>
            <a:off x="0" y="2132856"/>
            <a:ext cx="9144000" cy="3786188"/>
          </a:xfrm>
          <a:prstGeom prst="rect">
            <a:avLst/>
          </a:prstGeom>
          <a:noFill/>
          <a:ln>
            <a:noFill/>
          </a:ln>
        </p:spPr>
        <p:txBody>
          <a:bodyPr wrap="square" anchor="ctr">
            <a:spAutoFit/>
          </a:bodyPr>
          <a:lstStyle>
            <a:lvl1pPr algn="l" rtl="0" eaLnBrk="0" fontAlgn="base" hangingPunct="0">
              <a:spcBef>
                <a:spcPct val="0"/>
              </a:spcBef>
              <a:spcAft>
                <a:spcPct val="0"/>
              </a:spcAft>
              <a:defRPr sz="4800" b="1" kern="1200" spc="-150">
                <a:solidFill>
                  <a:schemeClr val="bg1"/>
                </a:solidFill>
                <a:latin typeface="+mj-lt"/>
                <a:ea typeface="+mj-ea"/>
                <a:cs typeface="ＭＳ Ｐゴシック" charset="0"/>
              </a:defRPr>
            </a:lvl1pPr>
            <a:lvl2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2pPr>
            <a:lvl3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3pPr>
            <a:lvl4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4pPr>
            <a:lvl5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5pPr>
            <a:lvl6pPr marL="457200" algn="ctr" rtl="0" fontAlgn="base">
              <a:spcBef>
                <a:spcPct val="0"/>
              </a:spcBef>
              <a:spcAft>
                <a:spcPct val="0"/>
              </a:spcAft>
              <a:defRPr sz="4000">
                <a:solidFill>
                  <a:srgbClr val="0093D1"/>
                </a:solidFill>
                <a:latin typeface="Century Gothic" charset="0"/>
                <a:ea typeface="ＭＳ Ｐゴシック" charset="-128"/>
              </a:defRPr>
            </a:lvl6pPr>
            <a:lvl7pPr marL="914400" algn="ctr" rtl="0" fontAlgn="base">
              <a:spcBef>
                <a:spcPct val="0"/>
              </a:spcBef>
              <a:spcAft>
                <a:spcPct val="0"/>
              </a:spcAft>
              <a:defRPr sz="4000">
                <a:solidFill>
                  <a:srgbClr val="0093D1"/>
                </a:solidFill>
                <a:latin typeface="Century Gothic" charset="0"/>
                <a:ea typeface="ＭＳ Ｐゴシック" charset="-128"/>
              </a:defRPr>
            </a:lvl7pPr>
            <a:lvl8pPr marL="1371600" algn="ctr" rtl="0" fontAlgn="base">
              <a:spcBef>
                <a:spcPct val="0"/>
              </a:spcBef>
              <a:spcAft>
                <a:spcPct val="0"/>
              </a:spcAft>
              <a:defRPr sz="4000">
                <a:solidFill>
                  <a:srgbClr val="0093D1"/>
                </a:solidFill>
                <a:latin typeface="Century Gothic" charset="0"/>
                <a:ea typeface="ＭＳ Ｐゴシック" charset="-128"/>
              </a:defRPr>
            </a:lvl8pPr>
            <a:lvl9pPr marL="1828800" algn="ctr" rtl="0" fontAlgn="base">
              <a:spcBef>
                <a:spcPct val="0"/>
              </a:spcBef>
              <a:spcAft>
                <a:spcPct val="0"/>
              </a:spcAft>
              <a:defRPr sz="4000">
                <a:solidFill>
                  <a:srgbClr val="0093D1"/>
                </a:solidFill>
                <a:latin typeface="Century Gothic" charset="0"/>
                <a:ea typeface="ＭＳ Ｐゴシック" charset="-128"/>
              </a:defRPr>
            </a:lvl9pPr>
          </a:lstStyle>
          <a:p>
            <a:pPr>
              <a:defRPr/>
            </a:pPr>
            <a:endParaRPr lang="en-GB" dirty="0"/>
          </a:p>
          <a:p>
            <a:pPr algn="ctr">
              <a:defRPr/>
            </a:pPr>
            <a:r>
              <a:rPr lang="en-GB" dirty="0"/>
              <a:t>Any Questions?</a:t>
            </a:r>
          </a:p>
          <a:p>
            <a:pPr>
              <a:defRPr/>
            </a:pPr>
            <a:r>
              <a:rPr lang="en-GB" dirty="0"/>
              <a:t> </a:t>
            </a:r>
          </a:p>
          <a:p>
            <a:pPr>
              <a:defRPr/>
            </a:pPr>
            <a:r>
              <a:rPr lang="en-GB" dirty="0">
                <a:sym typeface="Wingdings" charset="0"/>
              </a:rPr>
              <a:t> </a:t>
            </a:r>
            <a:r>
              <a:rPr lang="en-GB" dirty="0"/>
              <a:t> </a:t>
            </a:r>
            <a:br>
              <a:rPr lang="en-GB" dirty="0">
                <a:sym typeface="Wingdings" charset="0"/>
              </a:rPr>
            </a:br>
            <a:endParaRPr lang="en-US" dirty="0"/>
          </a:p>
        </p:txBody>
      </p:sp>
    </p:spTree>
    <p:extLst>
      <p:ext uri="{BB962C8B-B14F-4D97-AF65-F5344CB8AC3E}">
        <p14:creationId xmlns:p14="http://schemas.microsoft.com/office/powerpoint/2010/main" val="684073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338DCAB-F26B-4FD8-9276-AB2EA168B046}"/>
              </a:ext>
            </a:extLst>
          </p:cNvPr>
          <p:cNvSpPr/>
          <p:nvPr/>
        </p:nvSpPr>
        <p:spPr>
          <a:xfrm>
            <a:off x="467544" y="404664"/>
            <a:ext cx="8352928" cy="2308324"/>
          </a:xfrm>
          <a:prstGeom prst="rect">
            <a:avLst/>
          </a:prstGeom>
        </p:spPr>
        <p:txBody>
          <a:bodyPr wrap="square">
            <a:spAutoFit/>
          </a:bodyPr>
          <a:lstStyle/>
          <a:p>
            <a:r>
              <a:rPr lang="en-GB" b="1" dirty="0">
                <a:solidFill>
                  <a:srgbClr val="FFFFFF"/>
                </a:solidFill>
                <a:latin typeface="Century Gothic" panose="020B0502020202020204" pitchFamily="34" charset="0"/>
              </a:rPr>
              <a:t>For further details contact:</a:t>
            </a:r>
            <a:r>
              <a:rPr lang="en-GB" dirty="0">
                <a:solidFill>
                  <a:srgbClr val="000000"/>
                </a:solidFill>
                <a:latin typeface="Century Gothic" panose="020B0502020202020204" pitchFamily="34" charset="0"/>
              </a:rPr>
              <a:t>​</a:t>
            </a:r>
            <a:br>
              <a:rPr lang="en-GB" dirty="0">
                <a:solidFill>
                  <a:srgbClr val="000000"/>
                </a:solidFill>
                <a:latin typeface="Century Gothic" panose="020B0502020202020204" pitchFamily="34" charset="0"/>
              </a:rPr>
            </a:br>
            <a:r>
              <a:rPr lang="en-GB" dirty="0">
                <a:solidFill>
                  <a:srgbClr val="000000"/>
                </a:solidFill>
                <a:latin typeface="Century Gothic" panose="020B0502020202020204" pitchFamily="34" charset="0"/>
              </a:rPr>
              <a:t>​</a:t>
            </a:r>
            <a:br>
              <a:rPr lang="en-GB" dirty="0">
                <a:solidFill>
                  <a:srgbClr val="000000"/>
                </a:solidFill>
                <a:latin typeface="Century Gothic" panose="020B0502020202020204" pitchFamily="34" charset="0"/>
              </a:rPr>
            </a:br>
            <a:r>
              <a:rPr lang="en-GB" b="1" dirty="0">
                <a:solidFill>
                  <a:srgbClr val="FFFFFF"/>
                </a:solidFill>
                <a:latin typeface="Century Gothic" panose="020B0502020202020204" pitchFamily="34" charset="0"/>
              </a:rPr>
              <a:t>Lauren Chalkley</a:t>
            </a:r>
            <a:r>
              <a:rPr lang="en-GB" dirty="0">
                <a:solidFill>
                  <a:srgbClr val="000000"/>
                </a:solidFill>
                <a:latin typeface="Century Gothic" panose="020B0502020202020204" pitchFamily="34" charset="0"/>
              </a:rPr>
              <a:t>​</a:t>
            </a:r>
            <a:br>
              <a:rPr lang="en-GB" dirty="0">
                <a:solidFill>
                  <a:srgbClr val="000000"/>
                </a:solidFill>
                <a:latin typeface="Century Gothic" panose="020B0502020202020204" pitchFamily="34" charset="0"/>
              </a:rPr>
            </a:br>
            <a:r>
              <a:rPr lang="en-GB" b="1" dirty="0">
                <a:solidFill>
                  <a:srgbClr val="FFFFFF"/>
                </a:solidFill>
                <a:latin typeface="Century Gothic" panose="020B0502020202020204" pitchFamily="34" charset="0"/>
              </a:rPr>
              <a:t>Education and Wellbeing Coordinator</a:t>
            </a:r>
            <a:r>
              <a:rPr lang="en-GB" dirty="0">
                <a:solidFill>
                  <a:srgbClr val="000000"/>
                </a:solidFill>
                <a:latin typeface="Century Gothic" panose="020B0502020202020204" pitchFamily="34" charset="0"/>
              </a:rPr>
              <a:t>​</a:t>
            </a:r>
            <a:br>
              <a:rPr lang="en-GB" dirty="0">
                <a:solidFill>
                  <a:srgbClr val="000000"/>
                </a:solidFill>
                <a:latin typeface="Century Gothic" panose="020B0502020202020204" pitchFamily="34" charset="0"/>
              </a:rPr>
            </a:br>
            <a:r>
              <a:rPr lang="en-GB" dirty="0">
                <a:solidFill>
                  <a:srgbClr val="000000"/>
                </a:solidFill>
                <a:latin typeface="Century Gothic" panose="020B0502020202020204" pitchFamily="34" charset="0"/>
              </a:rPr>
              <a:t>​</a:t>
            </a:r>
            <a:br>
              <a:rPr lang="en-GB" dirty="0">
                <a:solidFill>
                  <a:srgbClr val="000000"/>
                </a:solidFill>
                <a:latin typeface="Century Gothic" panose="020B0502020202020204" pitchFamily="34" charset="0"/>
              </a:rPr>
            </a:br>
            <a:r>
              <a:rPr lang="en-GB" b="1" dirty="0">
                <a:solidFill>
                  <a:srgbClr val="FFFFFF"/>
                </a:solidFill>
                <a:latin typeface="Century Gothic" panose="020B0502020202020204" pitchFamily="34" charset="0"/>
              </a:rPr>
              <a:t>lauren.chalkley@brook.org.uk</a:t>
            </a:r>
            <a:r>
              <a:rPr lang="en-GB" dirty="0">
                <a:solidFill>
                  <a:srgbClr val="000000"/>
                </a:solidFill>
                <a:latin typeface="Century Gothic" panose="020B0502020202020204" pitchFamily="34" charset="0"/>
              </a:rPr>
              <a:t>​</a:t>
            </a:r>
            <a:endParaRPr lang="en-GB" dirty="0"/>
          </a:p>
        </p:txBody>
      </p:sp>
    </p:spTree>
    <p:extLst>
      <p:ext uri="{BB962C8B-B14F-4D97-AF65-F5344CB8AC3E}">
        <p14:creationId xmlns:p14="http://schemas.microsoft.com/office/powerpoint/2010/main" val="819729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extBox 5"/>
          <p:cNvSpPr txBox="1">
            <a:spLocks noChangeArrowheads="1"/>
          </p:cNvSpPr>
          <p:nvPr/>
        </p:nvSpPr>
        <p:spPr bwMode="auto">
          <a:xfrm>
            <a:off x="2122488" y="627063"/>
            <a:ext cx="184150"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entury Gothic" panose="020B0502020202020204" pitchFamily="34" charset="0"/>
                <a:ea typeface="MS PGothic" panose="020B0600070205080204" pitchFamily="34" charset="-128"/>
              </a:defRPr>
            </a:lvl1pPr>
            <a:lvl2pPr marL="742950" indent="-285750">
              <a:spcBef>
                <a:spcPct val="20000"/>
              </a:spcBef>
              <a:buChar char="–"/>
              <a:defRPr sz="2800">
                <a:solidFill>
                  <a:schemeClr val="tx1"/>
                </a:solidFill>
                <a:latin typeface="Century Gothic" panose="020B0502020202020204" pitchFamily="34" charset="0"/>
                <a:ea typeface="MS PGothic" panose="020B0600070205080204" pitchFamily="34" charset="-128"/>
              </a:defRPr>
            </a:lvl2pPr>
            <a:lvl3pPr marL="1143000" indent="-228600">
              <a:spcBef>
                <a:spcPct val="20000"/>
              </a:spcBef>
              <a:buChar char="•"/>
              <a:defRPr sz="2400">
                <a:solidFill>
                  <a:schemeClr val="tx1"/>
                </a:solidFill>
                <a:latin typeface="Century Gothic" panose="020B0502020202020204" pitchFamily="34" charset="0"/>
                <a:ea typeface="MS PGothic" panose="020B0600070205080204" pitchFamily="34" charset="-128"/>
              </a:defRPr>
            </a:lvl3pPr>
            <a:lvl4pPr marL="1600200" indent="-228600">
              <a:spcBef>
                <a:spcPct val="20000"/>
              </a:spcBef>
              <a:buChar char="–"/>
              <a:defRPr sz="2000">
                <a:solidFill>
                  <a:schemeClr val="tx1"/>
                </a:solidFill>
                <a:latin typeface="Century Gothic" panose="020B0502020202020204" pitchFamily="34" charset="0"/>
                <a:ea typeface="MS PGothic" panose="020B0600070205080204" pitchFamily="34" charset="-128"/>
              </a:defRPr>
            </a:lvl4pPr>
            <a:lvl5pPr marL="2057400" indent="-228600">
              <a:spcBef>
                <a:spcPct val="20000"/>
              </a:spcBef>
              <a:buChar char="»"/>
              <a:defRPr sz="2000">
                <a:solidFill>
                  <a:schemeClr val="tx1"/>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entury Gothic" panose="020B0502020202020204" pitchFamily="34" charset="0"/>
                <a:ea typeface="MS PGothic" panose="020B0600070205080204" pitchFamily="34" charset="-128"/>
              </a:defRPr>
            </a:lvl9pPr>
          </a:lstStyle>
          <a:p>
            <a:pPr>
              <a:spcBef>
                <a:spcPct val="0"/>
              </a:spcBef>
              <a:buFontTx/>
              <a:buNone/>
            </a:pPr>
            <a:endParaRPr lang="en-US" altLang="en-US" sz="2400" dirty="0">
              <a:latin typeface="Arial" panose="020B0604020202020204" pitchFamily="34" charset="0"/>
            </a:endParaRPr>
          </a:p>
        </p:txBody>
      </p:sp>
      <p:sp>
        <p:nvSpPr>
          <p:cNvPr id="7" name="Title 3">
            <a:extLst>
              <a:ext uri="{FF2B5EF4-FFF2-40B4-BE49-F238E27FC236}">
                <a16:creationId xmlns:a16="http://schemas.microsoft.com/office/drawing/2014/main" id="{F0BDB490-E67D-8044-87FD-A79951D7CCDF}"/>
              </a:ext>
            </a:extLst>
          </p:cNvPr>
          <p:cNvSpPr txBox="1">
            <a:spLocks/>
          </p:cNvSpPr>
          <p:nvPr/>
        </p:nvSpPr>
        <p:spPr bwMode="auto">
          <a:xfrm>
            <a:off x="0" y="2132856"/>
            <a:ext cx="9144000" cy="3786188"/>
          </a:xfrm>
          <a:prstGeom prst="rect">
            <a:avLst/>
          </a:prstGeom>
          <a:noFill/>
          <a:ln>
            <a:noFill/>
          </a:ln>
        </p:spPr>
        <p:txBody>
          <a:bodyPr wrap="square" anchor="ctr">
            <a:spAutoFit/>
          </a:bodyPr>
          <a:lstStyle>
            <a:lvl1pPr algn="l" rtl="0" eaLnBrk="0" fontAlgn="base" hangingPunct="0">
              <a:spcBef>
                <a:spcPct val="0"/>
              </a:spcBef>
              <a:spcAft>
                <a:spcPct val="0"/>
              </a:spcAft>
              <a:defRPr sz="4800" b="1" kern="1200" spc="-150">
                <a:solidFill>
                  <a:schemeClr val="bg1"/>
                </a:solidFill>
                <a:latin typeface="+mj-lt"/>
                <a:ea typeface="+mj-ea"/>
                <a:cs typeface="ＭＳ Ｐゴシック" charset="0"/>
              </a:defRPr>
            </a:lvl1pPr>
            <a:lvl2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2pPr>
            <a:lvl3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3pPr>
            <a:lvl4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4pPr>
            <a:lvl5pPr algn="ctr" rtl="0" eaLnBrk="0" fontAlgn="base" hangingPunct="0">
              <a:spcBef>
                <a:spcPct val="0"/>
              </a:spcBef>
              <a:spcAft>
                <a:spcPct val="0"/>
              </a:spcAft>
              <a:defRPr sz="4800" b="1">
                <a:solidFill>
                  <a:srgbClr val="663291"/>
                </a:solidFill>
                <a:latin typeface="Century Gothic" charset="0"/>
                <a:ea typeface="ＭＳ Ｐゴシック" charset="-128"/>
                <a:cs typeface="ＭＳ Ｐゴシック" charset="0"/>
              </a:defRPr>
            </a:lvl5pPr>
            <a:lvl6pPr marL="457200" algn="ctr" rtl="0" fontAlgn="base">
              <a:spcBef>
                <a:spcPct val="0"/>
              </a:spcBef>
              <a:spcAft>
                <a:spcPct val="0"/>
              </a:spcAft>
              <a:defRPr sz="4000">
                <a:solidFill>
                  <a:srgbClr val="0093D1"/>
                </a:solidFill>
                <a:latin typeface="Century Gothic" charset="0"/>
                <a:ea typeface="ＭＳ Ｐゴシック" charset="-128"/>
              </a:defRPr>
            </a:lvl6pPr>
            <a:lvl7pPr marL="914400" algn="ctr" rtl="0" fontAlgn="base">
              <a:spcBef>
                <a:spcPct val="0"/>
              </a:spcBef>
              <a:spcAft>
                <a:spcPct val="0"/>
              </a:spcAft>
              <a:defRPr sz="4000">
                <a:solidFill>
                  <a:srgbClr val="0093D1"/>
                </a:solidFill>
                <a:latin typeface="Century Gothic" charset="0"/>
                <a:ea typeface="ＭＳ Ｐゴシック" charset="-128"/>
              </a:defRPr>
            </a:lvl7pPr>
            <a:lvl8pPr marL="1371600" algn="ctr" rtl="0" fontAlgn="base">
              <a:spcBef>
                <a:spcPct val="0"/>
              </a:spcBef>
              <a:spcAft>
                <a:spcPct val="0"/>
              </a:spcAft>
              <a:defRPr sz="4000">
                <a:solidFill>
                  <a:srgbClr val="0093D1"/>
                </a:solidFill>
                <a:latin typeface="Century Gothic" charset="0"/>
                <a:ea typeface="ＭＳ Ｐゴシック" charset="-128"/>
              </a:defRPr>
            </a:lvl8pPr>
            <a:lvl9pPr marL="1828800" algn="ctr" rtl="0" fontAlgn="base">
              <a:spcBef>
                <a:spcPct val="0"/>
              </a:spcBef>
              <a:spcAft>
                <a:spcPct val="0"/>
              </a:spcAft>
              <a:defRPr sz="4000">
                <a:solidFill>
                  <a:srgbClr val="0093D1"/>
                </a:solidFill>
                <a:latin typeface="Century Gothic" charset="0"/>
                <a:ea typeface="ＭＳ Ｐゴシック" charset="-128"/>
              </a:defRPr>
            </a:lvl9pPr>
          </a:lstStyle>
          <a:p>
            <a:pPr>
              <a:defRPr/>
            </a:pPr>
            <a:endParaRPr lang="en-GB" dirty="0"/>
          </a:p>
          <a:p>
            <a:pPr algn="ctr">
              <a:defRPr/>
            </a:pPr>
            <a:r>
              <a:rPr lang="en-GB" dirty="0"/>
              <a:t>Thank you!      </a:t>
            </a:r>
          </a:p>
          <a:p>
            <a:pPr>
              <a:defRPr/>
            </a:pPr>
            <a:r>
              <a:rPr lang="en-GB" dirty="0"/>
              <a:t> </a:t>
            </a:r>
          </a:p>
          <a:p>
            <a:pPr>
              <a:defRPr/>
            </a:pPr>
            <a:r>
              <a:rPr lang="en-GB" dirty="0">
                <a:sym typeface="Wingdings" charset="0"/>
              </a:rPr>
              <a:t> </a:t>
            </a:r>
            <a:r>
              <a:rPr lang="en-GB" dirty="0"/>
              <a:t> </a:t>
            </a:r>
            <a:br>
              <a:rPr lang="en-GB" dirty="0">
                <a:sym typeface="Wingdings" charset="0"/>
              </a:rPr>
            </a:br>
            <a:endParaRPr lang="en-US" dirty="0"/>
          </a:p>
        </p:txBody>
      </p:sp>
    </p:spTree>
    <p:extLst>
      <p:ext uri="{BB962C8B-B14F-4D97-AF65-F5344CB8AC3E}">
        <p14:creationId xmlns:p14="http://schemas.microsoft.com/office/powerpoint/2010/main" val="12025704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body" idx="1"/>
          </p:nvPr>
        </p:nvSpPr>
        <p:spPr>
          <a:xfrm>
            <a:off x="395536" y="332656"/>
            <a:ext cx="8352928" cy="6048672"/>
          </a:xfrm>
        </p:spPr>
        <p:txBody>
          <a:bodyPr>
            <a:noAutofit/>
          </a:bodyPr>
          <a:lstStyle/>
          <a:p>
            <a:pPr marL="0" indent="0" eaLnBrk="1" hangingPunct="1">
              <a:buNone/>
            </a:pPr>
            <a:r>
              <a:rPr lang="en-GB" altLang="en-US" sz="4800" b="1" dirty="0">
                <a:solidFill>
                  <a:srgbClr val="663291"/>
                </a:solidFill>
              </a:rPr>
              <a:t>About Brook</a:t>
            </a:r>
          </a:p>
          <a:p>
            <a:pPr marL="0" indent="0" eaLnBrk="1" hangingPunct="1">
              <a:buNone/>
            </a:pPr>
            <a:endParaRPr lang="en-GB" altLang="en-US" sz="2000" b="1" dirty="0">
              <a:solidFill>
                <a:srgbClr val="663291"/>
              </a:solidFill>
            </a:endParaRPr>
          </a:p>
          <a:p>
            <a:pPr marL="0" indent="0" eaLnBrk="1" hangingPunct="1">
              <a:buNone/>
            </a:pPr>
            <a:endParaRPr lang="en-GB" altLang="en-US" sz="2000" b="1" dirty="0">
              <a:solidFill>
                <a:srgbClr val="663291"/>
              </a:solidFill>
            </a:endParaRPr>
          </a:p>
          <a:p>
            <a:pPr marL="0" indent="0" eaLnBrk="1" hangingPunct="1">
              <a:buNone/>
            </a:pPr>
            <a:endParaRPr lang="en-GB" altLang="en-US" sz="2000" b="1" dirty="0">
              <a:solidFill>
                <a:srgbClr val="663291"/>
              </a:solidFill>
            </a:endParaRPr>
          </a:p>
          <a:p>
            <a:pPr marL="0" indent="0" eaLnBrk="1" hangingPunct="1">
              <a:buNone/>
            </a:pPr>
            <a:r>
              <a:rPr lang="en-GB" altLang="en-US" sz="2400" dirty="0"/>
              <a:t>Brook offers </a:t>
            </a:r>
            <a:r>
              <a:rPr lang="en-GB" altLang="en-US" sz="2400" b="1" dirty="0">
                <a:solidFill>
                  <a:srgbClr val="7030A0"/>
                </a:solidFill>
              </a:rPr>
              <a:t>free and confidential sexual health and wellbeing services </a:t>
            </a:r>
            <a:r>
              <a:rPr lang="en-GB" altLang="en-US" sz="2400" dirty="0"/>
              <a:t>to young people under 25. </a:t>
            </a:r>
          </a:p>
          <a:p>
            <a:pPr marL="0" indent="0" eaLnBrk="1" hangingPunct="1">
              <a:buNone/>
            </a:pPr>
            <a:endParaRPr lang="en-GB" altLang="en-US" sz="2400" dirty="0"/>
          </a:p>
          <a:p>
            <a:pPr marL="0" indent="0">
              <a:buNone/>
            </a:pPr>
            <a:r>
              <a:rPr lang="en-GB" altLang="en-US" sz="2400" dirty="0"/>
              <a:t>Brook is a registered charity with over </a:t>
            </a:r>
            <a:r>
              <a:rPr lang="en-GB" altLang="en-US" sz="2400" b="1" dirty="0">
                <a:solidFill>
                  <a:srgbClr val="7030A0"/>
                </a:solidFill>
              </a:rPr>
              <a:t>55 years’ experience</a:t>
            </a:r>
            <a:r>
              <a:rPr lang="en-GB" altLang="en-US" sz="2400" dirty="0">
                <a:solidFill>
                  <a:srgbClr val="7030A0"/>
                </a:solidFill>
              </a:rPr>
              <a:t> </a:t>
            </a:r>
            <a:r>
              <a:rPr lang="en-GB" altLang="en-US" sz="2400" dirty="0"/>
              <a:t>providing professional advice through specially </a:t>
            </a:r>
            <a:r>
              <a:rPr lang="en-GB" altLang="en-US" sz="2400" dirty="0">
                <a:solidFill>
                  <a:srgbClr val="7030A0"/>
                </a:solidFill>
              </a:rPr>
              <a:t>trained doctors, nurses, counsellors, wellbeing support workers </a:t>
            </a:r>
            <a:r>
              <a:rPr lang="en-GB" altLang="en-US" sz="2400" b="1" dirty="0">
                <a:solidFill>
                  <a:srgbClr val="7030A0"/>
                </a:solidFill>
              </a:rPr>
              <a:t>and education specialists</a:t>
            </a:r>
            <a:r>
              <a:rPr lang="en-GB" altLang="en-US" sz="2400" dirty="0">
                <a:solidFill>
                  <a:srgbClr val="7030A0"/>
                </a:solidFill>
              </a:rPr>
              <a:t>. </a:t>
            </a:r>
          </a:p>
        </p:txBody>
      </p:sp>
    </p:spTree>
    <p:extLst>
      <p:ext uri="{BB962C8B-B14F-4D97-AF65-F5344CB8AC3E}">
        <p14:creationId xmlns:p14="http://schemas.microsoft.com/office/powerpoint/2010/main" val="3543592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dirty="0">
                <a:cs typeface="ＭＳ Ｐゴシック" charset="0"/>
              </a:rPr>
              <a:t>Brook Education</a:t>
            </a:r>
          </a:p>
        </p:txBody>
      </p:sp>
      <p:sp>
        <p:nvSpPr>
          <p:cNvPr id="9219" name="Content Placeholder 2"/>
          <p:cNvSpPr>
            <a:spLocks noGrp="1"/>
          </p:cNvSpPr>
          <p:nvPr>
            <p:ph idx="1"/>
          </p:nvPr>
        </p:nvSpPr>
        <p:spPr>
          <a:xfrm>
            <a:off x="1403350" y="1844675"/>
            <a:ext cx="6407150" cy="4400550"/>
          </a:xfrm>
        </p:spPr>
        <p:txBody>
          <a:bodyPr/>
          <a:lstStyle/>
          <a:p>
            <a:pPr marL="0" indent="0" algn="ctr">
              <a:buFontTx/>
              <a:buNone/>
            </a:pPr>
            <a:r>
              <a:rPr lang="en-GB" dirty="0">
                <a:latin typeface="Century Gothic" charset="0"/>
                <a:ea typeface="MS PGothic" charset="0"/>
              </a:rPr>
              <a:t>Brook believes that it is </a:t>
            </a:r>
            <a:r>
              <a:rPr lang="en-GB" b="1" dirty="0">
                <a:solidFill>
                  <a:srgbClr val="7030A0"/>
                </a:solidFill>
                <a:latin typeface="Century Gothic" charset="0"/>
                <a:ea typeface="MS PGothic" charset="0"/>
              </a:rPr>
              <a:t>every young person’s right </a:t>
            </a:r>
            <a:r>
              <a:rPr lang="en-GB" dirty="0">
                <a:latin typeface="Century Gothic" charset="0"/>
                <a:ea typeface="MS PGothic" charset="0"/>
              </a:rPr>
              <a:t>to access </a:t>
            </a:r>
            <a:r>
              <a:rPr lang="en-GB" b="1" dirty="0">
                <a:latin typeface="Century Gothic" charset="0"/>
                <a:ea typeface="MS PGothic" charset="0"/>
              </a:rPr>
              <a:t>good quality education </a:t>
            </a:r>
            <a:r>
              <a:rPr lang="en-GB" dirty="0">
                <a:latin typeface="Century Gothic" charset="0"/>
                <a:ea typeface="MS PGothic" charset="0"/>
              </a:rPr>
              <a:t>to support the development of positive sexual and emotional health, relationships and wellbeing  </a:t>
            </a:r>
          </a:p>
          <a:p>
            <a:pPr marL="0" indent="0"/>
            <a:endParaRPr lang="en-GB" dirty="0">
              <a:latin typeface="Century Gothic" charset="0"/>
              <a:ea typeface="MS PGothic" charset="0"/>
            </a:endParaRPr>
          </a:p>
        </p:txBody>
      </p:sp>
    </p:spTree>
    <p:extLst>
      <p:ext uri="{BB962C8B-B14F-4D97-AF65-F5344CB8AC3E}">
        <p14:creationId xmlns:p14="http://schemas.microsoft.com/office/powerpoint/2010/main" val="403015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32656"/>
            <a:ext cx="7772400" cy="1143000"/>
          </a:xfrm>
        </p:spPr>
        <p:txBody>
          <a:bodyPr/>
          <a:lstStyle/>
          <a:p>
            <a:pPr>
              <a:defRPr/>
            </a:pPr>
            <a:r>
              <a:rPr lang="en-GB" dirty="0"/>
              <a:t>Brook in Hillingdon</a:t>
            </a:r>
          </a:p>
        </p:txBody>
      </p:sp>
      <p:sp>
        <p:nvSpPr>
          <p:cNvPr id="15363" name="Content Placeholder 2"/>
          <p:cNvSpPr>
            <a:spLocks noGrp="1"/>
          </p:cNvSpPr>
          <p:nvPr>
            <p:ph idx="1"/>
          </p:nvPr>
        </p:nvSpPr>
        <p:spPr>
          <a:xfrm>
            <a:off x="755576" y="1556792"/>
            <a:ext cx="6407150" cy="4400550"/>
          </a:xfrm>
        </p:spPr>
        <p:txBody>
          <a:bodyPr/>
          <a:lstStyle/>
          <a:p>
            <a:r>
              <a:rPr lang="en-GB" altLang="en-US" sz="2800" dirty="0"/>
              <a:t>Up to 21 school based assemblies</a:t>
            </a:r>
          </a:p>
          <a:p>
            <a:endParaRPr lang="en-GB" altLang="en-US" sz="2800" dirty="0"/>
          </a:p>
          <a:p>
            <a:r>
              <a:rPr lang="en-GB" altLang="en-US" sz="2800" dirty="0"/>
              <a:t>Up to15 organisations and schools delivering a range of workshops</a:t>
            </a:r>
          </a:p>
          <a:p>
            <a:pPr marL="0" indent="0">
              <a:buNone/>
            </a:pPr>
            <a:endParaRPr lang="en-GB" altLang="en-US" sz="2800" dirty="0"/>
          </a:p>
          <a:p>
            <a:r>
              <a:rPr lang="en-GB" altLang="en-US" sz="2800" dirty="0"/>
              <a:t>Up to15 professional training sessions</a:t>
            </a:r>
          </a:p>
          <a:p>
            <a:endParaRPr lang="en-GB" altLang="en-US" sz="2800" dirty="0"/>
          </a:p>
          <a:p>
            <a:r>
              <a:rPr lang="en-GB" altLang="en-US" sz="2800" dirty="0"/>
              <a:t>My Life 1:1 programme</a:t>
            </a:r>
          </a:p>
        </p:txBody>
      </p:sp>
    </p:spTree>
    <p:extLst>
      <p:ext uri="{BB962C8B-B14F-4D97-AF65-F5344CB8AC3E}">
        <p14:creationId xmlns:p14="http://schemas.microsoft.com/office/powerpoint/2010/main" val="896502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2018/2019</a:t>
            </a:r>
          </a:p>
        </p:txBody>
      </p:sp>
      <p:sp>
        <p:nvSpPr>
          <p:cNvPr id="3" name="Content Placeholder 2"/>
          <p:cNvSpPr>
            <a:spLocks noGrp="1"/>
          </p:cNvSpPr>
          <p:nvPr>
            <p:ph idx="1"/>
          </p:nvPr>
        </p:nvSpPr>
        <p:spPr>
          <a:xfrm>
            <a:off x="685800" y="1981200"/>
            <a:ext cx="7054552" cy="4400550"/>
          </a:xfrm>
        </p:spPr>
        <p:txBody>
          <a:bodyPr/>
          <a:lstStyle/>
          <a:p>
            <a:r>
              <a:rPr lang="en-US" dirty="0"/>
              <a:t>Brook engaged with </a:t>
            </a:r>
            <a:r>
              <a:rPr lang="en-US" b="1" dirty="0"/>
              <a:t>3582 </a:t>
            </a:r>
            <a:r>
              <a:rPr lang="en-US" dirty="0"/>
              <a:t>young people through RSE</a:t>
            </a:r>
          </a:p>
          <a:p>
            <a:endParaRPr lang="en-US" dirty="0"/>
          </a:p>
          <a:p>
            <a:r>
              <a:rPr lang="en-US" dirty="0"/>
              <a:t>Brook has worked in partnership with many different agencies and schools across the borough</a:t>
            </a:r>
          </a:p>
          <a:p>
            <a:endParaRPr lang="en-US" dirty="0"/>
          </a:p>
        </p:txBody>
      </p:sp>
    </p:spTree>
    <p:extLst>
      <p:ext uri="{BB962C8B-B14F-4D97-AF65-F5344CB8AC3E}">
        <p14:creationId xmlns:p14="http://schemas.microsoft.com/office/powerpoint/2010/main" val="1454190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8CF8F4-058E-0C49-9113-EE47E66A6466}"/>
              </a:ext>
            </a:extLst>
          </p:cNvPr>
          <p:cNvSpPr>
            <a:spLocks noGrp="1"/>
          </p:cNvSpPr>
          <p:nvPr>
            <p:ph type="title"/>
          </p:nvPr>
        </p:nvSpPr>
        <p:spPr/>
        <p:txBody>
          <a:bodyPr/>
          <a:lstStyle/>
          <a:p>
            <a:pPr algn="r">
              <a:defRPr/>
            </a:pPr>
            <a:r>
              <a:rPr lang="en-US" dirty="0">
                <a:cs typeface="ＭＳ Ｐゴシック" panose="020B0600070205080204" pitchFamily="34" charset="-128"/>
              </a:rPr>
              <a:t>What the Guidance says  </a:t>
            </a:r>
          </a:p>
        </p:txBody>
      </p:sp>
      <p:sp>
        <p:nvSpPr>
          <p:cNvPr id="24578" name="Content Placeholder 4">
            <a:extLst>
              <a:ext uri="{FF2B5EF4-FFF2-40B4-BE49-F238E27FC236}">
                <a16:creationId xmlns:a16="http://schemas.microsoft.com/office/drawing/2014/main" id="{03816E87-C7FD-9B43-AF91-80D101A27AAE}"/>
              </a:ext>
            </a:extLst>
          </p:cNvPr>
          <p:cNvSpPr>
            <a:spLocks noGrp="1" noChangeArrowheads="1"/>
          </p:cNvSpPr>
          <p:nvPr>
            <p:ph idx="1"/>
          </p:nvPr>
        </p:nvSpPr>
        <p:spPr>
          <a:xfrm>
            <a:off x="468313" y="1981200"/>
            <a:ext cx="8207375" cy="4400550"/>
          </a:xfrm>
        </p:spPr>
        <p:txBody>
          <a:bodyPr/>
          <a:lstStyle/>
          <a:p>
            <a:pPr marL="0" indent="0">
              <a:buFontTx/>
              <a:buNone/>
            </a:pPr>
            <a:r>
              <a:rPr lang="en-US" altLang="en-US" sz="2400" dirty="0"/>
              <a:t>“Today’s children and young people are growing up in an increasingly complex world and living their lives seamlessly on and offline. </a:t>
            </a:r>
          </a:p>
          <a:p>
            <a:pPr marL="0" indent="0">
              <a:buFontTx/>
              <a:buNone/>
            </a:pPr>
            <a:r>
              <a:rPr lang="en-US" altLang="en-US" sz="2400" dirty="0"/>
              <a:t>This presents many positive and exciting opportunities, but also challenges and risks. </a:t>
            </a:r>
          </a:p>
          <a:p>
            <a:pPr marL="0" indent="0">
              <a:buFontTx/>
              <a:buNone/>
            </a:pPr>
            <a:r>
              <a:rPr lang="en-US" altLang="en-US" sz="2400" dirty="0"/>
              <a:t>In this environment, children and young people need to know how to be safe and healthy, and how to manage their academic, personal and social lives in a positive way. ”</a:t>
            </a:r>
          </a:p>
          <a:p>
            <a:pPr marL="0" indent="0">
              <a:buFontTx/>
              <a:buNone/>
            </a:pPr>
            <a:r>
              <a:rPr lang="en-US" altLang="en-US" sz="2400" dirty="0"/>
              <a:t>Secretary of State 2019 </a:t>
            </a:r>
          </a:p>
        </p:txBody>
      </p:sp>
      <p:sp>
        <p:nvSpPr>
          <p:cNvPr id="2" name="TextBox 1"/>
          <p:cNvSpPr txBox="1"/>
          <p:nvPr/>
        </p:nvSpPr>
        <p:spPr>
          <a:xfrm>
            <a:off x="7032104" y="6362700"/>
            <a:ext cx="2088232" cy="338554"/>
          </a:xfrm>
          <a:prstGeom prst="rect">
            <a:avLst/>
          </a:prstGeom>
          <a:noFill/>
        </p:spPr>
        <p:txBody>
          <a:bodyPr wrap="square" rtlCol="0">
            <a:spAutoFit/>
          </a:bodyPr>
          <a:lstStyle/>
          <a:p>
            <a:pPr algn="ctr"/>
            <a:r>
              <a:rPr lang="en-GB" sz="1600" dirty="0">
                <a:latin typeface="+mn-lt"/>
                <a:hlinkClick r:id="rId3"/>
              </a:rPr>
              <a:t>Link to Guidance</a:t>
            </a:r>
            <a:endParaRPr lang="en-GB" sz="1600" dirty="0">
              <a:latin typeface="+mn-lt"/>
            </a:endParaRPr>
          </a:p>
        </p:txBody>
      </p:sp>
    </p:spTree>
    <p:extLst>
      <p:ext uri="{BB962C8B-B14F-4D97-AF65-F5344CB8AC3E}">
        <p14:creationId xmlns:p14="http://schemas.microsoft.com/office/powerpoint/2010/main" val="2393159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476672"/>
            <a:ext cx="7772400" cy="1143000"/>
          </a:xfrm>
        </p:spPr>
        <p:txBody>
          <a:bodyPr/>
          <a:lstStyle/>
          <a:p>
            <a:pPr>
              <a:defRPr/>
            </a:pPr>
            <a:r>
              <a:rPr lang="en-GB" dirty="0">
                <a:cs typeface="ＭＳ Ｐゴシック" charset="0"/>
              </a:rPr>
              <a:t>Relationships and </a:t>
            </a:r>
            <a:br>
              <a:rPr lang="en-GB" dirty="0">
                <a:cs typeface="ＭＳ Ｐゴシック" charset="0"/>
              </a:rPr>
            </a:br>
            <a:r>
              <a:rPr lang="en-GB" dirty="0">
                <a:cs typeface="ＭＳ Ｐゴシック" charset="0"/>
              </a:rPr>
              <a:t>Sex Education Sessions</a:t>
            </a:r>
          </a:p>
        </p:txBody>
      </p:sp>
      <p:sp>
        <p:nvSpPr>
          <p:cNvPr id="22530" name="Content Placeholder 2"/>
          <p:cNvSpPr>
            <a:spLocks noGrp="1"/>
          </p:cNvSpPr>
          <p:nvPr>
            <p:ph idx="1"/>
          </p:nvPr>
        </p:nvSpPr>
        <p:spPr>
          <a:xfrm>
            <a:off x="1115616" y="1556792"/>
            <a:ext cx="7488238" cy="4608512"/>
          </a:xfrm>
        </p:spPr>
        <p:txBody>
          <a:bodyPr/>
          <a:lstStyle/>
          <a:p>
            <a:pPr marL="0" indent="0">
              <a:buFontTx/>
              <a:buNone/>
              <a:defRPr/>
            </a:pPr>
            <a:endParaRPr lang="en-GB" altLang="en-US" sz="2400" dirty="0"/>
          </a:p>
          <a:p>
            <a:pPr marL="0" indent="0">
              <a:buFontTx/>
              <a:buNone/>
              <a:defRPr/>
            </a:pPr>
            <a:endParaRPr lang="en-GB" altLang="en-US" sz="2400" dirty="0"/>
          </a:p>
          <a:p>
            <a:pPr>
              <a:defRPr/>
            </a:pPr>
            <a:r>
              <a:rPr lang="en-GB" altLang="en-US" sz="2400" dirty="0"/>
              <a:t>Education sessions within the classroom allows time for young people to explore one topic in detail. </a:t>
            </a:r>
          </a:p>
          <a:p>
            <a:pPr marL="0" indent="0">
              <a:buFontTx/>
              <a:buNone/>
              <a:defRPr/>
            </a:pPr>
            <a:endParaRPr lang="en-GB" altLang="en-US" sz="2400" dirty="0"/>
          </a:p>
          <a:p>
            <a:pPr>
              <a:defRPr/>
            </a:pPr>
            <a:r>
              <a:rPr lang="en-GB" altLang="en-US" sz="2400" dirty="0"/>
              <a:t>A space is created to allow young people to learn new information, share existing knowledge, practice skills, and think critically, and question taken for granted assumptions and beliefs.</a:t>
            </a:r>
          </a:p>
        </p:txBody>
      </p:sp>
    </p:spTree>
    <p:extLst>
      <p:ext uri="{BB962C8B-B14F-4D97-AF65-F5344CB8AC3E}">
        <p14:creationId xmlns:p14="http://schemas.microsoft.com/office/powerpoint/2010/main" val="2241482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dirty="0">
                <a:cs typeface="ＭＳ Ｐゴシック" charset="0"/>
              </a:rPr>
              <a:t>Relationships &amp; Sex Education Topics</a:t>
            </a:r>
          </a:p>
        </p:txBody>
      </p:sp>
      <p:sp>
        <p:nvSpPr>
          <p:cNvPr id="24578" name="Content Placeholder 7"/>
          <p:cNvSpPr>
            <a:spLocks noGrp="1"/>
          </p:cNvSpPr>
          <p:nvPr>
            <p:ph sz="half" idx="1"/>
          </p:nvPr>
        </p:nvSpPr>
        <p:spPr>
          <a:xfrm>
            <a:off x="539552" y="1981200"/>
            <a:ext cx="3127375" cy="4400550"/>
          </a:xfrm>
        </p:spPr>
        <p:txBody>
          <a:bodyPr/>
          <a:lstStyle/>
          <a:p>
            <a:r>
              <a:rPr lang="en-US" sz="2000" dirty="0">
                <a:latin typeface="Century Gothic" charset="0"/>
                <a:ea typeface="MS PGothic" charset="0"/>
              </a:rPr>
              <a:t>Body image</a:t>
            </a:r>
            <a:endParaRPr lang="en-GB" sz="2000" dirty="0">
              <a:latin typeface="Century Gothic" charset="0"/>
              <a:ea typeface="MS PGothic" charset="0"/>
            </a:endParaRPr>
          </a:p>
          <a:p>
            <a:r>
              <a:rPr lang="en-US" sz="2000" dirty="0">
                <a:latin typeface="Century Gothic" charset="0"/>
                <a:ea typeface="MS PGothic" charset="0"/>
              </a:rPr>
              <a:t>Child Sexual Exploitation</a:t>
            </a:r>
            <a:endParaRPr lang="en-GB" sz="2000" dirty="0">
              <a:latin typeface="Century Gothic" charset="0"/>
              <a:ea typeface="MS PGothic" charset="0"/>
            </a:endParaRPr>
          </a:p>
          <a:p>
            <a:r>
              <a:rPr lang="en-US" sz="2000" dirty="0">
                <a:latin typeface="Century Gothic" charset="0"/>
                <a:ea typeface="MS PGothic" charset="0"/>
              </a:rPr>
              <a:t>Consent</a:t>
            </a:r>
            <a:endParaRPr lang="en-GB" sz="2000" dirty="0">
              <a:latin typeface="Century Gothic" charset="0"/>
              <a:ea typeface="MS PGothic" charset="0"/>
            </a:endParaRPr>
          </a:p>
          <a:p>
            <a:r>
              <a:rPr lang="en-US" sz="2000" dirty="0">
                <a:latin typeface="Century Gothic" charset="0"/>
                <a:ea typeface="MS PGothic" charset="0"/>
              </a:rPr>
              <a:t>Contraception </a:t>
            </a:r>
            <a:r>
              <a:rPr lang="en-US" sz="2000" i="1" dirty="0">
                <a:latin typeface="Century Gothic" charset="0"/>
                <a:ea typeface="MS PGothic" charset="0"/>
              </a:rPr>
              <a:t>(includes condoms)</a:t>
            </a:r>
            <a:endParaRPr lang="en-GB" sz="2000" dirty="0">
              <a:latin typeface="Century Gothic" charset="0"/>
              <a:ea typeface="MS PGothic" charset="0"/>
            </a:endParaRPr>
          </a:p>
          <a:p>
            <a:r>
              <a:rPr lang="en-US" sz="2000" dirty="0">
                <a:latin typeface="Century Gothic" charset="0"/>
                <a:ea typeface="MS PGothic" charset="0"/>
              </a:rPr>
              <a:t>Gender</a:t>
            </a:r>
          </a:p>
          <a:p>
            <a:r>
              <a:rPr lang="en-US" sz="2000" dirty="0">
                <a:latin typeface="Century Gothic" charset="0"/>
                <a:ea typeface="MS PGothic" charset="0"/>
              </a:rPr>
              <a:t>Healthy Relationships</a:t>
            </a:r>
            <a:endParaRPr lang="en-GB" sz="2000" dirty="0">
              <a:latin typeface="Century Gothic" charset="0"/>
              <a:ea typeface="MS PGothic" charset="0"/>
            </a:endParaRPr>
          </a:p>
          <a:p>
            <a:r>
              <a:rPr lang="en-US" sz="2000" dirty="0">
                <a:latin typeface="Century Gothic" charset="0"/>
                <a:ea typeface="MS PGothic" charset="0"/>
              </a:rPr>
              <a:t>Introduction to Relationships and Sex </a:t>
            </a:r>
          </a:p>
          <a:p>
            <a:r>
              <a:rPr lang="en-US" sz="2000" dirty="0">
                <a:latin typeface="Century Gothic" charset="0"/>
                <a:ea typeface="MS PGothic" charset="0"/>
              </a:rPr>
              <a:t>Introduction to local services &amp; online </a:t>
            </a:r>
            <a:endParaRPr lang="en-GB" sz="2000" dirty="0">
              <a:latin typeface="Century Gothic" charset="0"/>
              <a:ea typeface="MS PGothic" charset="0"/>
            </a:endParaRPr>
          </a:p>
          <a:p>
            <a:endParaRPr lang="en-GB" sz="2000" dirty="0">
              <a:latin typeface="Century Gothic" charset="0"/>
              <a:ea typeface="MS PGothic" charset="0"/>
            </a:endParaRPr>
          </a:p>
        </p:txBody>
      </p:sp>
      <p:sp>
        <p:nvSpPr>
          <p:cNvPr id="24579" name="Content Placeholder 8"/>
          <p:cNvSpPr>
            <a:spLocks noGrp="1"/>
          </p:cNvSpPr>
          <p:nvPr>
            <p:ph sz="half" idx="2"/>
          </p:nvPr>
        </p:nvSpPr>
        <p:spPr/>
        <p:txBody>
          <a:bodyPr/>
          <a:lstStyle/>
          <a:p>
            <a:r>
              <a:rPr lang="en-US" sz="2000" dirty="0">
                <a:latin typeface="Century Gothic" charset="0"/>
                <a:ea typeface="MS PGothic" charset="0"/>
              </a:rPr>
              <a:t>Online safety/ sexting</a:t>
            </a:r>
            <a:endParaRPr lang="en-GB" sz="2000" dirty="0">
              <a:latin typeface="Century Gothic" charset="0"/>
              <a:ea typeface="MS PGothic" charset="0"/>
            </a:endParaRPr>
          </a:p>
          <a:p>
            <a:r>
              <a:rPr lang="en-US" sz="2000" dirty="0">
                <a:latin typeface="Century Gothic" charset="0"/>
                <a:ea typeface="MS PGothic" charset="0"/>
              </a:rPr>
              <a:t>Pleasure </a:t>
            </a:r>
          </a:p>
          <a:p>
            <a:r>
              <a:rPr lang="en-US" sz="2000" dirty="0">
                <a:latin typeface="Century Gothic" charset="0"/>
                <a:ea typeface="MS PGothic" charset="0"/>
              </a:rPr>
              <a:t>Pornography</a:t>
            </a:r>
            <a:endParaRPr lang="en-GB" sz="2000" dirty="0">
              <a:latin typeface="Century Gothic" charset="0"/>
              <a:ea typeface="MS PGothic" charset="0"/>
            </a:endParaRPr>
          </a:p>
          <a:p>
            <a:r>
              <a:rPr lang="en-US" sz="2000" dirty="0">
                <a:latin typeface="Century Gothic" charset="0"/>
                <a:ea typeface="MS PGothic" charset="0"/>
              </a:rPr>
              <a:t>Pregnancy Choices</a:t>
            </a:r>
            <a:endParaRPr lang="en-GB" sz="2000" dirty="0">
              <a:latin typeface="Century Gothic" charset="0"/>
              <a:ea typeface="MS PGothic" charset="0"/>
            </a:endParaRPr>
          </a:p>
          <a:p>
            <a:r>
              <a:rPr lang="en-US" sz="2000" dirty="0">
                <a:latin typeface="Century Gothic" charset="0"/>
                <a:ea typeface="MS PGothic" charset="0"/>
              </a:rPr>
              <a:t>Puberty</a:t>
            </a:r>
            <a:endParaRPr lang="en-GB" sz="2000" dirty="0">
              <a:latin typeface="Century Gothic" charset="0"/>
              <a:ea typeface="MS PGothic" charset="0"/>
            </a:endParaRPr>
          </a:p>
          <a:p>
            <a:r>
              <a:rPr lang="en-US" sz="2000" dirty="0">
                <a:latin typeface="Century Gothic" charset="0"/>
                <a:ea typeface="MS PGothic" charset="0"/>
              </a:rPr>
              <a:t>Relationships</a:t>
            </a:r>
            <a:endParaRPr lang="en-GB" sz="2000" dirty="0">
              <a:latin typeface="Century Gothic" charset="0"/>
              <a:ea typeface="MS PGothic" charset="0"/>
            </a:endParaRPr>
          </a:p>
          <a:p>
            <a:r>
              <a:rPr lang="en-US" sz="2000" dirty="0">
                <a:latin typeface="Century Gothic" charset="0"/>
                <a:ea typeface="MS PGothic" charset="0"/>
              </a:rPr>
              <a:t>Self Esteem</a:t>
            </a:r>
            <a:endParaRPr lang="en-GB" sz="2000" dirty="0">
              <a:latin typeface="Century Gothic" charset="0"/>
              <a:ea typeface="MS PGothic" charset="0"/>
            </a:endParaRPr>
          </a:p>
          <a:p>
            <a:r>
              <a:rPr lang="en-US" sz="2000" dirty="0">
                <a:latin typeface="Century Gothic" charset="0"/>
                <a:ea typeface="MS PGothic" charset="0"/>
              </a:rPr>
              <a:t>Sex and the Law</a:t>
            </a:r>
            <a:endParaRPr lang="en-GB" sz="2000" dirty="0">
              <a:latin typeface="Century Gothic" charset="0"/>
              <a:ea typeface="MS PGothic" charset="0"/>
            </a:endParaRPr>
          </a:p>
          <a:p>
            <a:r>
              <a:rPr lang="en-US" sz="2000" dirty="0">
                <a:latin typeface="Century Gothic" charset="0"/>
                <a:ea typeface="MS PGothic" charset="0"/>
              </a:rPr>
              <a:t>Sexuality</a:t>
            </a:r>
            <a:endParaRPr lang="en-GB" sz="2000" dirty="0">
              <a:latin typeface="Century Gothic" charset="0"/>
              <a:ea typeface="MS PGothic" charset="0"/>
            </a:endParaRPr>
          </a:p>
          <a:p>
            <a:r>
              <a:rPr lang="en-US" sz="2000" dirty="0">
                <a:latin typeface="Century Gothic" charset="0"/>
                <a:ea typeface="MS PGothic" charset="0"/>
              </a:rPr>
              <a:t>STI’s</a:t>
            </a:r>
            <a:endParaRPr lang="en-GB" sz="2000" dirty="0">
              <a:latin typeface="Century Gothic" charset="0"/>
              <a:ea typeface="MS PGothic" charset="0"/>
            </a:endParaRPr>
          </a:p>
          <a:p>
            <a:endParaRPr lang="en-GB" dirty="0">
              <a:latin typeface="Century Gothic" charset="0"/>
              <a:ea typeface="MS PGothic" charset="0"/>
            </a:endParaRPr>
          </a:p>
        </p:txBody>
      </p:sp>
      <p:pic>
        <p:nvPicPr>
          <p:cNvPr id="12293" name="Picture 4" descr="Image result for sti test swa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388" y="2276475"/>
            <a:ext cx="1511300" cy="1512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0315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24578">
                                            <p:txEl>
                                              <p:pRg st="2" end="2"/>
                                            </p:txEl>
                                          </p:spTgt>
                                        </p:tgtEl>
                                        <p:attrNameLst>
                                          <p:attrName>style.fontWeight</p:attrName>
                                        </p:attrNameLst>
                                      </p:cBhvr>
                                      <p:to>
                                        <p:strVal val="bold"/>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5" presetClass="emph" presetSubtype="0" nodeType="clickEffect">
                                  <p:stCondLst>
                                    <p:cond delay="0"/>
                                  </p:stCondLst>
                                  <p:iterate type="lt">
                                    <p:tmAbs val="25"/>
                                  </p:iterate>
                                  <p:childTnLst>
                                    <p:set>
                                      <p:cBhvr override="childStyle">
                                        <p:cTn id="10" dur="indefinite"/>
                                        <p:tgtEl>
                                          <p:spTgt spid="24578">
                                            <p:txEl>
                                              <p:pRg st="5" end="5"/>
                                            </p:txEl>
                                          </p:spTgt>
                                        </p:tgtEl>
                                        <p:attrNameLst>
                                          <p:attrName>style.fontWeight</p:attrName>
                                        </p:attrNameLst>
                                      </p:cBhvr>
                                      <p:to>
                                        <p:strVal val="bold"/>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mph" presetSubtype="0" nodeType="clickEffect">
                                  <p:stCondLst>
                                    <p:cond delay="0"/>
                                  </p:stCondLst>
                                  <p:iterate type="lt">
                                    <p:tmAbs val="25"/>
                                  </p:iterate>
                                  <p:childTnLst>
                                    <p:set>
                                      <p:cBhvr override="childStyle">
                                        <p:cTn id="14" dur="indefinite"/>
                                        <p:tgtEl>
                                          <p:spTgt spid="24579">
                                            <p:txEl>
                                              <p:pRg st="6" end="6"/>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dirty="0">
                <a:cs typeface="ＭＳ Ｐゴシック" charset="0"/>
              </a:rPr>
              <a:t>One to One</a:t>
            </a:r>
          </a:p>
        </p:txBody>
      </p:sp>
      <p:sp>
        <p:nvSpPr>
          <p:cNvPr id="18435" name="Content Placeholder 2"/>
          <p:cNvSpPr>
            <a:spLocks noGrp="1"/>
          </p:cNvSpPr>
          <p:nvPr>
            <p:ph idx="1"/>
          </p:nvPr>
        </p:nvSpPr>
        <p:spPr>
          <a:xfrm>
            <a:off x="684213" y="1844675"/>
            <a:ext cx="7272337" cy="4400550"/>
          </a:xfrm>
        </p:spPr>
        <p:txBody>
          <a:bodyPr/>
          <a:lstStyle/>
          <a:p>
            <a:r>
              <a:rPr lang="en-GB" sz="2800" dirty="0">
                <a:latin typeface="Century Gothic" charset="0"/>
                <a:ea typeface="MS PGothic" charset="0"/>
              </a:rPr>
              <a:t>Referral Form/Pathway</a:t>
            </a:r>
          </a:p>
          <a:p>
            <a:r>
              <a:rPr lang="en-GB" sz="2800" dirty="0">
                <a:latin typeface="Century Gothic" charset="0"/>
                <a:ea typeface="MS PGothic" charset="0"/>
              </a:rPr>
              <a:t>Can be up to a 6 week period </a:t>
            </a:r>
          </a:p>
          <a:p>
            <a:r>
              <a:rPr lang="en-GB" sz="2800" dirty="0">
                <a:latin typeface="Century Gothic" charset="0"/>
                <a:ea typeface="MS PGothic" charset="0"/>
              </a:rPr>
              <a:t>Goal-Centred Approach</a:t>
            </a:r>
          </a:p>
          <a:p>
            <a:r>
              <a:rPr lang="en-GB" sz="2800" dirty="0">
                <a:latin typeface="Century Gothic" charset="0"/>
                <a:ea typeface="MS PGothic" charset="0"/>
              </a:rPr>
              <a:t>Motivational Interviewing and Coaching Techniques </a:t>
            </a:r>
          </a:p>
          <a:p>
            <a:r>
              <a:rPr lang="en-GB" sz="2800" dirty="0">
                <a:latin typeface="Century Gothic" charset="0"/>
                <a:ea typeface="MS PGothic" charset="0"/>
              </a:rPr>
              <a:t>Completely Voluntary for the Young Person</a:t>
            </a:r>
          </a:p>
          <a:p>
            <a:r>
              <a:rPr lang="en-GB" sz="2800" dirty="0">
                <a:latin typeface="Century Gothic" charset="0"/>
                <a:ea typeface="MS PGothic" charset="0"/>
              </a:rPr>
              <a:t>Improved sense of Self Esteem, Confidence and Mental Wellbeing</a:t>
            </a:r>
          </a:p>
          <a:p>
            <a:endParaRPr lang="en-GB" sz="2800" dirty="0">
              <a:latin typeface="Century Gothic" charset="0"/>
              <a:ea typeface="MS PGothic" charset="0"/>
            </a:endParaRPr>
          </a:p>
        </p:txBody>
      </p:sp>
    </p:spTree>
    <p:extLst>
      <p:ext uri="{BB962C8B-B14F-4D97-AF65-F5344CB8AC3E}">
        <p14:creationId xmlns:p14="http://schemas.microsoft.com/office/powerpoint/2010/main" val="1233878549"/>
      </p:ext>
    </p:extLst>
  </p:cSld>
  <p:clrMapOvr>
    <a:masterClrMapping/>
  </p:clrMapOvr>
</p:sld>
</file>

<file path=ppt/theme/theme1.xml><?xml version="1.0" encoding="utf-8"?>
<a:theme xmlns:a="http://schemas.openxmlformats.org/drawingml/2006/main" name="PP_Template_Brook_2017_V2 (1)">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a:ln>
              <a:noFill/>
            </a:ln>
            <a:solidFill>
              <a:schemeClr val="tx1"/>
            </a:solidFill>
            <a:effectLst/>
            <a:latin typeface="Arial" charset="0"/>
            <a:ea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_Template_Brook_20171 [Compatibility Mode]" id="{FEBC54F8-09DD-4384-9A1E-DD7353E2E36F}" vid="{59CA2078-28AA-4E44-8D41-54C6EA28A8D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PP_Template_Brook_2017_V2 (1)</Template>
  <TotalTime>16169</TotalTime>
  <Words>1445</Words>
  <Application>Microsoft Office PowerPoint</Application>
  <PresentationFormat>On-screen Show (4:3)</PresentationFormat>
  <Paragraphs>166</Paragraphs>
  <Slides>16</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Century Gothic</vt:lpstr>
      <vt:lpstr>PP_Template_Brook_2017_V2 (1)</vt:lpstr>
      <vt:lpstr>Brook in Hillingdon</vt:lpstr>
      <vt:lpstr>PowerPoint Presentation</vt:lpstr>
      <vt:lpstr>Brook Education</vt:lpstr>
      <vt:lpstr>Brook in Hillingdon</vt:lpstr>
      <vt:lpstr>In 2018/2019</vt:lpstr>
      <vt:lpstr>What the Guidance says  </vt:lpstr>
      <vt:lpstr>Relationships and  Sex Education Sessions</vt:lpstr>
      <vt:lpstr>Relationships &amp; Sex Education Topics</vt:lpstr>
      <vt:lpstr>One to One</vt:lpstr>
      <vt:lpstr>Free Training Topics</vt:lpstr>
      <vt:lpstr>Policy Training</vt:lpstr>
      <vt:lpstr>Delivery: The Foundation of Effective RSE</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STARTING SLIDE.</dc:title>
  <dc:creator>Karen Priestley</dc:creator>
  <cp:lastModifiedBy>Charandeep</cp:lastModifiedBy>
  <cp:revision>62</cp:revision>
  <dcterms:created xsi:type="dcterms:W3CDTF">2017-11-14T09:34:07Z</dcterms:created>
  <dcterms:modified xsi:type="dcterms:W3CDTF">2021-06-07T12:18:05Z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a8edf35-91ea-44e1-afab-38c462b39a0c_Enabled">
    <vt:lpwstr>true</vt:lpwstr>
  </property>
  <property fmtid="{D5CDD505-2E9C-101B-9397-08002B2CF9AE}" pid="3" name="MSIP_Label_7a8edf35-91ea-44e1-afab-38c462b39a0c_SetDate">
    <vt:lpwstr>2021-06-07T11:57:58Z</vt:lpwstr>
  </property>
  <property fmtid="{D5CDD505-2E9C-101B-9397-08002B2CF9AE}" pid="4" name="MSIP_Label_7a8edf35-91ea-44e1-afab-38c462b39a0c_Method">
    <vt:lpwstr>Standard</vt:lpwstr>
  </property>
  <property fmtid="{D5CDD505-2E9C-101B-9397-08002B2CF9AE}" pid="5" name="MSIP_Label_7a8edf35-91ea-44e1-afab-38c462b39a0c_Name">
    <vt:lpwstr>Official</vt:lpwstr>
  </property>
  <property fmtid="{D5CDD505-2E9C-101B-9397-08002B2CF9AE}" pid="6" name="MSIP_Label_7a8edf35-91ea-44e1-afab-38c462b39a0c_SiteId">
    <vt:lpwstr>aaacb679-c381-48fb-b320-f9d581ee948f</vt:lpwstr>
  </property>
  <property fmtid="{D5CDD505-2E9C-101B-9397-08002B2CF9AE}" pid="7" name="MSIP_Label_7a8edf35-91ea-44e1-afab-38c462b39a0c_ActionId">
    <vt:lpwstr>4be02a3a-08b3-4660-8d61-53ef02cab25e</vt:lpwstr>
  </property>
  <property fmtid="{D5CDD505-2E9C-101B-9397-08002B2CF9AE}" pid="8" name="MSIP_Label_7a8edf35-91ea-44e1-afab-38c462b39a0c_ContentBits">
    <vt:lpwstr>0</vt:lpwstr>
  </property>
</Properties>
</file>