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6" r:id="rId2"/>
    <p:sldId id="297" r:id="rId3"/>
    <p:sldId id="339" r:id="rId4"/>
    <p:sldId id="263" r:id="rId5"/>
    <p:sldId id="334" r:id="rId6"/>
    <p:sldId id="400" r:id="rId7"/>
    <p:sldId id="261" r:id="rId8"/>
    <p:sldId id="340" r:id="rId9"/>
    <p:sldId id="259" r:id="rId10"/>
    <p:sldId id="341" r:id="rId11"/>
    <p:sldId id="260" r:id="rId12"/>
    <p:sldId id="300" r:id="rId13"/>
    <p:sldId id="301" r:id="rId14"/>
    <p:sldId id="302" r:id="rId15"/>
    <p:sldId id="333" r:id="rId16"/>
    <p:sldId id="262" r:id="rId17"/>
    <p:sldId id="323" r:id="rId18"/>
    <p:sldId id="324" r:id="rId19"/>
    <p:sldId id="344" r:id="rId20"/>
    <p:sldId id="329" r:id="rId21"/>
    <p:sldId id="330" r:id="rId22"/>
    <p:sldId id="345" r:id="rId23"/>
    <p:sldId id="346" r:id="rId24"/>
    <p:sldId id="395" r:id="rId25"/>
    <p:sldId id="337" r:id="rId26"/>
    <p:sldId id="396" r:id="rId27"/>
    <p:sldId id="335" r:id="rId28"/>
    <p:sldId id="397" r:id="rId29"/>
    <p:sldId id="298" r:id="rId30"/>
    <p:sldId id="399" r:id="rId31"/>
    <p:sldId id="398" r:id="rId32"/>
    <p:sldId id="348" r:id="rId33"/>
    <p:sldId id="336" r:id="rId34"/>
    <p:sldId id="343" r:id="rId35"/>
    <p:sldId id="351" r:id="rId36"/>
    <p:sldId id="283" r:id="rId37"/>
    <p:sldId id="354" r:id="rId38"/>
    <p:sldId id="275" r:id="rId39"/>
    <p:sldId id="288" r:id="rId40"/>
    <p:sldId id="289" r:id="rId41"/>
    <p:sldId id="347" r:id="rId42"/>
    <p:sldId id="355" r:id="rId43"/>
    <p:sldId id="356" r:id="rId44"/>
    <p:sldId id="357" r:id="rId45"/>
    <p:sldId id="284" r:id="rId46"/>
    <p:sldId id="273" r:id="rId47"/>
    <p:sldId id="358" r:id="rId48"/>
    <p:sldId id="290" r:id="rId49"/>
    <p:sldId id="331" r:id="rId50"/>
    <p:sldId id="332" r:id="rId51"/>
    <p:sldId id="349" r:id="rId52"/>
    <p:sldId id="352" r:id="rId53"/>
    <p:sldId id="353" r:id="rId54"/>
    <p:sldId id="359" r:id="rId55"/>
    <p:sldId id="360" r:id="rId56"/>
    <p:sldId id="362" r:id="rId57"/>
    <p:sldId id="271" r:id="rId58"/>
    <p:sldId id="361" r:id="rId59"/>
    <p:sldId id="278" r:id="rId60"/>
    <p:sldId id="279" r:id="rId61"/>
    <p:sldId id="258" r:id="rId62"/>
    <p:sldId id="401" r:id="rId63"/>
    <p:sldId id="393" r:id="rId64"/>
    <p:sldId id="394" r:id="rId65"/>
    <p:sldId id="326" r:id="rId66"/>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ine Mustill" initials="CM" lastIdx="1" clrIdx="0">
    <p:extLst>
      <p:ext uri="{19B8F6BF-5375-455C-9EA6-DF929625EA0E}">
        <p15:presenceInfo xmlns:p15="http://schemas.microsoft.com/office/powerpoint/2012/main" userId="S::cmustill@hillingdon.gov.uk::76d62f07-5b4f-4f07-acdf-db92f58061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15A136-4D90-4C87-B80E-9577D159D7A5}" v="773" dt="2021-07-16T09:25:38.5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6" autoAdjust="0"/>
    <p:restoredTop sz="88476" autoAdjust="0"/>
  </p:normalViewPr>
  <p:slideViewPr>
    <p:cSldViewPr snapToGrid="0">
      <p:cViewPr varScale="1">
        <p:scale>
          <a:sx n="96" d="100"/>
          <a:sy n="96" d="100"/>
        </p:scale>
        <p:origin x="88" y="220"/>
      </p:cViewPr>
      <p:guideLst/>
    </p:cSldViewPr>
  </p:slideViewPr>
  <p:notesTextViewPr>
    <p:cViewPr>
      <p:scale>
        <a:sx n="1" d="1"/>
        <a:sy n="1" d="1"/>
      </p:scale>
      <p:origin x="0" y="0"/>
    </p:cViewPr>
  </p:notesTextViewPr>
  <p:sorterViewPr>
    <p:cViewPr>
      <p:scale>
        <a:sx n="100" d="100"/>
        <a:sy n="100" d="100"/>
      </p:scale>
      <p:origin x="0" y="-132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e Mustill" userId="76d62f07-5b4f-4f07-acdf-db92f5806105" providerId="ADAL" clId="{8C2A131D-4AD1-4073-9A7F-88E54EC6CCE8}"/>
    <pc:docChg chg="modSld">
      <pc:chgData name="Christine Mustill" userId="76d62f07-5b4f-4f07-acdf-db92f5806105" providerId="ADAL" clId="{8C2A131D-4AD1-4073-9A7F-88E54EC6CCE8}" dt="2021-07-16T09:36:39.585" v="22" actId="6549"/>
      <pc:docMkLst>
        <pc:docMk/>
      </pc:docMkLst>
      <pc:sldChg chg="modNotesTx">
        <pc:chgData name="Christine Mustill" userId="76d62f07-5b4f-4f07-acdf-db92f5806105" providerId="ADAL" clId="{8C2A131D-4AD1-4073-9A7F-88E54EC6CCE8}" dt="2021-07-16T09:32:07.523" v="5" actId="6549"/>
        <pc:sldMkLst>
          <pc:docMk/>
          <pc:sldMk cId="2099992400" sldId="259"/>
        </pc:sldMkLst>
      </pc:sldChg>
      <pc:sldChg chg="modNotesTx">
        <pc:chgData name="Christine Mustill" userId="76d62f07-5b4f-4f07-acdf-db92f5806105" providerId="ADAL" clId="{8C2A131D-4AD1-4073-9A7F-88E54EC6CCE8}" dt="2021-07-16T09:31:30.046" v="4" actId="6549"/>
        <pc:sldMkLst>
          <pc:docMk/>
          <pc:sldMk cId="187862639" sldId="261"/>
        </pc:sldMkLst>
      </pc:sldChg>
      <pc:sldChg chg="modNotesTx">
        <pc:chgData name="Christine Mustill" userId="76d62f07-5b4f-4f07-acdf-db92f5806105" providerId="ADAL" clId="{8C2A131D-4AD1-4073-9A7F-88E54EC6CCE8}" dt="2021-07-16T09:32:30.253" v="7" actId="6549"/>
        <pc:sldMkLst>
          <pc:docMk/>
          <pc:sldMk cId="2826151321" sldId="262"/>
        </pc:sldMkLst>
      </pc:sldChg>
      <pc:sldChg chg="modNotesTx">
        <pc:chgData name="Christine Mustill" userId="76d62f07-5b4f-4f07-acdf-db92f5806105" providerId="ADAL" clId="{8C2A131D-4AD1-4073-9A7F-88E54EC6CCE8}" dt="2021-07-16T09:35:33.599" v="18" actId="6549"/>
        <pc:sldMkLst>
          <pc:docMk/>
          <pc:sldMk cId="0" sldId="273"/>
        </pc:sldMkLst>
      </pc:sldChg>
      <pc:sldChg chg="modNotesTx">
        <pc:chgData name="Christine Mustill" userId="76d62f07-5b4f-4f07-acdf-db92f5806105" providerId="ADAL" clId="{8C2A131D-4AD1-4073-9A7F-88E54EC6CCE8}" dt="2021-07-16T09:30:32.503" v="0" actId="6549"/>
        <pc:sldMkLst>
          <pc:docMk/>
          <pc:sldMk cId="0" sldId="297"/>
        </pc:sldMkLst>
      </pc:sldChg>
      <pc:sldChg chg="modNotesTx">
        <pc:chgData name="Christine Mustill" userId="76d62f07-5b4f-4f07-acdf-db92f5806105" providerId="ADAL" clId="{8C2A131D-4AD1-4073-9A7F-88E54EC6CCE8}" dt="2021-07-16T09:33:17.953" v="10" actId="6549"/>
        <pc:sldMkLst>
          <pc:docMk/>
          <pc:sldMk cId="0" sldId="298"/>
        </pc:sldMkLst>
      </pc:sldChg>
      <pc:sldChg chg="modNotesTx">
        <pc:chgData name="Christine Mustill" userId="76d62f07-5b4f-4f07-acdf-db92f5806105" providerId="ADAL" clId="{8C2A131D-4AD1-4073-9A7F-88E54EC6CCE8}" dt="2021-07-16T09:32:18.090" v="6" actId="6549"/>
        <pc:sldMkLst>
          <pc:docMk/>
          <pc:sldMk cId="0" sldId="300"/>
        </pc:sldMkLst>
      </pc:sldChg>
      <pc:sldChg chg="modNotesTx">
        <pc:chgData name="Christine Mustill" userId="76d62f07-5b4f-4f07-acdf-db92f5806105" providerId="ADAL" clId="{8C2A131D-4AD1-4073-9A7F-88E54EC6CCE8}" dt="2021-07-16T09:32:39.667" v="8" actId="6549"/>
        <pc:sldMkLst>
          <pc:docMk/>
          <pc:sldMk cId="0" sldId="323"/>
        </pc:sldMkLst>
      </pc:sldChg>
      <pc:sldChg chg="modNotesTx">
        <pc:chgData name="Christine Mustill" userId="76d62f07-5b4f-4f07-acdf-db92f5806105" providerId="ADAL" clId="{8C2A131D-4AD1-4073-9A7F-88E54EC6CCE8}" dt="2021-07-16T09:36:39.585" v="22" actId="6549"/>
        <pc:sldMkLst>
          <pc:docMk/>
          <pc:sldMk cId="4279750672" sldId="326"/>
        </pc:sldMkLst>
      </pc:sldChg>
      <pc:sldChg chg="modNotesTx">
        <pc:chgData name="Christine Mustill" userId="76d62f07-5b4f-4f07-acdf-db92f5806105" providerId="ADAL" clId="{8C2A131D-4AD1-4073-9A7F-88E54EC6CCE8}" dt="2021-07-16T09:35:43.807" v="19" actId="6549"/>
        <pc:sldMkLst>
          <pc:docMk/>
          <pc:sldMk cId="0" sldId="331"/>
        </pc:sldMkLst>
      </pc:sldChg>
      <pc:sldChg chg="modNotesTx">
        <pc:chgData name="Christine Mustill" userId="76d62f07-5b4f-4f07-acdf-db92f5806105" providerId="ADAL" clId="{8C2A131D-4AD1-4073-9A7F-88E54EC6CCE8}" dt="2021-07-16T09:31:09.025" v="2" actId="6549"/>
        <pc:sldMkLst>
          <pc:docMk/>
          <pc:sldMk cId="3346102579" sldId="334"/>
        </pc:sldMkLst>
      </pc:sldChg>
      <pc:sldChg chg="modNotesTx">
        <pc:chgData name="Christine Mustill" userId="76d62f07-5b4f-4f07-acdf-db92f5806105" providerId="ADAL" clId="{8C2A131D-4AD1-4073-9A7F-88E54EC6CCE8}" dt="2021-07-16T09:32:55.063" v="9" actId="6549"/>
        <pc:sldMkLst>
          <pc:docMk/>
          <pc:sldMk cId="2632657399" sldId="337"/>
        </pc:sldMkLst>
      </pc:sldChg>
      <pc:sldChg chg="modNotesTx">
        <pc:chgData name="Christine Mustill" userId="76d62f07-5b4f-4f07-acdf-db92f5806105" providerId="ADAL" clId="{8C2A131D-4AD1-4073-9A7F-88E54EC6CCE8}" dt="2021-07-16T09:30:46.157" v="1" actId="6549"/>
        <pc:sldMkLst>
          <pc:docMk/>
          <pc:sldMk cId="2732067882" sldId="339"/>
        </pc:sldMkLst>
      </pc:sldChg>
      <pc:sldChg chg="modNotesTx">
        <pc:chgData name="Christine Mustill" userId="76d62f07-5b4f-4f07-acdf-db92f5806105" providerId="ADAL" clId="{8C2A131D-4AD1-4073-9A7F-88E54EC6CCE8}" dt="2021-07-16T09:34:08.473" v="15" actId="20577"/>
        <pc:sldMkLst>
          <pc:docMk/>
          <pc:sldMk cId="2037285787" sldId="343"/>
        </pc:sldMkLst>
      </pc:sldChg>
      <pc:sldChg chg="modNotesTx">
        <pc:chgData name="Christine Mustill" userId="76d62f07-5b4f-4f07-acdf-db92f5806105" providerId="ADAL" clId="{8C2A131D-4AD1-4073-9A7F-88E54EC6CCE8}" dt="2021-07-16T09:35:20.152" v="17" actId="6549"/>
        <pc:sldMkLst>
          <pc:docMk/>
          <pc:sldMk cId="3609262545" sldId="347"/>
        </pc:sldMkLst>
      </pc:sldChg>
      <pc:sldChg chg="modNotesTx">
        <pc:chgData name="Christine Mustill" userId="76d62f07-5b4f-4f07-acdf-db92f5806105" providerId="ADAL" clId="{8C2A131D-4AD1-4073-9A7F-88E54EC6CCE8}" dt="2021-07-16T09:34:31.245" v="16" actId="6549"/>
        <pc:sldMkLst>
          <pc:docMk/>
          <pc:sldMk cId="0" sldId="351"/>
        </pc:sldMkLst>
      </pc:sldChg>
      <pc:sldChg chg="modNotesTx">
        <pc:chgData name="Christine Mustill" userId="76d62f07-5b4f-4f07-acdf-db92f5806105" providerId="ADAL" clId="{8C2A131D-4AD1-4073-9A7F-88E54EC6CCE8}" dt="2021-07-16T09:35:54.542" v="20" actId="6549"/>
        <pc:sldMkLst>
          <pc:docMk/>
          <pc:sldMk cId="0" sldId="352"/>
        </pc:sldMkLst>
      </pc:sldChg>
      <pc:sldChg chg="modNotesTx">
        <pc:chgData name="Christine Mustill" userId="76d62f07-5b4f-4f07-acdf-db92f5806105" providerId="ADAL" clId="{8C2A131D-4AD1-4073-9A7F-88E54EC6CCE8}" dt="2021-07-16T09:31:17.410" v="3" actId="6549"/>
        <pc:sldMkLst>
          <pc:docMk/>
          <pc:sldMk cId="271131067" sldId="400"/>
        </pc:sldMkLst>
      </pc:sldChg>
      <pc:sldChg chg="modNotesTx">
        <pc:chgData name="Christine Mustill" userId="76d62f07-5b4f-4f07-acdf-db92f5806105" providerId="ADAL" clId="{8C2A131D-4AD1-4073-9A7F-88E54EC6CCE8}" dt="2021-07-16T09:36:28.838" v="21" actId="6549"/>
        <pc:sldMkLst>
          <pc:docMk/>
          <pc:sldMk cId="3169167903" sldId="401"/>
        </pc:sldMkLst>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E79AAA-C4DE-4335-BACB-79D55B9C0832}" type="datetimeFigureOut">
              <a:rPr lang="en-GB"/>
              <a:t>16/07/2021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4D695C-55DB-4E2A-98B8-4F62AEF433FF}" type="slidenum">
              <a:rPr lang="en-GB"/>
              <a:t>‹#›</a:t>
            </a:fld>
            <a:endParaRPr lang="en-GB"/>
          </a:p>
        </p:txBody>
      </p:sp>
    </p:spTree>
    <p:extLst>
      <p:ext uri="{BB962C8B-B14F-4D97-AF65-F5344CB8AC3E}">
        <p14:creationId xmlns:p14="http://schemas.microsoft.com/office/powerpoint/2010/main" val="756333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1</a:t>
            </a:fld>
            <a:endParaRPr lang="en-GB"/>
          </a:p>
        </p:txBody>
      </p:sp>
    </p:spTree>
    <p:extLst>
      <p:ext uri="{BB962C8B-B14F-4D97-AF65-F5344CB8AC3E}">
        <p14:creationId xmlns:p14="http://schemas.microsoft.com/office/powerpoint/2010/main" val="3612997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E4D695C-55DB-4E2A-98B8-4F62AEF433FF}" type="slidenum">
              <a:rPr lang="en-GB" smtClean="0"/>
              <a:t>11</a:t>
            </a:fld>
            <a:endParaRPr lang="en-GB"/>
          </a:p>
        </p:txBody>
      </p:sp>
    </p:spTree>
    <p:extLst>
      <p:ext uri="{BB962C8B-B14F-4D97-AF65-F5344CB8AC3E}">
        <p14:creationId xmlns:p14="http://schemas.microsoft.com/office/powerpoint/2010/main" val="578180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289D0857-B488-4EEA-BD20-9CEECCA0F615}"/>
              </a:ext>
            </a:extLst>
          </p:cNvPr>
          <p:cNvSpPr>
            <a:spLocks noGrp="1"/>
          </p:cNvSpPr>
          <p:nvPr>
            <p:ph type="body" idx="1"/>
          </p:nvPr>
        </p:nvSpPr>
        <p:spPr/>
        <p:txBody>
          <a:bodyPr/>
          <a:lstStyle/>
          <a:p>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796055EC-4070-45E3-A4D0-4B7191E333D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FB93C61-C415-4885-A6CE-387D982B0795}" type="slidenum">
              <a:rPr lang="en-GB" altLang="en-US"/>
              <a:pPr>
                <a:spcBef>
                  <a:spcPct val="0"/>
                </a:spcBef>
              </a:pPr>
              <a:t>15</a:t>
            </a:fld>
            <a:endParaRPr lang="en-GB" altLang="en-US"/>
          </a:p>
        </p:txBody>
      </p:sp>
      <p:sp>
        <p:nvSpPr>
          <p:cNvPr id="11267" name="Rectangle 2">
            <a:extLst>
              <a:ext uri="{FF2B5EF4-FFF2-40B4-BE49-F238E27FC236}">
                <a16:creationId xmlns:a16="http://schemas.microsoft.com/office/drawing/2014/main" id="{CEBA7BD3-3B4F-4145-86C6-EED32BBA18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8" name="Rectangle 3">
            <a:extLst>
              <a:ext uri="{FF2B5EF4-FFF2-40B4-BE49-F238E27FC236}">
                <a16:creationId xmlns:a16="http://schemas.microsoft.com/office/drawing/2014/main" id="{7F620A30-3681-4690-9EAB-05F3B6AD4437}"/>
              </a:ext>
            </a:extLst>
          </p:cNvPr>
          <p:cNvSpPr>
            <a:spLocks noGrp="1" noChangeArrowheads="1"/>
          </p:cNvSpPr>
          <p:nvPr>
            <p:ph type="body" idx="1"/>
          </p:nvPr>
        </p:nvSpPr>
        <p:spPr bwMode="auto">
          <a:xfrm>
            <a:off x="889000" y="4714875"/>
            <a:ext cx="4891088"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16</a:t>
            </a:fld>
            <a:endParaRPr lang="en-GB"/>
          </a:p>
        </p:txBody>
      </p:sp>
    </p:spTree>
    <p:extLst>
      <p:ext uri="{BB962C8B-B14F-4D97-AF65-F5344CB8AC3E}">
        <p14:creationId xmlns:p14="http://schemas.microsoft.com/office/powerpoint/2010/main" val="1333798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EBA1994A-3520-453F-AF79-C364450D066B}"/>
              </a:ext>
            </a:extLst>
          </p:cNvPr>
          <p:cNvSpPr>
            <a:spLocks noGrp="1" noRot="1" noChangeAspect="1" noTextEdit="1"/>
          </p:cNvSpPr>
          <p:nvPr>
            <p:ph type="sldImg"/>
          </p:nvPr>
        </p:nvSpPr>
        <p:spPr>
          <a:ln/>
        </p:spPr>
      </p:sp>
      <p:sp>
        <p:nvSpPr>
          <p:cNvPr id="58371" name="Notes Placeholder 2">
            <a:extLst>
              <a:ext uri="{FF2B5EF4-FFF2-40B4-BE49-F238E27FC236}">
                <a16:creationId xmlns:a16="http://schemas.microsoft.com/office/drawing/2014/main" id="{9070BE3E-59B3-4FA3-800A-F6C42CF7E3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58372" name="Slide Number Placeholder 3">
            <a:extLst>
              <a:ext uri="{FF2B5EF4-FFF2-40B4-BE49-F238E27FC236}">
                <a16:creationId xmlns:a16="http://schemas.microsoft.com/office/drawing/2014/main" id="{010AC65A-F1FE-4A12-8B20-3F5C8E1829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983CB2F-8F1B-4E1E-858F-1241BE79F33D}"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20</a:t>
            </a:fld>
            <a:endParaRPr lang="en-GB"/>
          </a:p>
        </p:txBody>
      </p:sp>
    </p:spTree>
    <p:extLst>
      <p:ext uri="{BB962C8B-B14F-4D97-AF65-F5344CB8AC3E}">
        <p14:creationId xmlns:p14="http://schemas.microsoft.com/office/powerpoint/2010/main" val="2016820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21</a:t>
            </a:fld>
            <a:endParaRPr lang="en-GB"/>
          </a:p>
        </p:txBody>
      </p:sp>
    </p:spTree>
    <p:extLst>
      <p:ext uri="{BB962C8B-B14F-4D97-AF65-F5344CB8AC3E}">
        <p14:creationId xmlns:p14="http://schemas.microsoft.com/office/powerpoint/2010/main" val="3676227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22</a:t>
            </a:fld>
            <a:endParaRPr lang="en-GB"/>
          </a:p>
        </p:txBody>
      </p:sp>
    </p:spTree>
    <p:extLst>
      <p:ext uri="{BB962C8B-B14F-4D97-AF65-F5344CB8AC3E}">
        <p14:creationId xmlns:p14="http://schemas.microsoft.com/office/powerpoint/2010/main" val="2096434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GB" dirty="0"/>
          </a:p>
        </p:txBody>
      </p:sp>
      <p:sp>
        <p:nvSpPr>
          <p:cNvPr id="43012" name="Slide Number Placeholder 3"/>
          <p:cNvSpPr>
            <a:spLocks noGrp="1"/>
          </p:cNvSpPr>
          <p:nvPr>
            <p:ph type="sldNum" sz="quarter" idx="5"/>
          </p:nvPr>
        </p:nvSpPr>
        <p:spPr>
          <a:noFill/>
        </p:spPr>
        <p:txBody>
          <a:bodyPr/>
          <a:lstStyle/>
          <a:p>
            <a:fld id="{6E4C236E-4F82-4298-AFE6-06995187F73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23</a:t>
            </a:fld>
            <a:endParaRPr lang="en-GB"/>
          </a:p>
        </p:txBody>
      </p:sp>
    </p:spTree>
    <p:extLst>
      <p:ext uri="{BB962C8B-B14F-4D97-AF65-F5344CB8AC3E}">
        <p14:creationId xmlns:p14="http://schemas.microsoft.com/office/powerpoint/2010/main" val="45010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25</a:t>
            </a:fld>
            <a:endParaRPr lang="en-GB"/>
          </a:p>
        </p:txBody>
      </p:sp>
    </p:spTree>
    <p:extLst>
      <p:ext uri="{BB962C8B-B14F-4D97-AF65-F5344CB8AC3E}">
        <p14:creationId xmlns:p14="http://schemas.microsoft.com/office/powerpoint/2010/main" val="31774504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Ofsted slide</a:t>
            </a:r>
          </a:p>
        </p:txBody>
      </p:sp>
      <p:sp>
        <p:nvSpPr>
          <p:cNvPr id="4" name="Slide Number Placeholder 3"/>
          <p:cNvSpPr>
            <a:spLocks noGrp="1"/>
          </p:cNvSpPr>
          <p:nvPr>
            <p:ph type="sldNum" sz="quarter" idx="5"/>
          </p:nvPr>
        </p:nvSpPr>
        <p:spPr/>
        <p:txBody>
          <a:bodyPr/>
          <a:lstStyle/>
          <a:p>
            <a:fld id="{FE4D695C-55DB-4E2A-98B8-4F62AEF433FF}" type="slidenum">
              <a:rPr lang="en-GB" smtClean="0"/>
              <a:t>27</a:t>
            </a:fld>
            <a:endParaRPr lang="en-GB"/>
          </a:p>
        </p:txBody>
      </p:sp>
    </p:spTree>
    <p:extLst>
      <p:ext uri="{BB962C8B-B14F-4D97-AF65-F5344CB8AC3E}">
        <p14:creationId xmlns:p14="http://schemas.microsoft.com/office/powerpoint/2010/main" val="4186788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28</a:t>
            </a:fld>
            <a:endParaRPr lang="en-GB"/>
          </a:p>
        </p:txBody>
      </p:sp>
    </p:spTree>
    <p:extLst>
      <p:ext uri="{BB962C8B-B14F-4D97-AF65-F5344CB8AC3E}">
        <p14:creationId xmlns:p14="http://schemas.microsoft.com/office/powerpoint/2010/main" val="4090634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97598F2A-EE18-41CE-BCF2-7C9535511580}"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4D695C-55DB-4E2A-98B8-4F62AEF433F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5048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97598F2A-EE18-41CE-BCF2-7C9535511580}" type="slidenum">
              <a:rPr lang="en-US" smtClean="0"/>
              <a:pPr>
                <a:defRPr/>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Rhymes also help us to learn to play with words</a:t>
            </a:r>
            <a:r>
              <a:rPr lang="en-GB" sz="1200" b="0" i="0" kern="1200" dirty="0">
                <a:solidFill>
                  <a:schemeClr val="tx1"/>
                </a:solidFill>
                <a:effectLst/>
                <a:latin typeface="+mn-lt"/>
                <a:ea typeface="+mn-ea"/>
                <a:cs typeface="+mn-cs"/>
              </a:rPr>
              <a:t>. They tune our ears to all the sounds in the word. By hearing different sounds we learn how sounds combine and blend together to form a word.</a:t>
            </a:r>
          </a:p>
          <a:p>
            <a:r>
              <a:rPr lang="en-GB" sz="1200" b="1" i="0" kern="1200" dirty="0">
                <a:solidFill>
                  <a:schemeClr val="tx1"/>
                </a:solidFill>
                <a:effectLst/>
                <a:latin typeface="+mn-lt"/>
                <a:ea typeface="+mn-ea"/>
                <a:cs typeface="+mn-cs"/>
              </a:rPr>
              <a:t>Music and rhymes help us learn to hear a steady beat</a:t>
            </a:r>
            <a:r>
              <a:rPr lang="en-GB" sz="1200" b="0" i="0" kern="1200" dirty="0">
                <a:solidFill>
                  <a:schemeClr val="tx1"/>
                </a:solidFill>
                <a:effectLst/>
                <a:latin typeface="+mn-lt"/>
                <a:ea typeface="+mn-ea"/>
                <a:cs typeface="+mn-cs"/>
              </a:rPr>
              <a:t>. Research has shown that children who can keep a steady beat are naturally better readers. So while you’re singing and rhyming be sure to clap along. Give children a chance to feel the beat through tapping, clapping and marching.</a:t>
            </a:r>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32</a:t>
            </a:fld>
            <a:endParaRPr lang="en-GB"/>
          </a:p>
        </p:txBody>
      </p:sp>
    </p:spTree>
    <p:extLst>
      <p:ext uri="{BB962C8B-B14F-4D97-AF65-F5344CB8AC3E}">
        <p14:creationId xmlns:p14="http://schemas.microsoft.com/office/powerpoint/2010/main" val="1349885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33</a:t>
            </a:fld>
            <a:endParaRPr lang="en-GB"/>
          </a:p>
        </p:txBody>
      </p:sp>
    </p:spTree>
    <p:extLst>
      <p:ext uri="{BB962C8B-B14F-4D97-AF65-F5344CB8AC3E}">
        <p14:creationId xmlns:p14="http://schemas.microsoft.com/office/powerpoint/2010/main" val="2701975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34</a:t>
            </a:fld>
            <a:endParaRPr lang="en-GB"/>
          </a:p>
        </p:txBody>
      </p:sp>
    </p:spTree>
    <p:extLst>
      <p:ext uri="{BB962C8B-B14F-4D97-AF65-F5344CB8AC3E}">
        <p14:creationId xmlns:p14="http://schemas.microsoft.com/office/powerpoint/2010/main" val="1925614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a:t>
            </a:fld>
            <a:endParaRPr lang="en-GB"/>
          </a:p>
        </p:txBody>
      </p:sp>
    </p:spTree>
    <p:extLst>
      <p:ext uri="{BB962C8B-B14F-4D97-AF65-F5344CB8AC3E}">
        <p14:creationId xmlns:p14="http://schemas.microsoft.com/office/powerpoint/2010/main" val="994014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3E540068-798C-403D-ACC2-7E2850EE4223}"/>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582E3B05-46CD-4338-8242-5FD0CE05AA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6564" name="Slide Number Placeholder 3">
            <a:extLst>
              <a:ext uri="{FF2B5EF4-FFF2-40B4-BE49-F238E27FC236}">
                <a16:creationId xmlns:a16="http://schemas.microsoft.com/office/drawing/2014/main" id="{674CD4E1-3F92-4EA3-B4FE-956AAA4EE6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8EF9232-68B7-422B-8A40-C9A5CE5364CE}" type="slidenum">
              <a:rPr lang="en-US" altLang="en-US" sz="1200"/>
              <a:pPr/>
              <a:t>35</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36</a:t>
            </a:fld>
            <a:endParaRPr lang="en-GB"/>
          </a:p>
        </p:txBody>
      </p:sp>
    </p:spTree>
    <p:extLst>
      <p:ext uri="{BB962C8B-B14F-4D97-AF65-F5344CB8AC3E}">
        <p14:creationId xmlns:p14="http://schemas.microsoft.com/office/powerpoint/2010/main" val="31247093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39</a:t>
            </a:fld>
            <a:endParaRPr lang="en-GB"/>
          </a:p>
        </p:txBody>
      </p:sp>
    </p:spTree>
    <p:extLst>
      <p:ext uri="{BB962C8B-B14F-4D97-AF65-F5344CB8AC3E}">
        <p14:creationId xmlns:p14="http://schemas.microsoft.com/office/powerpoint/2010/main" val="8772179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40</a:t>
            </a:fld>
            <a:endParaRPr lang="en-GB"/>
          </a:p>
        </p:txBody>
      </p:sp>
    </p:spTree>
    <p:extLst>
      <p:ext uri="{BB962C8B-B14F-4D97-AF65-F5344CB8AC3E}">
        <p14:creationId xmlns:p14="http://schemas.microsoft.com/office/powerpoint/2010/main" val="40267727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itchFamily="34" charset="0"/>
                <a:ea typeface="ＭＳ Ｐゴシック" pitchFamily="34" charset="-128"/>
              </a:rPr>
              <a:t>Squeak piggy squeak – eyes closed – tap a child they say hello – other have to guess who it was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What’s in the box? – good for younger children – can they name the objects and say what they are for? Can use to introduce new vocab, model language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made that sound? - </a:t>
            </a:r>
            <a:r>
              <a:rPr lang="en-GB" sz="1200" dirty="0">
                <a:latin typeface="Arial" pitchFamily="34" charset="0"/>
              </a:rPr>
              <a:t>instruments hidden from view – can they name them? Or can be other items e.g. keys, bell, squeaky toy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itchFamily="34" charset="0"/>
              </a:rPr>
              <a:t>Where is The Clock? – hide an alarm clock and see if the children can find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 Spy - For younger children make it easier by adapting the game and limiting the choices. For example,  “I spy with my little eye, something that is green and hangs on a tree.”</a:t>
            </a:r>
            <a:endParaRPr lang="en-GB" sz="1200" dirty="0">
              <a:latin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itchFamily="34" charset="0"/>
            </a:endParaRPr>
          </a:p>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41</a:t>
            </a:fld>
            <a:endParaRPr lang="en-GB"/>
          </a:p>
        </p:txBody>
      </p:sp>
    </p:spTree>
    <p:extLst>
      <p:ext uri="{BB962C8B-B14F-4D97-AF65-F5344CB8AC3E}">
        <p14:creationId xmlns:p14="http://schemas.microsoft.com/office/powerpoint/2010/main" val="429591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43</a:t>
            </a:fld>
            <a:endParaRPr lang="en-GB"/>
          </a:p>
        </p:txBody>
      </p:sp>
    </p:spTree>
    <p:extLst>
      <p:ext uri="{BB962C8B-B14F-4D97-AF65-F5344CB8AC3E}">
        <p14:creationId xmlns:p14="http://schemas.microsoft.com/office/powerpoint/2010/main" val="7596361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44</a:t>
            </a:fld>
            <a:endParaRPr lang="en-GB"/>
          </a:p>
        </p:txBody>
      </p:sp>
    </p:spTree>
    <p:extLst>
      <p:ext uri="{BB962C8B-B14F-4D97-AF65-F5344CB8AC3E}">
        <p14:creationId xmlns:p14="http://schemas.microsoft.com/office/powerpoint/2010/main" val="4060437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310B748-4A34-4732-BCE4-965FDAEB12B2}" type="slidenum">
              <a:rPr lang="en-US" smtClean="0"/>
              <a:pPr/>
              <a:t>46</a:t>
            </a:fld>
            <a:endParaRPr lang="en-US"/>
          </a:p>
        </p:txBody>
      </p:sp>
      <p:sp>
        <p:nvSpPr>
          <p:cNvPr id="63491" name="Rectangle 2"/>
          <p:cNvSpPr>
            <a:spLocks noGrp="1" noRot="1" noChangeAspect="1" noChangeArrowheads="1" noTextEdit="1"/>
          </p:cNvSpPr>
          <p:nvPr>
            <p:ph type="sldImg"/>
          </p:nvPr>
        </p:nvSpPr>
        <p:spPr>
          <a:xfrm>
            <a:off x="26988" y="744538"/>
            <a:ext cx="6615112" cy="3722687"/>
          </a:xfrm>
          <a:ln/>
        </p:spPr>
      </p:sp>
      <p:sp>
        <p:nvSpPr>
          <p:cNvPr id="63492" name="Rectangle 3"/>
          <p:cNvSpPr>
            <a:spLocks noGrp="1" noChangeArrowheads="1"/>
          </p:cNvSpPr>
          <p:nvPr>
            <p:ph type="body" idx="1"/>
          </p:nvPr>
        </p:nvSpPr>
        <p:spPr>
          <a:xfrm>
            <a:off x="666751" y="4714876"/>
            <a:ext cx="5335588" cy="4467225"/>
          </a:xfrm>
          <a:noFill/>
          <a:ln/>
        </p:spPr>
        <p:txBody>
          <a:bodyPr/>
          <a:lstStyle/>
          <a:p>
            <a:pPr eaLnBrk="1" hangingPunct="1"/>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47</a:t>
            </a:fld>
            <a:endParaRPr lang="en-GB"/>
          </a:p>
        </p:txBody>
      </p:sp>
    </p:spTree>
    <p:extLst>
      <p:ext uri="{BB962C8B-B14F-4D97-AF65-F5344CB8AC3E}">
        <p14:creationId xmlns:p14="http://schemas.microsoft.com/office/powerpoint/2010/main" val="25374145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83C6C406-2411-4A39-87A0-F06A6153AB52}"/>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724EDD70-AD98-4260-A23D-E726DC6FDBC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2468" name="Slide Number Placeholder 3">
            <a:extLst>
              <a:ext uri="{FF2B5EF4-FFF2-40B4-BE49-F238E27FC236}">
                <a16:creationId xmlns:a16="http://schemas.microsoft.com/office/drawing/2014/main" id="{29DBEC5A-7D83-48AF-BBD8-84993FC028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CC3D047-4613-431E-8F61-9A5CBEC48843}" type="slidenum">
              <a:rPr lang="en-US" altLang="en-US" sz="1200"/>
              <a:pPr/>
              <a:t>49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5</a:t>
            </a:fld>
            <a:endParaRPr lang="en-GB"/>
          </a:p>
        </p:txBody>
      </p:sp>
    </p:spTree>
    <p:extLst>
      <p:ext uri="{BB962C8B-B14F-4D97-AF65-F5344CB8AC3E}">
        <p14:creationId xmlns:p14="http://schemas.microsoft.com/office/powerpoint/2010/main" val="30266558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5DC8E361-362A-4E91-A4E3-925FBA774765}"/>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800600A3-DD25-4F28-89A6-D4C9DB1658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3492" name="Slide Number Placeholder 3">
            <a:extLst>
              <a:ext uri="{FF2B5EF4-FFF2-40B4-BE49-F238E27FC236}">
                <a16:creationId xmlns:a16="http://schemas.microsoft.com/office/drawing/2014/main" id="{E9C71B26-1FA6-4DA5-A052-42123A1B2B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E90B3C9-F1A2-4B28-9F26-EC45B7E9F8C8}" type="slidenum">
              <a:rPr lang="en-US" altLang="en-US" sz="1200"/>
              <a:pPr/>
              <a:t>50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383F441C-0D6F-416B-B3B9-63DDEA6D75C6}"/>
              </a:ext>
            </a:extLst>
          </p:cNvPr>
          <p:cNvSpPr>
            <a:spLocks noGrp="1" noRot="1" noChangeAspect="1" noTextEdit="1"/>
          </p:cNvSpPr>
          <p:nvPr>
            <p:ph type="sldImg"/>
          </p:nvPr>
        </p:nvSpPr>
        <p:spPr>
          <a:ln/>
        </p:spPr>
      </p:sp>
      <p:sp>
        <p:nvSpPr>
          <p:cNvPr id="64515" name="Notes Placeholder 2">
            <a:extLst>
              <a:ext uri="{FF2B5EF4-FFF2-40B4-BE49-F238E27FC236}">
                <a16:creationId xmlns:a16="http://schemas.microsoft.com/office/drawing/2014/main" id="{D6FA0C67-613F-47A3-9A9A-EF553ACFD1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4516" name="Slide Number Placeholder 3">
            <a:extLst>
              <a:ext uri="{FF2B5EF4-FFF2-40B4-BE49-F238E27FC236}">
                <a16:creationId xmlns:a16="http://schemas.microsoft.com/office/drawing/2014/main" id="{4D4DE0F2-0EC2-4E53-B795-5E38D777F1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6732502-0FB4-42DC-90C6-4D2D8FB53667}" type="slidenum">
              <a:rPr lang="en-US" altLang="en-US" sz="1200"/>
              <a:pPr/>
              <a:t>51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21E8BAD6-F60B-4157-9260-17C57BC07397}"/>
              </a:ext>
            </a:extLst>
          </p:cNvPr>
          <p:cNvSpPr>
            <a:spLocks noGrp="1" noRot="1" noChangeAspect="1" noTextEdit="1"/>
          </p:cNvSpPr>
          <p:nvPr>
            <p:ph type="sldImg"/>
          </p:nvPr>
        </p:nvSpPr>
        <p:spPr>
          <a:ln/>
        </p:spPr>
      </p:sp>
      <p:sp>
        <p:nvSpPr>
          <p:cNvPr id="67587" name="Notes Placeholder 2">
            <a:extLst>
              <a:ext uri="{FF2B5EF4-FFF2-40B4-BE49-F238E27FC236}">
                <a16:creationId xmlns:a16="http://schemas.microsoft.com/office/drawing/2014/main" id="{50085CDB-8411-4D76-B367-5D62DAB89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7588" name="Slide Number Placeholder 3">
            <a:extLst>
              <a:ext uri="{FF2B5EF4-FFF2-40B4-BE49-F238E27FC236}">
                <a16:creationId xmlns:a16="http://schemas.microsoft.com/office/drawing/2014/main" id="{F9ABDE6C-14DA-4291-860D-0CDE34F145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56DF4D1-5131-4F89-9BAE-7BBEBEB78C1E}" type="slidenum">
              <a:rPr lang="en-US" altLang="en-US" sz="1200"/>
              <a:pPr/>
              <a:t>52</a:t>
            </a:fld>
            <a:endParaRPr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89E0254F-0D07-4D84-AF6A-B6FA75FE8DE0}"/>
              </a:ext>
            </a:extLst>
          </p:cNvPr>
          <p:cNvSpPr>
            <a:spLocks noGrp="1" noRot="1" noChangeAspect="1" noTextEdit="1"/>
          </p:cNvSpPr>
          <p:nvPr>
            <p:ph type="sldImg"/>
          </p:nvPr>
        </p:nvSpPr>
        <p:spPr>
          <a:ln/>
        </p:spPr>
      </p:sp>
      <p:sp>
        <p:nvSpPr>
          <p:cNvPr id="68611" name="Notes Placeholder 2">
            <a:extLst>
              <a:ext uri="{FF2B5EF4-FFF2-40B4-BE49-F238E27FC236}">
                <a16:creationId xmlns:a16="http://schemas.microsoft.com/office/drawing/2014/main" id="{704983EE-861A-4F95-A18E-84776A5F5F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8612" name="Slide Number Placeholder 3">
            <a:extLst>
              <a:ext uri="{FF2B5EF4-FFF2-40B4-BE49-F238E27FC236}">
                <a16:creationId xmlns:a16="http://schemas.microsoft.com/office/drawing/2014/main" id="{D646456E-AD89-4A9D-AE14-AFAD2FBCEF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992B196-4A2C-45BE-AF1F-9CC43F4A8DCD}" type="slidenum">
              <a:rPr lang="en-US" altLang="en-US" sz="1200"/>
              <a:pPr/>
              <a:t>53</a:t>
            </a:fld>
            <a:endParaRPr lang="en-US" alt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55</a:t>
            </a:fld>
            <a:endParaRPr lang="en-GB"/>
          </a:p>
        </p:txBody>
      </p:sp>
    </p:spTree>
    <p:extLst>
      <p:ext uri="{BB962C8B-B14F-4D97-AF65-F5344CB8AC3E}">
        <p14:creationId xmlns:p14="http://schemas.microsoft.com/office/powerpoint/2010/main" val="576907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Try to remember to use specific vocabulary wherever you can. Give children the proper names e.g. rose, tulip, daffodil rather than flower; pigeon, blackbird, parakeet rather than bird. </a:t>
            </a:r>
          </a:p>
        </p:txBody>
      </p:sp>
      <p:sp>
        <p:nvSpPr>
          <p:cNvPr id="4" name="Slide Number Placeholder 3"/>
          <p:cNvSpPr>
            <a:spLocks noGrp="1"/>
          </p:cNvSpPr>
          <p:nvPr>
            <p:ph type="sldNum" sz="quarter" idx="5"/>
          </p:nvPr>
        </p:nvSpPr>
        <p:spPr/>
        <p:txBody>
          <a:bodyPr/>
          <a:lstStyle/>
          <a:p>
            <a:fld id="{FE4D695C-55DB-4E2A-98B8-4F62AEF433FF}" type="slidenum">
              <a:rPr lang="en-GB" smtClean="0"/>
              <a:t>56</a:t>
            </a:fld>
            <a:endParaRPr lang="en-GB"/>
          </a:p>
        </p:txBody>
      </p:sp>
    </p:spTree>
    <p:extLst>
      <p:ext uri="{BB962C8B-B14F-4D97-AF65-F5344CB8AC3E}">
        <p14:creationId xmlns:p14="http://schemas.microsoft.com/office/powerpoint/2010/main" val="35782178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61</a:t>
            </a:fld>
            <a:endParaRPr lang="en-GB"/>
          </a:p>
        </p:txBody>
      </p:sp>
    </p:spTree>
    <p:extLst>
      <p:ext uri="{BB962C8B-B14F-4D97-AF65-F5344CB8AC3E}">
        <p14:creationId xmlns:p14="http://schemas.microsoft.com/office/powerpoint/2010/main" val="10889442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FE4D695C-55DB-4E2A-98B8-4F62AEF433FF}" type="slidenum">
              <a:rPr lang="en-GB" smtClean="0"/>
              <a:t>62</a:t>
            </a:fld>
            <a:endParaRPr lang="en-GB"/>
          </a:p>
        </p:txBody>
      </p:sp>
    </p:spTree>
    <p:extLst>
      <p:ext uri="{BB962C8B-B14F-4D97-AF65-F5344CB8AC3E}">
        <p14:creationId xmlns:p14="http://schemas.microsoft.com/office/powerpoint/2010/main" val="3145983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63</a:t>
            </a:fld>
            <a:endParaRPr lang="en-GB"/>
          </a:p>
        </p:txBody>
      </p:sp>
    </p:spTree>
    <p:extLst>
      <p:ext uri="{BB962C8B-B14F-4D97-AF65-F5344CB8AC3E}">
        <p14:creationId xmlns:p14="http://schemas.microsoft.com/office/powerpoint/2010/main" val="25298211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64</a:t>
            </a:fld>
            <a:endParaRPr lang="en-GB"/>
          </a:p>
        </p:txBody>
      </p:sp>
    </p:spTree>
    <p:extLst>
      <p:ext uri="{BB962C8B-B14F-4D97-AF65-F5344CB8AC3E}">
        <p14:creationId xmlns:p14="http://schemas.microsoft.com/office/powerpoint/2010/main" val="3857673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4D695C-55DB-4E2A-98B8-4F62AEF433FF}" type="slidenum">
              <a:rPr lang="en-GB" smtClean="0"/>
              <a:t>6</a:t>
            </a:fld>
            <a:endParaRPr lang="en-GB"/>
          </a:p>
        </p:txBody>
      </p:sp>
    </p:spTree>
    <p:extLst>
      <p:ext uri="{BB962C8B-B14F-4D97-AF65-F5344CB8AC3E}">
        <p14:creationId xmlns:p14="http://schemas.microsoft.com/office/powerpoint/2010/main" val="17591910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06462C-F312-45CA-9FB0-2259E241F2C8}" type="slidenum">
              <a:rPr lang="en-GB" smtClean="0"/>
              <a:t>65</a:t>
            </a:fld>
            <a:endParaRPr lang="en-GB"/>
          </a:p>
        </p:txBody>
      </p:sp>
    </p:spTree>
    <p:extLst>
      <p:ext uri="{BB962C8B-B14F-4D97-AF65-F5344CB8AC3E}">
        <p14:creationId xmlns:p14="http://schemas.microsoft.com/office/powerpoint/2010/main" val="3032146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E4D695C-55DB-4E2A-98B8-4F62AEF433FF}" type="slidenum">
              <a:rPr lang="en-GB"/>
              <a:t>7</a:t>
            </a:fld>
            <a:endParaRPr lang="en-GB"/>
          </a:p>
        </p:txBody>
      </p:sp>
    </p:spTree>
    <p:extLst>
      <p:ext uri="{BB962C8B-B14F-4D97-AF65-F5344CB8AC3E}">
        <p14:creationId xmlns:p14="http://schemas.microsoft.com/office/powerpoint/2010/main" val="2168740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E4D695C-55DB-4E2A-98B8-4F62AEF433FF}" type="slidenum">
              <a:rPr lang="en-GB" smtClean="0"/>
              <a:t>8</a:t>
            </a:fld>
            <a:endParaRPr lang="en-GB"/>
          </a:p>
        </p:txBody>
      </p:sp>
    </p:spTree>
    <p:extLst>
      <p:ext uri="{BB962C8B-B14F-4D97-AF65-F5344CB8AC3E}">
        <p14:creationId xmlns:p14="http://schemas.microsoft.com/office/powerpoint/2010/main" val="1332365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E4D695C-55DB-4E2A-98B8-4F62AEF433FF}" type="slidenum">
              <a:rPr lang="en-GB"/>
              <a:t>9</a:t>
            </a:fld>
            <a:endParaRPr lang="en-GB"/>
          </a:p>
        </p:txBody>
      </p:sp>
    </p:spTree>
    <p:extLst>
      <p:ext uri="{BB962C8B-B14F-4D97-AF65-F5344CB8AC3E}">
        <p14:creationId xmlns:p14="http://schemas.microsoft.com/office/powerpoint/2010/main" val="4024323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E4D695C-55DB-4E2A-98B8-4F62AEF433FF}" type="slidenum">
              <a:rPr lang="en-GB" smtClean="0"/>
              <a:t>10</a:t>
            </a:fld>
            <a:endParaRPr lang="en-GB"/>
          </a:p>
        </p:txBody>
      </p:sp>
    </p:spTree>
    <p:extLst>
      <p:ext uri="{BB962C8B-B14F-4D97-AF65-F5344CB8AC3E}">
        <p14:creationId xmlns:p14="http://schemas.microsoft.com/office/powerpoint/2010/main" val="3495141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16/07/2021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16/07/2021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16/07/2021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16/07/2021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16/07/2021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16/07/2021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16/07/2021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16/07/2021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16/07/2021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16/07/2021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16/07/2021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7000">
              <a:schemeClr val="accent5">
                <a:lumMod val="20000"/>
                <a:lumOff val="80000"/>
              </a:schemeClr>
            </a:gs>
            <a:gs pos="0">
              <a:schemeClr val="accent3">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GB" smtClean="0"/>
              <a:t>16/07/2021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15.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0.png"/><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jpeg"/></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4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image" Target="../media/image79.jpeg"/></Relationships>
</file>

<file path=ppt/slides/_rels/slide5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83.jpeg"/><Relationship Id="rId4" Type="http://schemas.openxmlformats.org/officeDocument/2006/relationships/image" Target="../media/image82.jpeg"/></Relationships>
</file>

<file path=ppt/slides/_rels/slide5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86.jpeg"/><Relationship Id="rId4" Type="http://schemas.openxmlformats.org/officeDocument/2006/relationships/image" Target="../media/image85.jpeg"/></Relationships>
</file>

<file path=ppt/slides/_rels/slide5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88.gif"/></Relationships>
</file>

<file path=ppt/slides/_rels/slide5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95.jpeg"/><Relationship Id="rId4" Type="http://schemas.openxmlformats.org/officeDocument/2006/relationships/image" Target="../media/image94.jpeg"/></Relationships>
</file>

<file path=ppt/slides/_rels/slide5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5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5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6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mailto:cmustill@hillingdon.gov.uk"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hyperlink" Target="https://www.surveymonkey.co.uk/r/W2G28LV" TargetMode="External"/><Relationship Id="rId5" Type="http://schemas.openxmlformats.org/officeDocument/2006/relationships/hyperlink" Target="mailto:shynds@hillingdon.gov.uk" TargetMode="External"/><Relationship Id="rId4" Type="http://schemas.openxmlformats.org/officeDocument/2006/relationships/hyperlink" Target="mailto:alinnane@hillingdon.gov.u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846" y="777358"/>
            <a:ext cx="7292412" cy="2387600"/>
          </a:xfrm>
        </p:spPr>
        <p:txBody>
          <a:bodyPr>
            <a:normAutofit fontScale="90000"/>
          </a:bodyPr>
          <a:lstStyle/>
          <a:p>
            <a:r>
              <a:rPr lang="en-GB" dirty="0"/>
              <a:t>Creating a Communication Friendly Environment</a:t>
            </a:r>
          </a:p>
        </p:txBody>
      </p:sp>
      <p:sp>
        <p:nvSpPr>
          <p:cNvPr id="3" name="Subtitle 2"/>
          <p:cNvSpPr>
            <a:spLocks noGrp="1"/>
          </p:cNvSpPr>
          <p:nvPr>
            <p:ph type="subTitle" idx="1"/>
          </p:nvPr>
        </p:nvSpPr>
        <p:spPr>
          <a:xfrm>
            <a:off x="3856990" y="3819589"/>
            <a:ext cx="5372986" cy="1655762"/>
          </a:xfrm>
        </p:spPr>
        <p:txBody>
          <a:bodyPr/>
          <a:lstStyle/>
          <a:p>
            <a:r>
              <a:rPr lang="en-GB" dirty="0"/>
              <a:t>Annette </a:t>
            </a:r>
            <a:r>
              <a:rPr lang="en-GB" dirty="0" err="1"/>
              <a:t>Linnane</a:t>
            </a:r>
            <a:endParaRPr lang="en-GB" dirty="0"/>
          </a:p>
          <a:p>
            <a:r>
              <a:rPr lang="en-GB" dirty="0"/>
              <a:t>Christine Mustill</a:t>
            </a:r>
          </a:p>
          <a:p>
            <a:r>
              <a:rPr lang="en-GB" dirty="0"/>
              <a:t>Early Years Advisory Teachers</a:t>
            </a:r>
          </a:p>
        </p:txBody>
      </p:sp>
      <p:pic>
        <p:nvPicPr>
          <p:cNvPr id="16386" name="Picture 2" descr="Quality Interactions | Quality 4 Early Years">
            <a:extLst>
              <a:ext uri="{FF2B5EF4-FFF2-40B4-BE49-F238E27FC236}">
                <a16:creationId xmlns:a16="http://schemas.microsoft.com/office/drawing/2014/main" id="{5267A114-056B-4DFB-A3EA-7020479314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846" y="3877340"/>
            <a:ext cx="3542043" cy="253003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2" descr="London Borough of Hillingdon - Wikipedia">
            <a:extLst>
              <a:ext uri="{FF2B5EF4-FFF2-40B4-BE49-F238E27FC236}">
                <a16:creationId xmlns:a16="http://schemas.microsoft.com/office/drawing/2014/main" id="{F16D15FA-EDB0-47E4-A321-8538874929B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0244" y="4755430"/>
            <a:ext cx="2704288" cy="165194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Encouraging conversation – so important to development. Why and how -  Active Babies Smart Kids">
            <a:extLst>
              <a:ext uri="{FF2B5EF4-FFF2-40B4-BE49-F238E27FC236}">
                <a16:creationId xmlns:a16="http://schemas.microsoft.com/office/drawing/2014/main" id="{5402EC68-27A5-4E69-AF04-899BA3A62E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3274" y="593059"/>
            <a:ext cx="3350395" cy="262491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D4069DE6-E6AC-4A15-A3E4-828F5F711C73}"/>
              </a:ext>
            </a:extLst>
          </p:cNvPr>
          <p:cNvPicPr/>
          <p:nvPr/>
        </p:nvPicPr>
        <p:blipFill rotWithShape="1">
          <a:blip r:embed="rId3" cstate="print">
            <a:extLst>
              <a:ext uri="{28A0092B-C50C-407E-A947-70E740481C1C}">
                <a14:useLocalDpi xmlns:a14="http://schemas.microsoft.com/office/drawing/2010/main" val="0"/>
              </a:ext>
            </a:extLst>
          </a:blip>
          <a:srcRect l="2625" t="3481" r="2313" b="4186"/>
          <a:stretch/>
        </p:blipFill>
        <p:spPr>
          <a:xfrm>
            <a:off x="320040" y="240030"/>
            <a:ext cx="11590020" cy="6332220"/>
          </a:xfrm>
          <a:prstGeom prst="rect">
            <a:avLst/>
          </a:prstGeom>
        </p:spPr>
      </p:pic>
    </p:spTree>
    <p:extLst>
      <p:ext uri="{BB962C8B-B14F-4D97-AF65-F5344CB8AC3E}">
        <p14:creationId xmlns:p14="http://schemas.microsoft.com/office/powerpoint/2010/main" val="637244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8"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A picture containing person, outdoor, dessert&#10;&#10;Description automatically generated">
            <a:extLst>
              <a:ext uri="{FF2B5EF4-FFF2-40B4-BE49-F238E27FC236}">
                <a16:creationId xmlns:a16="http://schemas.microsoft.com/office/drawing/2014/main" id="{ED565C80-7F6E-4E48-85A6-A1C0387E4C97}"/>
              </a:ext>
            </a:extLst>
          </p:cNvPr>
          <p:cNvPicPr>
            <a:picLocks noChangeAspect="1"/>
          </p:cNvPicPr>
          <p:nvPr/>
        </p:nvPicPr>
        <p:blipFill rotWithShape="1">
          <a:blip r:embed="rId3"/>
          <a:srcRect r="2" b="29078"/>
          <a:stretch/>
        </p:blipFill>
        <p:spPr>
          <a:xfrm>
            <a:off x="2539773" y="10"/>
            <a:ext cx="9669642" cy="6857990"/>
          </a:xfrm>
          <a:prstGeom prst="rect">
            <a:avLst/>
          </a:prstGeom>
        </p:spPr>
      </p:pic>
      <p:sp>
        <p:nvSpPr>
          <p:cNvPr id="29"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C4A6FF-9473-48EB-9755-F2F559F9BBC4}"/>
              </a:ext>
            </a:extLst>
          </p:cNvPr>
          <p:cNvSpPr>
            <a:spLocks noGrp="1"/>
          </p:cNvSpPr>
          <p:nvPr>
            <p:ph type="title"/>
          </p:nvPr>
        </p:nvSpPr>
        <p:spPr>
          <a:xfrm>
            <a:off x="348343" y="265611"/>
            <a:ext cx="3822189" cy="1289504"/>
          </a:xfrm>
        </p:spPr>
        <p:txBody>
          <a:bodyPr>
            <a:normAutofit/>
          </a:bodyPr>
          <a:lstStyle/>
          <a:p>
            <a:r>
              <a:rPr lang="en-GB" sz="4000">
                <a:ea typeface="+mj-lt"/>
                <a:cs typeface="+mj-lt"/>
              </a:rPr>
              <a:t>Communication involves: </a:t>
            </a:r>
            <a:endParaRPr lang="en-US" sz="4000"/>
          </a:p>
        </p:txBody>
      </p:sp>
      <p:sp>
        <p:nvSpPr>
          <p:cNvPr id="3" name="Content Placeholder 2">
            <a:extLst>
              <a:ext uri="{FF2B5EF4-FFF2-40B4-BE49-F238E27FC236}">
                <a16:creationId xmlns:a16="http://schemas.microsoft.com/office/drawing/2014/main" id="{0C3B26A0-C6D0-4F93-A8B6-B81814B1A35F}"/>
              </a:ext>
            </a:extLst>
          </p:cNvPr>
          <p:cNvSpPr>
            <a:spLocks noGrp="1"/>
          </p:cNvSpPr>
          <p:nvPr>
            <p:ph idx="1"/>
          </p:nvPr>
        </p:nvSpPr>
        <p:spPr>
          <a:xfrm>
            <a:off x="348343" y="1628503"/>
            <a:ext cx="4998719" cy="4963886"/>
          </a:xfrm>
        </p:spPr>
        <p:txBody>
          <a:bodyPr vert="horz" lIns="91440" tIns="45720" rIns="91440" bIns="45720" rtlCol="0">
            <a:normAutofit/>
          </a:bodyPr>
          <a:lstStyle/>
          <a:p>
            <a:r>
              <a:rPr lang="en-GB" sz="2000">
                <a:ea typeface="+mn-lt"/>
                <a:cs typeface="+mn-lt"/>
              </a:rPr>
              <a:t> </a:t>
            </a:r>
            <a:r>
              <a:rPr lang="en-GB" sz="2200">
                <a:ea typeface="+mn-lt"/>
                <a:cs typeface="+mn-lt"/>
              </a:rPr>
              <a:t>Looking</a:t>
            </a:r>
            <a:endParaRPr lang="en-GB" sz="2200">
              <a:cs typeface="Calibri" panose="020F0502020204030204"/>
            </a:endParaRPr>
          </a:p>
          <a:p>
            <a:r>
              <a:rPr lang="en-GB" sz="2200">
                <a:ea typeface="+mn-lt"/>
                <a:cs typeface="+mn-lt"/>
              </a:rPr>
              <a:t> Listening and concentrating</a:t>
            </a:r>
            <a:endParaRPr lang="en-GB" sz="2200"/>
          </a:p>
          <a:p>
            <a:r>
              <a:rPr lang="en-GB" sz="2200">
                <a:ea typeface="+mn-lt"/>
                <a:cs typeface="+mn-lt"/>
              </a:rPr>
              <a:t> Hearing </a:t>
            </a:r>
            <a:endParaRPr lang="en-GB" sz="2200"/>
          </a:p>
          <a:p>
            <a:r>
              <a:rPr lang="en-GB" sz="2200">
                <a:ea typeface="+mn-lt"/>
                <a:cs typeface="+mn-lt"/>
              </a:rPr>
              <a:t> Remembering </a:t>
            </a:r>
            <a:endParaRPr lang="en-GB" sz="2200"/>
          </a:p>
          <a:p>
            <a:r>
              <a:rPr lang="en-GB" sz="2200">
                <a:ea typeface="+mn-lt"/>
                <a:cs typeface="+mn-lt"/>
              </a:rPr>
              <a:t> Understanding words</a:t>
            </a:r>
            <a:endParaRPr lang="en-GB" sz="2200"/>
          </a:p>
          <a:p>
            <a:r>
              <a:rPr lang="en-GB" sz="2200">
                <a:ea typeface="+mn-lt"/>
                <a:cs typeface="+mn-lt"/>
              </a:rPr>
              <a:t> Understanding sentences</a:t>
            </a:r>
            <a:endParaRPr lang="en-GB" sz="2200"/>
          </a:p>
          <a:p>
            <a:r>
              <a:rPr lang="en-GB" sz="2200">
                <a:ea typeface="+mn-lt"/>
                <a:cs typeface="+mn-lt"/>
              </a:rPr>
              <a:t> Having ideas and choosing what to say</a:t>
            </a:r>
            <a:endParaRPr lang="en-GB" sz="2200"/>
          </a:p>
          <a:p>
            <a:r>
              <a:rPr lang="en-GB" sz="2200">
                <a:ea typeface="+mn-lt"/>
                <a:cs typeface="+mn-lt"/>
              </a:rPr>
              <a:t> Putting words into sentences</a:t>
            </a:r>
            <a:endParaRPr lang="en-GB" sz="2200"/>
          </a:p>
          <a:p>
            <a:r>
              <a:rPr lang="en-GB" sz="2200">
                <a:ea typeface="+mn-lt"/>
                <a:cs typeface="+mn-lt"/>
              </a:rPr>
              <a:t> Saying words clearly</a:t>
            </a:r>
            <a:endParaRPr lang="en-GB" sz="2200"/>
          </a:p>
          <a:p>
            <a:r>
              <a:rPr lang="en-GB" sz="2200">
                <a:ea typeface="+mn-lt"/>
                <a:cs typeface="+mn-lt"/>
              </a:rPr>
              <a:t> Speaking appropriately  </a:t>
            </a:r>
            <a:endParaRPr lang="en-GB" sz="2200"/>
          </a:p>
          <a:p>
            <a:r>
              <a:rPr lang="en-GB" sz="2200">
                <a:ea typeface="+mn-lt"/>
                <a:cs typeface="+mn-lt"/>
              </a:rPr>
              <a:t> Using effective social skills</a:t>
            </a:r>
            <a:endParaRPr lang="en-GB" sz="2200"/>
          </a:p>
          <a:p>
            <a:endParaRPr lang="en-GB" sz="1400">
              <a:cs typeface="Calibri"/>
            </a:endParaRPr>
          </a:p>
        </p:txBody>
      </p:sp>
    </p:spTree>
    <p:extLst>
      <p:ext uri="{BB962C8B-B14F-4D97-AF65-F5344CB8AC3E}">
        <p14:creationId xmlns:p14="http://schemas.microsoft.com/office/powerpoint/2010/main" val="2755302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853439" y="24608"/>
            <a:ext cx="6682721" cy="773114"/>
          </a:xfrm>
          <a:noFill/>
        </p:spPr>
        <p:txBody>
          <a:bodyPr>
            <a:normAutofit fontScale="90000"/>
          </a:bodyPr>
          <a:lstStyle/>
          <a:p>
            <a:pPr eaLnBrk="1" hangingPunct="1"/>
            <a:r>
              <a:rPr lang="en-GB" sz="3200" b="1"/>
              <a:t>Positive Adult – Child Interaction Includes:</a:t>
            </a:r>
            <a:r>
              <a:rPr lang="en-GB" sz="4000" b="1"/>
              <a:t> </a:t>
            </a:r>
          </a:p>
        </p:txBody>
      </p:sp>
      <p:sp>
        <p:nvSpPr>
          <p:cNvPr id="18435" name="Oval 6"/>
          <p:cNvSpPr>
            <a:spLocks noChangeArrowheads="1"/>
          </p:cNvSpPr>
          <p:nvPr/>
        </p:nvSpPr>
        <p:spPr bwMode="auto">
          <a:xfrm>
            <a:off x="6000751" y="1493839"/>
            <a:ext cx="4559299" cy="1125538"/>
          </a:xfrm>
          <a:prstGeom prst="ellipse">
            <a:avLst/>
          </a:prstGeom>
          <a:solidFill>
            <a:srgbClr val="CCFFFF">
              <a:alpha val="50195"/>
            </a:srgbClr>
          </a:solidFill>
          <a:ln w="9525">
            <a:solidFill>
              <a:schemeClr val="tx1"/>
            </a:solidFill>
            <a:round/>
            <a:headEnd/>
            <a:tailEnd/>
          </a:ln>
        </p:spPr>
        <p:txBody>
          <a:bodyPr wrap="none" anchor="ctr"/>
          <a:lstStyle/>
          <a:p>
            <a:pPr algn="ctr"/>
            <a:r>
              <a:rPr lang="en-GB"/>
              <a:t>Using simple, repetitive language</a:t>
            </a:r>
          </a:p>
          <a:p>
            <a:pPr algn="ctr"/>
            <a:r>
              <a:rPr lang="en-GB"/>
              <a:t>during everyday activities</a:t>
            </a:r>
          </a:p>
        </p:txBody>
      </p:sp>
      <p:sp>
        <p:nvSpPr>
          <p:cNvPr id="18436" name="Oval 7"/>
          <p:cNvSpPr>
            <a:spLocks noChangeArrowheads="1"/>
          </p:cNvSpPr>
          <p:nvPr/>
        </p:nvSpPr>
        <p:spPr bwMode="auto">
          <a:xfrm>
            <a:off x="5951538" y="2619377"/>
            <a:ext cx="4608512" cy="1079499"/>
          </a:xfrm>
          <a:prstGeom prst="ellipse">
            <a:avLst/>
          </a:prstGeom>
          <a:solidFill>
            <a:srgbClr val="CCFFFF">
              <a:alpha val="50195"/>
            </a:srgbClr>
          </a:solidFill>
          <a:ln w="9525">
            <a:solidFill>
              <a:schemeClr val="tx1"/>
            </a:solidFill>
            <a:round/>
            <a:headEnd/>
            <a:tailEnd/>
          </a:ln>
        </p:spPr>
        <p:txBody>
          <a:bodyPr wrap="none" anchor="ctr"/>
          <a:lstStyle/>
          <a:p>
            <a:pPr algn="ctr"/>
            <a:r>
              <a:rPr lang="en-GB"/>
              <a:t>Adapting language to the</a:t>
            </a:r>
          </a:p>
          <a:p>
            <a:pPr algn="ctr"/>
            <a:r>
              <a:rPr lang="en-GB"/>
              <a:t> level of the child’s</a:t>
            </a:r>
          </a:p>
        </p:txBody>
      </p:sp>
      <p:sp>
        <p:nvSpPr>
          <p:cNvPr id="18437" name="Oval 10"/>
          <p:cNvSpPr>
            <a:spLocks noChangeArrowheads="1"/>
          </p:cNvSpPr>
          <p:nvPr/>
        </p:nvSpPr>
        <p:spPr bwMode="auto">
          <a:xfrm>
            <a:off x="6000750" y="4868863"/>
            <a:ext cx="4559300" cy="1439862"/>
          </a:xfrm>
          <a:prstGeom prst="ellipse">
            <a:avLst/>
          </a:prstGeom>
          <a:solidFill>
            <a:srgbClr val="CCFFFF">
              <a:alpha val="50195"/>
            </a:srgbClr>
          </a:solidFill>
          <a:ln w="9525">
            <a:solidFill>
              <a:schemeClr val="tx1"/>
            </a:solidFill>
            <a:round/>
            <a:headEnd/>
            <a:tailEnd/>
          </a:ln>
        </p:spPr>
        <p:txBody>
          <a:bodyPr wrap="none" anchor="ctr"/>
          <a:lstStyle/>
          <a:p>
            <a:pPr algn="ctr"/>
            <a:endParaRPr lang="en-GB"/>
          </a:p>
          <a:p>
            <a:pPr algn="ctr"/>
            <a:r>
              <a:rPr lang="en-GB"/>
              <a:t>Extending the child’s utterances</a:t>
            </a:r>
          </a:p>
          <a:p>
            <a:pPr algn="ctr"/>
            <a:r>
              <a:rPr lang="en-GB"/>
              <a:t>&amp; introducing new vocabulary </a:t>
            </a:r>
          </a:p>
          <a:p>
            <a:pPr algn="ctr"/>
            <a:r>
              <a:rPr lang="en-GB"/>
              <a:t>in context</a:t>
            </a:r>
          </a:p>
        </p:txBody>
      </p:sp>
      <p:sp>
        <p:nvSpPr>
          <p:cNvPr id="18438" name="Oval 11"/>
          <p:cNvSpPr>
            <a:spLocks noChangeArrowheads="1"/>
          </p:cNvSpPr>
          <p:nvPr/>
        </p:nvSpPr>
        <p:spPr bwMode="auto">
          <a:xfrm>
            <a:off x="1333502" y="4184652"/>
            <a:ext cx="4859336" cy="1260796"/>
          </a:xfrm>
          <a:prstGeom prst="ellipse">
            <a:avLst/>
          </a:prstGeom>
          <a:solidFill>
            <a:srgbClr val="CCFFFF">
              <a:alpha val="50195"/>
            </a:srgbClr>
          </a:solidFill>
          <a:ln w="9525">
            <a:solidFill>
              <a:schemeClr val="tx1"/>
            </a:solidFill>
            <a:round/>
            <a:headEnd/>
            <a:tailEnd/>
          </a:ln>
        </p:spPr>
        <p:txBody>
          <a:bodyPr wrap="none" anchor="ctr"/>
          <a:lstStyle/>
          <a:p>
            <a:pPr algn="ctr"/>
            <a:endParaRPr lang="en-GB"/>
          </a:p>
          <a:p>
            <a:pPr algn="ctr"/>
            <a:r>
              <a:rPr lang="en-GB"/>
              <a:t>Modelling the correct sentence</a:t>
            </a:r>
          </a:p>
          <a:p>
            <a:pPr algn="ctr"/>
            <a:r>
              <a:rPr lang="en-GB"/>
              <a:t>when a child’s incorrect</a:t>
            </a:r>
          </a:p>
          <a:p>
            <a:pPr algn="ctr"/>
            <a:r>
              <a:rPr lang="en-GB"/>
              <a:t>utterance is heard</a:t>
            </a:r>
          </a:p>
        </p:txBody>
      </p:sp>
      <p:sp>
        <p:nvSpPr>
          <p:cNvPr id="18439" name="Oval 12"/>
          <p:cNvSpPr>
            <a:spLocks noChangeArrowheads="1"/>
          </p:cNvSpPr>
          <p:nvPr/>
        </p:nvSpPr>
        <p:spPr bwMode="auto">
          <a:xfrm>
            <a:off x="5808664" y="3711577"/>
            <a:ext cx="4859336" cy="1066799"/>
          </a:xfrm>
          <a:prstGeom prst="ellipse">
            <a:avLst/>
          </a:prstGeom>
          <a:solidFill>
            <a:srgbClr val="CCFFFF">
              <a:alpha val="50195"/>
            </a:srgbClr>
          </a:solidFill>
          <a:ln w="9525">
            <a:solidFill>
              <a:schemeClr val="tx1"/>
            </a:solidFill>
            <a:round/>
            <a:headEnd/>
            <a:tailEnd/>
          </a:ln>
        </p:spPr>
        <p:txBody>
          <a:bodyPr wrap="none" anchor="ctr"/>
          <a:lstStyle/>
          <a:p>
            <a:pPr algn="ctr"/>
            <a:r>
              <a:rPr lang="en-GB"/>
              <a:t>Talking at an appropriate rate,</a:t>
            </a:r>
          </a:p>
          <a:p>
            <a:pPr algn="ctr"/>
            <a:r>
              <a:rPr lang="en-GB"/>
              <a:t>using short sentences</a:t>
            </a:r>
          </a:p>
        </p:txBody>
      </p:sp>
      <p:sp>
        <p:nvSpPr>
          <p:cNvPr id="18440" name="Oval 13"/>
          <p:cNvSpPr>
            <a:spLocks noChangeArrowheads="1"/>
          </p:cNvSpPr>
          <p:nvPr/>
        </p:nvSpPr>
        <p:spPr bwMode="auto">
          <a:xfrm>
            <a:off x="1487488" y="2259016"/>
            <a:ext cx="4608512" cy="954084"/>
          </a:xfrm>
          <a:prstGeom prst="ellipse">
            <a:avLst/>
          </a:prstGeom>
          <a:solidFill>
            <a:srgbClr val="CCFFFF">
              <a:alpha val="50195"/>
            </a:srgbClr>
          </a:solidFill>
          <a:ln w="9525">
            <a:solidFill>
              <a:schemeClr val="tx1"/>
            </a:solidFill>
            <a:round/>
            <a:headEnd/>
            <a:tailEnd/>
          </a:ln>
        </p:spPr>
        <p:txBody>
          <a:bodyPr wrap="none" anchor="ctr"/>
          <a:lstStyle/>
          <a:p>
            <a:pPr algn="ctr"/>
            <a:r>
              <a:rPr lang="en-GB"/>
              <a:t>Gaining children’s attention</a:t>
            </a:r>
          </a:p>
          <a:p>
            <a:pPr algn="ctr"/>
            <a:r>
              <a:rPr lang="en-GB"/>
              <a:t>before giving instructions</a:t>
            </a:r>
          </a:p>
        </p:txBody>
      </p:sp>
      <p:sp>
        <p:nvSpPr>
          <p:cNvPr id="18441" name="Oval 14"/>
          <p:cNvSpPr>
            <a:spLocks noChangeArrowheads="1"/>
          </p:cNvSpPr>
          <p:nvPr/>
        </p:nvSpPr>
        <p:spPr bwMode="auto">
          <a:xfrm>
            <a:off x="1487488" y="3225801"/>
            <a:ext cx="4703763" cy="977899"/>
          </a:xfrm>
          <a:prstGeom prst="ellipse">
            <a:avLst/>
          </a:prstGeom>
          <a:solidFill>
            <a:srgbClr val="CCFFFF">
              <a:alpha val="50195"/>
            </a:srgbClr>
          </a:solidFill>
          <a:ln w="9525">
            <a:solidFill>
              <a:schemeClr val="tx1"/>
            </a:solidFill>
            <a:round/>
            <a:headEnd/>
            <a:tailEnd/>
          </a:ln>
        </p:spPr>
        <p:txBody>
          <a:bodyPr wrap="none" anchor="ctr"/>
          <a:lstStyle/>
          <a:p>
            <a:pPr algn="ctr"/>
            <a:r>
              <a:rPr lang="en-GB"/>
              <a:t>Encouraging the children to </a:t>
            </a:r>
          </a:p>
          <a:p>
            <a:pPr algn="ctr"/>
            <a:r>
              <a:rPr lang="en-GB"/>
              <a:t>ask questions</a:t>
            </a:r>
          </a:p>
        </p:txBody>
      </p:sp>
      <p:pic>
        <p:nvPicPr>
          <p:cNvPr id="18442" name="Picture 17" descr="mum_child_talking78185513-621x351"/>
          <p:cNvPicPr>
            <a:picLocks noChangeAspect="1" noChangeArrowheads="1"/>
          </p:cNvPicPr>
          <p:nvPr/>
        </p:nvPicPr>
        <p:blipFill>
          <a:blip r:embed="rId3" cstate="print"/>
          <a:srcRect/>
          <a:stretch>
            <a:fillRect/>
          </a:stretch>
        </p:blipFill>
        <p:spPr bwMode="auto">
          <a:xfrm>
            <a:off x="1966804" y="821470"/>
            <a:ext cx="3554632" cy="1358106"/>
          </a:xfrm>
          <a:prstGeom prst="rect">
            <a:avLst/>
          </a:prstGeom>
          <a:noFill/>
          <a:ln w="9525">
            <a:noFill/>
            <a:miter lim="800000"/>
            <a:headEnd/>
            <a:tailEnd/>
          </a:ln>
        </p:spPr>
      </p:pic>
      <p:pic>
        <p:nvPicPr>
          <p:cNvPr id="18443" name="Picture 18" descr="talking_with_kids"/>
          <p:cNvPicPr>
            <a:picLocks noChangeAspect="1" noChangeArrowheads="1"/>
          </p:cNvPicPr>
          <p:nvPr/>
        </p:nvPicPr>
        <p:blipFill>
          <a:blip r:embed="rId4" cstate="print"/>
          <a:srcRect/>
          <a:stretch>
            <a:fillRect/>
          </a:stretch>
        </p:blipFill>
        <p:spPr bwMode="auto">
          <a:xfrm>
            <a:off x="8273143" y="280893"/>
            <a:ext cx="2394857" cy="1010192"/>
          </a:xfrm>
          <a:prstGeom prst="rect">
            <a:avLst/>
          </a:prstGeom>
          <a:noFill/>
          <a:ln w="9525">
            <a:noFill/>
            <a:miter lim="800000"/>
            <a:headEnd/>
            <a:tailEnd/>
          </a:ln>
        </p:spPr>
      </p:pic>
      <p:sp>
        <p:nvSpPr>
          <p:cNvPr id="12" name="Oval 12"/>
          <p:cNvSpPr>
            <a:spLocks noChangeArrowheads="1"/>
          </p:cNvSpPr>
          <p:nvPr/>
        </p:nvSpPr>
        <p:spPr bwMode="auto">
          <a:xfrm>
            <a:off x="1333503" y="5443539"/>
            <a:ext cx="4872036" cy="1236467"/>
          </a:xfrm>
          <a:prstGeom prst="ellipse">
            <a:avLst/>
          </a:prstGeom>
          <a:solidFill>
            <a:srgbClr val="CCFFFF">
              <a:alpha val="50195"/>
            </a:srgbClr>
          </a:solidFill>
          <a:ln w="9525">
            <a:solidFill>
              <a:schemeClr val="tx1"/>
            </a:solidFill>
            <a:round/>
            <a:headEnd/>
            <a:tailEnd/>
          </a:ln>
        </p:spPr>
        <p:txBody>
          <a:bodyPr wrap="none" anchor="ctr"/>
          <a:lstStyle/>
          <a:p>
            <a:pPr algn="ctr"/>
            <a:r>
              <a:rPr lang="en-GB"/>
              <a:t>Being interested in what a child </a:t>
            </a:r>
          </a:p>
          <a:p>
            <a:pPr algn="ctr"/>
            <a:r>
              <a:rPr lang="en-GB"/>
              <a:t>has to say &amp; being an active listener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928360" y="188913"/>
            <a:ext cx="6894840" cy="666203"/>
          </a:xfrm>
          <a:noFill/>
        </p:spPr>
        <p:txBody>
          <a:bodyPr>
            <a:normAutofit fontScale="90000"/>
          </a:bodyPr>
          <a:lstStyle/>
          <a:p>
            <a:pPr eaLnBrk="1" hangingPunct="1"/>
            <a:r>
              <a:rPr lang="en-GB" sz="3200" b="1"/>
              <a:t>Positive Adult – Child Interaction Includes:</a:t>
            </a:r>
            <a:r>
              <a:rPr lang="en-GB" sz="4000" b="1"/>
              <a:t> </a:t>
            </a:r>
          </a:p>
        </p:txBody>
      </p:sp>
      <p:sp>
        <p:nvSpPr>
          <p:cNvPr id="19459" name="Oval 4"/>
          <p:cNvSpPr>
            <a:spLocks noChangeArrowheads="1"/>
          </p:cNvSpPr>
          <p:nvPr/>
        </p:nvSpPr>
        <p:spPr bwMode="auto">
          <a:xfrm>
            <a:off x="1060983" y="961580"/>
            <a:ext cx="5131855" cy="1403792"/>
          </a:xfrm>
          <a:prstGeom prst="ellipse">
            <a:avLst/>
          </a:prstGeom>
          <a:solidFill>
            <a:srgbClr val="CCFFFF">
              <a:alpha val="50195"/>
            </a:srgbClr>
          </a:solidFill>
          <a:ln w="9525">
            <a:solidFill>
              <a:schemeClr val="tx1"/>
            </a:solidFill>
            <a:round/>
            <a:headEnd/>
            <a:tailEnd/>
          </a:ln>
        </p:spPr>
        <p:txBody>
          <a:bodyPr wrap="none" anchor="ctr"/>
          <a:lstStyle/>
          <a:p>
            <a:pPr algn="ctr"/>
            <a:r>
              <a:rPr lang="en-GB"/>
              <a:t>Giving children </a:t>
            </a:r>
            <a:r>
              <a:rPr lang="en-GB" b="1"/>
              <a:t>Time</a:t>
            </a:r>
            <a:r>
              <a:rPr lang="en-GB"/>
              <a:t> to process</a:t>
            </a:r>
          </a:p>
          <a:p>
            <a:pPr algn="ctr"/>
            <a:r>
              <a:rPr lang="en-GB"/>
              <a:t>information and respond</a:t>
            </a:r>
          </a:p>
        </p:txBody>
      </p:sp>
      <p:sp>
        <p:nvSpPr>
          <p:cNvPr id="19460" name="Oval 5"/>
          <p:cNvSpPr>
            <a:spLocks noChangeArrowheads="1"/>
          </p:cNvSpPr>
          <p:nvPr/>
        </p:nvSpPr>
        <p:spPr bwMode="auto">
          <a:xfrm>
            <a:off x="5951539" y="1484313"/>
            <a:ext cx="5019558" cy="1296988"/>
          </a:xfrm>
          <a:prstGeom prst="ellipse">
            <a:avLst/>
          </a:prstGeom>
          <a:solidFill>
            <a:srgbClr val="CCFFFF">
              <a:alpha val="50195"/>
            </a:srgbClr>
          </a:solidFill>
          <a:ln w="9525">
            <a:solidFill>
              <a:schemeClr val="tx1"/>
            </a:solidFill>
            <a:round/>
            <a:headEnd/>
            <a:tailEnd/>
          </a:ln>
        </p:spPr>
        <p:txBody>
          <a:bodyPr wrap="none" anchor="ctr"/>
          <a:lstStyle/>
          <a:p>
            <a:pPr algn="ctr"/>
            <a:r>
              <a:rPr lang="en-GB"/>
              <a:t>Using natural gestures and </a:t>
            </a:r>
          </a:p>
          <a:p>
            <a:pPr algn="ctr"/>
            <a:r>
              <a:rPr lang="en-GB"/>
              <a:t>facial expressions to support</a:t>
            </a:r>
          </a:p>
          <a:p>
            <a:pPr algn="ctr"/>
            <a:r>
              <a:rPr lang="en-GB"/>
              <a:t>language </a:t>
            </a:r>
          </a:p>
        </p:txBody>
      </p:sp>
      <p:sp>
        <p:nvSpPr>
          <p:cNvPr id="19461" name="Oval 7"/>
          <p:cNvSpPr>
            <a:spLocks noChangeArrowheads="1"/>
          </p:cNvSpPr>
          <p:nvPr/>
        </p:nvSpPr>
        <p:spPr bwMode="auto">
          <a:xfrm>
            <a:off x="1060983" y="3764153"/>
            <a:ext cx="4797952" cy="1393039"/>
          </a:xfrm>
          <a:prstGeom prst="ellipse">
            <a:avLst/>
          </a:prstGeom>
          <a:solidFill>
            <a:srgbClr val="CCFFFF">
              <a:alpha val="50195"/>
            </a:srgbClr>
          </a:solidFill>
          <a:ln w="9525">
            <a:solidFill>
              <a:schemeClr val="tx1"/>
            </a:solidFill>
            <a:round/>
            <a:headEnd/>
            <a:tailEnd/>
          </a:ln>
        </p:spPr>
        <p:txBody>
          <a:bodyPr wrap="none" anchor="ctr"/>
          <a:lstStyle/>
          <a:p>
            <a:pPr algn="ctr"/>
            <a:r>
              <a:rPr lang="en-GB"/>
              <a:t>Giving a running commentary</a:t>
            </a:r>
          </a:p>
          <a:p>
            <a:pPr algn="ctr"/>
            <a:r>
              <a:rPr lang="en-GB"/>
              <a:t>on the child’s activity, rather </a:t>
            </a:r>
          </a:p>
          <a:p>
            <a:pPr algn="ctr"/>
            <a:r>
              <a:rPr lang="en-GB"/>
              <a:t>than asking  lots of questions</a:t>
            </a:r>
          </a:p>
        </p:txBody>
      </p:sp>
      <p:sp>
        <p:nvSpPr>
          <p:cNvPr id="19462" name="Oval 8"/>
          <p:cNvSpPr>
            <a:spLocks noChangeArrowheads="1"/>
          </p:cNvSpPr>
          <p:nvPr/>
        </p:nvSpPr>
        <p:spPr bwMode="auto">
          <a:xfrm>
            <a:off x="6000751" y="2781301"/>
            <a:ext cx="4970346" cy="1133475"/>
          </a:xfrm>
          <a:prstGeom prst="ellipse">
            <a:avLst/>
          </a:prstGeom>
          <a:solidFill>
            <a:srgbClr val="CCFFFF">
              <a:alpha val="50195"/>
            </a:srgbClr>
          </a:solidFill>
          <a:ln w="9525">
            <a:solidFill>
              <a:schemeClr val="tx1"/>
            </a:solidFill>
            <a:round/>
            <a:headEnd/>
            <a:tailEnd/>
          </a:ln>
        </p:spPr>
        <p:txBody>
          <a:bodyPr wrap="none" anchor="ctr"/>
          <a:lstStyle/>
          <a:p>
            <a:pPr algn="ctr"/>
            <a:r>
              <a:rPr lang="en-GB"/>
              <a:t>Not directing a conversation</a:t>
            </a:r>
          </a:p>
          <a:p>
            <a:pPr algn="ctr"/>
            <a:r>
              <a:rPr lang="en-GB"/>
              <a:t>by lots of questions</a:t>
            </a:r>
          </a:p>
        </p:txBody>
      </p:sp>
      <p:sp>
        <p:nvSpPr>
          <p:cNvPr id="19463" name="Oval 9"/>
          <p:cNvSpPr>
            <a:spLocks noChangeArrowheads="1"/>
          </p:cNvSpPr>
          <p:nvPr/>
        </p:nvSpPr>
        <p:spPr bwMode="auto">
          <a:xfrm>
            <a:off x="879499" y="2394735"/>
            <a:ext cx="5240315" cy="1393039"/>
          </a:xfrm>
          <a:prstGeom prst="ellipse">
            <a:avLst/>
          </a:prstGeom>
          <a:solidFill>
            <a:srgbClr val="CCFFFF">
              <a:alpha val="50195"/>
            </a:srgbClr>
          </a:solidFill>
          <a:ln w="9525">
            <a:solidFill>
              <a:schemeClr val="tx1"/>
            </a:solidFill>
            <a:round/>
            <a:headEnd/>
            <a:tailEnd/>
          </a:ln>
        </p:spPr>
        <p:txBody>
          <a:bodyPr wrap="none" anchor="ctr"/>
          <a:lstStyle/>
          <a:p>
            <a:pPr algn="ctr"/>
            <a:r>
              <a:rPr lang="en-GB"/>
              <a:t>Listening to children and </a:t>
            </a:r>
          </a:p>
          <a:p>
            <a:pPr algn="ctr"/>
            <a:r>
              <a:rPr lang="en-GB"/>
              <a:t>Responding to what they say</a:t>
            </a:r>
          </a:p>
        </p:txBody>
      </p:sp>
      <p:sp>
        <p:nvSpPr>
          <p:cNvPr id="19464" name="Oval 12"/>
          <p:cNvSpPr>
            <a:spLocks noChangeArrowheads="1"/>
          </p:cNvSpPr>
          <p:nvPr/>
        </p:nvSpPr>
        <p:spPr bwMode="auto">
          <a:xfrm>
            <a:off x="6435223" y="3914776"/>
            <a:ext cx="4970346" cy="1683305"/>
          </a:xfrm>
          <a:prstGeom prst="ellipse">
            <a:avLst/>
          </a:prstGeom>
          <a:solidFill>
            <a:srgbClr val="CCFFFF">
              <a:alpha val="50195"/>
            </a:srgbClr>
          </a:solidFill>
          <a:ln w="9525">
            <a:solidFill>
              <a:schemeClr val="tx1"/>
            </a:solidFill>
            <a:round/>
            <a:headEnd/>
            <a:tailEnd/>
          </a:ln>
        </p:spPr>
        <p:txBody>
          <a:bodyPr wrap="none" anchor="ctr"/>
          <a:lstStyle/>
          <a:p>
            <a:pPr algn="ctr"/>
            <a:endParaRPr lang="en-GB"/>
          </a:p>
          <a:p>
            <a:pPr algn="ctr"/>
            <a:r>
              <a:rPr lang="en-GB"/>
              <a:t>Using vocabulary children </a:t>
            </a:r>
          </a:p>
          <a:p>
            <a:pPr algn="ctr"/>
            <a:r>
              <a:rPr lang="en-GB"/>
              <a:t>can understand in everyday </a:t>
            </a:r>
          </a:p>
          <a:p>
            <a:pPr algn="ctr"/>
            <a:r>
              <a:rPr lang="en-GB"/>
              <a:t>situations &amp; introducing new </a:t>
            </a:r>
          </a:p>
          <a:p>
            <a:pPr algn="ctr"/>
            <a:r>
              <a:rPr lang="en-GB"/>
              <a:t>words in context</a:t>
            </a:r>
          </a:p>
        </p:txBody>
      </p:sp>
      <p:pic>
        <p:nvPicPr>
          <p:cNvPr id="19465" name="Picture 13" descr="1262927583727Jd0[1]"/>
          <p:cNvPicPr>
            <a:picLocks noChangeAspect="1" noChangeArrowheads="1"/>
          </p:cNvPicPr>
          <p:nvPr/>
        </p:nvPicPr>
        <p:blipFill>
          <a:blip r:embed="rId3" cstate="print"/>
          <a:srcRect l="12689" r="4251" b="12846"/>
          <a:stretch>
            <a:fillRect/>
          </a:stretch>
        </p:blipFill>
        <p:spPr bwMode="auto">
          <a:xfrm>
            <a:off x="3995781" y="5157192"/>
            <a:ext cx="2935511" cy="1566466"/>
          </a:xfrm>
          <a:prstGeom prst="rect">
            <a:avLst/>
          </a:prstGeom>
          <a:noFill/>
          <a:ln w="9525" algn="in">
            <a:noFill/>
            <a:miter lim="800000"/>
            <a:headEnd/>
            <a:tailEnd/>
          </a:ln>
        </p:spPr>
      </p:pic>
      <p:sp>
        <p:nvSpPr>
          <p:cNvPr id="19466" name="AutoShape 14"/>
          <p:cNvSpPr>
            <a:spLocks noChangeArrowheads="1"/>
          </p:cNvSpPr>
          <p:nvPr/>
        </p:nvSpPr>
        <p:spPr bwMode="auto">
          <a:xfrm>
            <a:off x="1117568" y="5425032"/>
            <a:ext cx="2881312" cy="701675"/>
          </a:xfrm>
          <a:prstGeom prst="wedgeEllipseCallout">
            <a:avLst>
              <a:gd name="adj1" fmla="val 118037"/>
              <a:gd name="adj2" fmla="val -10102"/>
            </a:avLst>
          </a:prstGeom>
          <a:solidFill>
            <a:srgbClr val="CCFFCC"/>
          </a:solidFill>
          <a:ln w="9525">
            <a:solidFill>
              <a:schemeClr val="tx1"/>
            </a:solidFill>
            <a:miter lim="800000"/>
            <a:headEnd/>
            <a:tailEnd/>
          </a:ln>
        </p:spPr>
        <p:txBody>
          <a:bodyPr/>
          <a:lstStyle/>
          <a:p>
            <a:pPr algn="ctr"/>
            <a:r>
              <a:rPr lang="en-GB" sz="1200"/>
              <a:t>You are squeezing the dough. Mine feels cold and sticky</a:t>
            </a:r>
          </a:p>
        </p:txBody>
      </p:sp>
      <p:pic>
        <p:nvPicPr>
          <p:cNvPr id="19467" name="Picture 15" descr="talking_with_kids"/>
          <p:cNvPicPr>
            <a:picLocks noChangeAspect="1" noChangeArrowheads="1"/>
          </p:cNvPicPr>
          <p:nvPr/>
        </p:nvPicPr>
        <p:blipFill>
          <a:blip r:embed="rId4" cstate="print"/>
          <a:srcRect/>
          <a:stretch>
            <a:fillRect/>
          </a:stretch>
        </p:blipFill>
        <p:spPr bwMode="auto">
          <a:xfrm>
            <a:off x="8090262" y="216487"/>
            <a:ext cx="2402875" cy="100646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1487487" y="160243"/>
            <a:ext cx="4249738" cy="720725"/>
          </a:xfrm>
        </p:spPr>
        <p:txBody>
          <a:bodyPr/>
          <a:lstStyle/>
          <a:p>
            <a:pPr eaLnBrk="1" hangingPunct="1"/>
            <a:r>
              <a:rPr lang="en-GB" sz="3200" b="1">
                <a:solidFill>
                  <a:srgbClr val="006600"/>
                </a:solidFill>
              </a:rPr>
              <a:t>Being a Play Partner</a:t>
            </a:r>
            <a:r>
              <a:rPr lang="en-GB" sz="2800" b="1"/>
              <a:t> </a:t>
            </a:r>
          </a:p>
        </p:txBody>
      </p:sp>
      <p:sp>
        <p:nvSpPr>
          <p:cNvPr id="21507" name="AutoShape 4"/>
          <p:cNvSpPr>
            <a:spLocks noChangeArrowheads="1"/>
          </p:cNvSpPr>
          <p:nvPr/>
        </p:nvSpPr>
        <p:spPr bwMode="auto">
          <a:xfrm>
            <a:off x="6275848" y="231214"/>
            <a:ext cx="4775599" cy="2238312"/>
          </a:xfrm>
          <a:prstGeom prst="cloudCallout">
            <a:avLst>
              <a:gd name="adj1" fmla="val -48683"/>
              <a:gd name="adj2" fmla="val -46273"/>
            </a:avLst>
          </a:prstGeom>
          <a:solidFill>
            <a:srgbClr val="FFFFFF"/>
          </a:solidFill>
          <a:ln w="9525">
            <a:solidFill>
              <a:schemeClr val="tx1"/>
            </a:solidFill>
            <a:round/>
            <a:headEnd/>
            <a:tailEnd/>
          </a:ln>
        </p:spPr>
        <p:txBody>
          <a:bodyPr/>
          <a:lstStyle/>
          <a:p>
            <a:pPr algn="ctr"/>
            <a:r>
              <a:rPr lang="en-GB" sz="2000"/>
              <a:t>Take turns with children</a:t>
            </a:r>
          </a:p>
          <a:p>
            <a:pPr algn="ctr"/>
            <a:r>
              <a:rPr lang="en-GB" sz="2000"/>
              <a:t>Give specific praise </a:t>
            </a:r>
          </a:p>
          <a:p>
            <a:pPr algn="ctr"/>
            <a:r>
              <a:rPr lang="en-GB" sz="2000"/>
              <a:t>Ask open questions</a:t>
            </a:r>
          </a:p>
          <a:p>
            <a:pPr algn="ctr"/>
            <a:r>
              <a:rPr lang="en-GB" sz="2000"/>
              <a:t>Give time for children to respond</a:t>
            </a:r>
          </a:p>
        </p:txBody>
      </p:sp>
      <p:sp>
        <p:nvSpPr>
          <p:cNvPr id="21508" name="Rectangle 5"/>
          <p:cNvSpPr>
            <a:spLocks noChangeArrowheads="1"/>
          </p:cNvSpPr>
          <p:nvPr/>
        </p:nvSpPr>
        <p:spPr bwMode="auto">
          <a:xfrm>
            <a:off x="864194" y="1185784"/>
            <a:ext cx="4775599" cy="963613"/>
          </a:xfrm>
          <a:prstGeom prst="rect">
            <a:avLst/>
          </a:prstGeom>
          <a:solidFill>
            <a:srgbClr val="FFCC99">
              <a:alpha val="63921"/>
            </a:srgbClr>
          </a:solidFill>
          <a:ln w="9525">
            <a:solidFill>
              <a:schemeClr val="tx1"/>
            </a:solidFill>
            <a:miter lim="800000"/>
            <a:headEnd/>
            <a:tailEnd/>
          </a:ln>
        </p:spPr>
        <p:txBody>
          <a:bodyPr wrap="none" anchor="ctr"/>
          <a:lstStyle/>
          <a:p>
            <a:pPr algn="ctr"/>
            <a:r>
              <a:rPr lang="en-GB" sz="2000">
                <a:latin typeface="Comic Sans MS" pitchFamily="66" charset="0"/>
              </a:rPr>
              <a:t>Create a context for conversation</a:t>
            </a:r>
          </a:p>
          <a:p>
            <a:pPr algn="ctr"/>
            <a:endParaRPr lang="en-GB" sz="2000">
              <a:latin typeface="Comic Sans MS" pitchFamily="66" charset="0"/>
            </a:endParaRPr>
          </a:p>
          <a:p>
            <a:pPr algn="ctr"/>
            <a:r>
              <a:rPr lang="en-GB" sz="2000">
                <a:latin typeface="Comic Sans MS" pitchFamily="66" charset="0"/>
              </a:rPr>
              <a:t>Join children in play</a:t>
            </a:r>
          </a:p>
        </p:txBody>
      </p:sp>
      <p:sp>
        <p:nvSpPr>
          <p:cNvPr id="21509" name="Rectangle 6"/>
          <p:cNvSpPr>
            <a:spLocks noChangeArrowheads="1"/>
          </p:cNvSpPr>
          <p:nvPr/>
        </p:nvSpPr>
        <p:spPr bwMode="auto">
          <a:xfrm>
            <a:off x="864194" y="2664880"/>
            <a:ext cx="3910412" cy="2059169"/>
          </a:xfrm>
          <a:prstGeom prst="rect">
            <a:avLst/>
          </a:prstGeom>
          <a:solidFill>
            <a:srgbClr val="FFCC99">
              <a:alpha val="63921"/>
            </a:srgbClr>
          </a:solidFill>
          <a:ln w="9525">
            <a:solidFill>
              <a:schemeClr val="tx1"/>
            </a:solidFill>
            <a:miter lim="800000"/>
            <a:headEnd/>
            <a:tailEnd/>
          </a:ln>
        </p:spPr>
        <p:txBody>
          <a:bodyPr wrap="none" anchor="ctr"/>
          <a:lstStyle/>
          <a:p>
            <a:pPr algn="ctr"/>
            <a:r>
              <a:rPr lang="en-GB" sz="2000">
                <a:latin typeface="Comic Sans MS" pitchFamily="66" charset="0"/>
              </a:rPr>
              <a:t>Follow the child’s interests</a:t>
            </a:r>
          </a:p>
          <a:p>
            <a:pPr algn="ctr"/>
            <a:endParaRPr lang="en-GB" sz="2000">
              <a:latin typeface="Comic Sans MS" pitchFamily="66" charset="0"/>
            </a:endParaRPr>
          </a:p>
          <a:p>
            <a:pPr algn="ctr"/>
            <a:r>
              <a:rPr lang="en-GB" sz="2000">
                <a:latin typeface="Comic Sans MS" pitchFamily="66" charset="0"/>
              </a:rPr>
              <a:t>Sit face to face</a:t>
            </a:r>
          </a:p>
          <a:p>
            <a:pPr algn="ctr"/>
            <a:endParaRPr lang="en-GB" sz="2000">
              <a:latin typeface="Comic Sans MS" pitchFamily="66" charset="0"/>
            </a:endParaRPr>
          </a:p>
          <a:p>
            <a:pPr algn="ctr"/>
            <a:r>
              <a:rPr lang="en-GB" sz="2000">
                <a:latin typeface="Comic Sans MS" pitchFamily="66" charset="0"/>
              </a:rPr>
              <a:t>OWL</a:t>
            </a:r>
          </a:p>
          <a:p>
            <a:pPr algn="ctr"/>
            <a:r>
              <a:rPr lang="en-GB" sz="2000">
                <a:latin typeface="Comic Sans MS" pitchFamily="66" charset="0"/>
              </a:rPr>
              <a:t>Observe, Wait and Listen </a:t>
            </a:r>
          </a:p>
        </p:txBody>
      </p:sp>
      <p:sp>
        <p:nvSpPr>
          <p:cNvPr id="21510" name="Rectangle 7"/>
          <p:cNvSpPr>
            <a:spLocks noChangeArrowheads="1"/>
          </p:cNvSpPr>
          <p:nvPr/>
        </p:nvSpPr>
        <p:spPr bwMode="auto">
          <a:xfrm>
            <a:off x="1286673" y="5472816"/>
            <a:ext cx="2923908" cy="1009650"/>
          </a:xfrm>
          <a:prstGeom prst="rect">
            <a:avLst/>
          </a:prstGeom>
          <a:solidFill>
            <a:srgbClr val="FFCC99">
              <a:alpha val="63921"/>
            </a:srgbClr>
          </a:solidFill>
          <a:ln w="9525">
            <a:solidFill>
              <a:schemeClr val="tx1"/>
            </a:solidFill>
            <a:miter lim="800000"/>
            <a:headEnd/>
            <a:tailEnd/>
          </a:ln>
        </p:spPr>
        <p:txBody>
          <a:bodyPr wrap="none" anchor="ctr"/>
          <a:lstStyle/>
          <a:p>
            <a:pPr algn="ctr"/>
            <a:r>
              <a:rPr lang="en-GB" sz="2000">
                <a:latin typeface="Comic Sans MS" pitchFamily="66" charset="0"/>
              </a:rPr>
              <a:t>Child says or </a:t>
            </a:r>
          </a:p>
          <a:p>
            <a:pPr algn="ctr"/>
            <a:r>
              <a:rPr lang="en-GB" sz="2000">
                <a:latin typeface="Comic Sans MS" pitchFamily="66" charset="0"/>
              </a:rPr>
              <a:t>does something/ </a:t>
            </a:r>
          </a:p>
          <a:p>
            <a:pPr algn="ctr"/>
            <a:r>
              <a:rPr lang="en-GB" sz="2000">
                <a:latin typeface="Comic Sans MS" pitchFamily="66" charset="0"/>
              </a:rPr>
              <a:t>responds</a:t>
            </a:r>
          </a:p>
        </p:txBody>
      </p:sp>
      <p:sp>
        <p:nvSpPr>
          <p:cNvPr id="2055" name="Rectangle 8"/>
          <p:cNvSpPr>
            <a:spLocks noChangeArrowheads="1"/>
          </p:cNvSpPr>
          <p:nvPr/>
        </p:nvSpPr>
        <p:spPr bwMode="auto">
          <a:xfrm>
            <a:off x="6904611" y="2708274"/>
            <a:ext cx="4458917" cy="3860800"/>
          </a:xfrm>
          <a:prstGeom prst="rect">
            <a:avLst/>
          </a:prstGeom>
          <a:solidFill>
            <a:srgbClr val="FFCC99">
              <a:alpha val="63921"/>
            </a:srgbClr>
          </a:solidFill>
          <a:ln w="9525">
            <a:solidFill>
              <a:schemeClr val="tx1"/>
            </a:solidFill>
            <a:miter lim="800000"/>
            <a:headEnd/>
            <a:tailEnd/>
          </a:ln>
        </p:spPr>
        <p:txBody>
          <a:bodyPr wrap="none" anchor="ctr"/>
          <a:lstStyle/>
          <a:p>
            <a:pPr>
              <a:defRPr/>
            </a:pPr>
            <a:r>
              <a:rPr lang="en-GB" sz="2000">
                <a:latin typeface="Comic Sans MS" pitchFamily="66" charset="0"/>
              </a:rPr>
              <a:t>  Adult responds by: </a:t>
            </a:r>
          </a:p>
          <a:p>
            <a:pPr>
              <a:defRPr/>
            </a:pPr>
            <a:endParaRPr lang="en-GB" sz="800">
              <a:latin typeface="Comic Sans MS" pitchFamily="66" charset="0"/>
            </a:endParaRPr>
          </a:p>
          <a:p>
            <a:pPr>
              <a:buFontTx/>
              <a:buChar char="•"/>
              <a:defRPr/>
            </a:pPr>
            <a:r>
              <a:rPr lang="en-GB" sz="2000">
                <a:latin typeface="Comic Sans MS" pitchFamily="66" charset="0"/>
              </a:rPr>
              <a:t> Being at the child’s level</a:t>
            </a:r>
          </a:p>
          <a:p>
            <a:pPr>
              <a:defRPr/>
            </a:pPr>
            <a:r>
              <a:rPr lang="en-GB" sz="2000">
                <a:latin typeface="Comic Sans MS" pitchFamily="66" charset="0"/>
              </a:rPr>
              <a:t>(physical, developmental and </a:t>
            </a:r>
          </a:p>
          <a:p>
            <a:pPr>
              <a:defRPr/>
            </a:pPr>
            <a:r>
              <a:rPr lang="en-GB" sz="2000">
                <a:latin typeface="Comic Sans MS" pitchFamily="66" charset="0"/>
              </a:rPr>
              <a:t>language level) </a:t>
            </a:r>
          </a:p>
          <a:p>
            <a:pPr>
              <a:defRPr/>
            </a:pPr>
            <a:endParaRPr lang="en-GB" sz="800">
              <a:effectLst>
                <a:outerShdw blurRad="38100" dist="38100" dir="2700000" algn="tl">
                  <a:srgbClr val="000000">
                    <a:alpha val="43137"/>
                  </a:srgbClr>
                </a:outerShdw>
              </a:effectLst>
              <a:latin typeface="Comic Sans MS" pitchFamily="66" charset="0"/>
            </a:endParaRPr>
          </a:p>
          <a:p>
            <a:pPr>
              <a:buFontTx/>
              <a:buChar char="•"/>
              <a:defRPr/>
            </a:pPr>
            <a:r>
              <a:rPr lang="en-GB" sz="2000">
                <a:latin typeface="Comic Sans MS" pitchFamily="66" charset="0"/>
              </a:rPr>
              <a:t> Interpreting what the child is </a:t>
            </a:r>
          </a:p>
          <a:p>
            <a:pPr>
              <a:defRPr/>
            </a:pPr>
            <a:r>
              <a:rPr lang="en-GB" sz="2000">
                <a:latin typeface="Comic Sans MS" pitchFamily="66" charset="0"/>
              </a:rPr>
              <a:t>trying to say </a:t>
            </a:r>
          </a:p>
          <a:p>
            <a:pPr>
              <a:defRPr/>
            </a:pPr>
            <a:endParaRPr lang="en-GB" sz="800">
              <a:latin typeface="Comic Sans MS" pitchFamily="66" charset="0"/>
            </a:endParaRPr>
          </a:p>
          <a:p>
            <a:pPr>
              <a:buFontTx/>
              <a:buChar char="•"/>
              <a:defRPr/>
            </a:pPr>
            <a:r>
              <a:rPr lang="en-GB" sz="2000">
                <a:latin typeface="Comic Sans MS" pitchFamily="66" charset="0"/>
              </a:rPr>
              <a:t> Labelling/ Commenting</a:t>
            </a:r>
          </a:p>
          <a:p>
            <a:pPr>
              <a:defRPr/>
            </a:pPr>
            <a:endParaRPr lang="en-GB" sz="800">
              <a:latin typeface="Comic Sans MS" pitchFamily="66" charset="0"/>
            </a:endParaRPr>
          </a:p>
          <a:p>
            <a:pPr>
              <a:buFontTx/>
              <a:buChar char="•"/>
              <a:defRPr/>
            </a:pPr>
            <a:r>
              <a:rPr lang="en-GB" sz="2000">
                <a:latin typeface="Comic Sans MS" pitchFamily="66" charset="0"/>
              </a:rPr>
              <a:t> Repeating back and extending</a:t>
            </a:r>
          </a:p>
          <a:p>
            <a:pPr>
              <a:buFontTx/>
              <a:buChar char="•"/>
              <a:defRPr/>
            </a:pPr>
            <a:endParaRPr lang="en-GB" sz="800">
              <a:latin typeface="Comic Sans MS" pitchFamily="66" charset="0"/>
            </a:endParaRPr>
          </a:p>
          <a:p>
            <a:pPr>
              <a:buFontTx/>
              <a:buChar char="•"/>
              <a:defRPr/>
            </a:pPr>
            <a:r>
              <a:rPr lang="en-GB" sz="2000">
                <a:latin typeface="Comic Sans MS" pitchFamily="66" charset="0"/>
              </a:rPr>
              <a:t>Wait for the child to respond</a:t>
            </a:r>
          </a:p>
        </p:txBody>
      </p:sp>
      <p:sp>
        <p:nvSpPr>
          <p:cNvPr id="21512" name="AutoShape 9"/>
          <p:cNvSpPr>
            <a:spLocks noChangeArrowheads="1"/>
          </p:cNvSpPr>
          <p:nvPr/>
        </p:nvSpPr>
        <p:spPr bwMode="auto">
          <a:xfrm>
            <a:off x="2891631" y="2149397"/>
            <a:ext cx="360363" cy="503238"/>
          </a:xfrm>
          <a:prstGeom prst="downArrow">
            <a:avLst>
              <a:gd name="adj1" fmla="val 50000"/>
              <a:gd name="adj2" fmla="val 44862"/>
            </a:avLst>
          </a:prstGeom>
          <a:solidFill>
            <a:schemeClr val="hlink"/>
          </a:solidFill>
          <a:ln w="9525">
            <a:solidFill>
              <a:schemeClr val="tx1"/>
            </a:solidFill>
            <a:miter lim="800000"/>
            <a:headEnd/>
            <a:tailEnd/>
          </a:ln>
        </p:spPr>
        <p:txBody>
          <a:bodyPr vert="eaVert" wrap="none" anchor="ctr"/>
          <a:lstStyle/>
          <a:p>
            <a:endParaRPr lang="en-US"/>
          </a:p>
        </p:txBody>
      </p:sp>
      <p:sp>
        <p:nvSpPr>
          <p:cNvPr id="21513" name="AutoShape 10"/>
          <p:cNvSpPr>
            <a:spLocks noChangeArrowheads="1"/>
          </p:cNvSpPr>
          <p:nvPr/>
        </p:nvSpPr>
        <p:spPr bwMode="auto">
          <a:xfrm>
            <a:off x="2897853" y="4724049"/>
            <a:ext cx="360362" cy="792162"/>
          </a:xfrm>
          <a:prstGeom prst="downArrow">
            <a:avLst>
              <a:gd name="adj1" fmla="val 50000"/>
              <a:gd name="adj2" fmla="val 54956"/>
            </a:avLst>
          </a:prstGeom>
          <a:solidFill>
            <a:schemeClr val="hlink"/>
          </a:solidFill>
          <a:ln w="9525">
            <a:solidFill>
              <a:schemeClr val="tx1"/>
            </a:solidFill>
            <a:miter lim="800000"/>
            <a:headEnd/>
            <a:tailEnd/>
          </a:ln>
        </p:spPr>
        <p:txBody>
          <a:bodyPr vert="eaVert" wrap="none" anchor="ctr"/>
          <a:lstStyle/>
          <a:p>
            <a:endParaRPr lang="en-US"/>
          </a:p>
        </p:txBody>
      </p:sp>
      <p:sp>
        <p:nvSpPr>
          <p:cNvPr id="21514" name="AutoShape 11"/>
          <p:cNvSpPr>
            <a:spLocks noChangeArrowheads="1"/>
          </p:cNvSpPr>
          <p:nvPr/>
        </p:nvSpPr>
        <p:spPr bwMode="auto">
          <a:xfrm rot="2830820">
            <a:off x="5311800" y="3111407"/>
            <a:ext cx="360363" cy="2808288"/>
          </a:xfrm>
          <a:prstGeom prst="upArrow">
            <a:avLst>
              <a:gd name="adj1" fmla="val 50000"/>
              <a:gd name="adj2" fmla="val 194824"/>
            </a:avLst>
          </a:prstGeom>
          <a:solidFill>
            <a:schemeClr val="hlink"/>
          </a:solidFill>
          <a:ln w="9525">
            <a:solidFill>
              <a:schemeClr val="tx1"/>
            </a:solidFill>
            <a:miter lim="800000"/>
            <a:headEnd/>
            <a:tailEnd/>
          </a:ln>
        </p:spPr>
        <p:txBody>
          <a:bodyPr vert="eaVert" wrap="none" anchor="ctr"/>
          <a:lstStyle/>
          <a:p>
            <a:endParaRPr lang="en-US"/>
          </a:p>
        </p:txBody>
      </p:sp>
      <p:pic>
        <p:nvPicPr>
          <p:cNvPr id="21515" name="Picture 12"/>
          <p:cNvPicPr>
            <a:picLocks noRot="1" noChangeAspect="1"/>
          </p:cNvPicPr>
          <p:nvPr/>
        </p:nvPicPr>
        <p:blipFill>
          <a:blip r:embed="rId3" cstate="print"/>
          <a:srcRect l="5042" t="8961" r="43706" b="15990"/>
          <a:stretch>
            <a:fillRect/>
          </a:stretch>
        </p:blipFill>
        <p:spPr bwMode="auto">
          <a:xfrm>
            <a:off x="5152553" y="5046384"/>
            <a:ext cx="1441450" cy="1584325"/>
          </a:xfrm>
          <a:prstGeom prst="rect">
            <a:avLst/>
          </a:prstGeom>
          <a:noFill/>
          <a:ln w="12700" algn="ctr">
            <a:solidFill>
              <a:srgbClr val="000000"/>
            </a:solidFill>
            <a:miter lim="800000"/>
            <a:headEnd/>
            <a:tailEnd/>
          </a:ln>
        </p:spPr>
      </p:pic>
      <p:pic>
        <p:nvPicPr>
          <p:cNvPr id="21516" name="Picture 13"/>
          <p:cNvPicPr>
            <a:picLocks noRot="1" noChangeAspect="1"/>
          </p:cNvPicPr>
          <p:nvPr/>
        </p:nvPicPr>
        <p:blipFill>
          <a:blip r:embed="rId4" cstate="print"/>
          <a:srcRect l="44618" t="50676"/>
          <a:stretch>
            <a:fillRect/>
          </a:stretch>
        </p:blipFill>
        <p:spPr bwMode="auto">
          <a:xfrm>
            <a:off x="4936103" y="2298585"/>
            <a:ext cx="1839732" cy="1229866"/>
          </a:xfrm>
          <a:prstGeom prst="rect">
            <a:avLst/>
          </a:prstGeom>
          <a:noFill/>
          <a:ln w="12700" algn="ctr">
            <a:solidFill>
              <a:srgbClr val="000000"/>
            </a:solid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8DB5C1E2-BA70-4608-8D2B-776C81405DA9}"/>
              </a:ext>
            </a:extLst>
          </p:cNvPr>
          <p:cNvSpPr>
            <a:spLocks noGrp="1"/>
          </p:cNvSpPr>
          <p:nvPr>
            <p:ph type="title"/>
          </p:nvPr>
        </p:nvSpPr>
        <p:spPr>
          <a:xfrm>
            <a:off x="3397443" y="983679"/>
            <a:ext cx="4081862" cy="850900"/>
          </a:xfrm>
        </p:spPr>
        <p:txBody>
          <a:bodyPr>
            <a:normAutofit fontScale="90000"/>
          </a:bodyPr>
          <a:lstStyle/>
          <a:p>
            <a:r>
              <a:rPr lang="en-GB" altLang="en-US" sz="5600" b="1">
                <a:solidFill>
                  <a:srgbClr val="3399FF"/>
                </a:solidFill>
              </a:rPr>
              <a:t>Observe, Wait </a:t>
            </a:r>
            <a:br>
              <a:rPr lang="en-GB" altLang="en-US" sz="5600" b="1">
                <a:solidFill>
                  <a:srgbClr val="3399FF"/>
                </a:solidFill>
              </a:rPr>
            </a:br>
            <a:r>
              <a:rPr lang="en-GB" altLang="en-US" sz="5600" b="1">
                <a:solidFill>
                  <a:srgbClr val="3399FF"/>
                </a:solidFill>
              </a:rPr>
              <a:t>and Listen</a:t>
            </a:r>
          </a:p>
        </p:txBody>
      </p:sp>
      <p:sp>
        <p:nvSpPr>
          <p:cNvPr id="10243" name="Rectangle 3">
            <a:extLst>
              <a:ext uri="{FF2B5EF4-FFF2-40B4-BE49-F238E27FC236}">
                <a16:creationId xmlns:a16="http://schemas.microsoft.com/office/drawing/2014/main" id="{80690D60-D48D-46FE-A829-623942B71287}"/>
              </a:ext>
            </a:extLst>
          </p:cNvPr>
          <p:cNvSpPr>
            <a:spLocks noGrp="1"/>
          </p:cNvSpPr>
          <p:nvPr>
            <p:ph type="body" idx="1"/>
          </p:nvPr>
        </p:nvSpPr>
        <p:spPr>
          <a:xfrm>
            <a:off x="3933720" y="2978144"/>
            <a:ext cx="7498575" cy="2864674"/>
          </a:xfrm>
        </p:spPr>
        <p:txBody>
          <a:bodyPr/>
          <a:lstStyle/>
          <a:p>
            <a:pPr>
              <a:lnSpc>
                <a:spcPct val="90000"/>
              </a:lnSpc>
            </a:pPr>
            <a:r>
              <a:rPr lang="en-GB" altLang="en-US" b="1">
                <a:solidFill>
                  <a:srgbClr val="3399FF"/>
                </a:solidFill>
              </a:rPr>
              <a:t>Observing</a:t>
            </a:r>
            <a:r>
              <a:rPr lang="en-GB" altLang="en-US"/>
              <a:t> will give you the opportunity to become aware of what the child is interested in.</a:t>
            </a:r>
          </a:p>
          <a:p>
            <a:pPr>
              <a:lnSpc>
                <a:spcPct val="90000"/>
              </a:lnSpc>
            </a:pPr>
            <a:r>
              <a:rPr lang="en-GB" altLang="en-US" b="1">
                <a:solidFill>
                  <a:srgbClr val="3399FF"/>
                </a:solidFill>
              </a:rPr>
              <a:t>Waiting</a:t>
            </a:r>
            <a:r>
              <a:rPr lang="en-GB" altLang="en-US"/>
              <a:t> allows the child the opportunity to lead by beginning to communicate first.</a:t>
            </a:r>
          </a:p>
          <a:p>
            <a:pPr>
              <a:lnSpc>
                <a:spcPct val="90000"/>
              </a:lnSpc>
            </a:pPr>
            <a:r>
              <a:rPr lang="en-GB" altLang="en-US" b="1">
                <a:solidFill>
                  <a:srgbClr val="3399FF"/>
                </a:solidFill>
              </a:rPr>
              <a:t>Listening</a:t>
            </a:r>
            <a:r>
              <a:rPr lang="en-GB" altLang="en-US"/>
              <a:t> allows you to be aware of the child’s current language level.</a:t>
            </a:r>
          </a:p>
          <a:p>
            <a:pPr>
              <a:lnSpc>
                <a:spcPct val="90000"/>
              </a:lnSpc>
            </a:pPr>
            <a:endParaRPr lang="en-GB" altLang="en-US"/>
          </a:p>
        </p:txBody>
      </p:sp>
      <p:pic>
        <p:nvPicPr>
          <p:cNvPr id="10244" name="Picture 4" descr="wildlife_birds_barking_owl">
            <a:extLst>
              <a:ext uri="{FF2B5EF4-FFF2-40B4-BE49-F238E27FC236}">
                <a16:creationId xmlns:a16="http://schemas.microsoft.com/office/drawing/2014/main" id="{52375B98-C5E1-4C97-AC25-CF1F24A0FC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3008" y="360948"/>
            <a:ext cx="2898903" cy="196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86CE5A4A-18BA-46C9-B227-3810D8D2E9C9}"/>
              </a:ext>
            </a:extLst>
          </p:cNvPr>
          <p:cNvSpPr/>
          <p:nvPr/>
        </p:nvSpPr>
        <p:spPr>
          <a:xfrm>
            <a:off x="625166" y="570951"/>
            <a:ext cx="1534972" cy="707886"/>
          </a:xfrm>
          <a:prstGeom prst="rect">
            <a:avLst/>
          </a:prstGeom>
        </p:spPr>
        <p:txBody>
          <a:bodyPr wrap="none">
            <a:spAutoFit/>
          </a:bodyPr>
          <a:lstStyle/>
          <a:p>
            <a:r>
              <a:rPr lang="en-GB" altLang="zh-TW" sz="4000">
                <a:latin typeface="Bodoni MT Black" pitchFamily="18" charset="0"/>
              </a:rPr>
              <a:t>OWL</a:t>
            </a:r>
            <a:endParaRPr lang="en-GB" sz="4000"/>
          </a:p>
        </p:txBody>
      </p:sp>
      <p:sp>
        <p:nvSpPr>
          <p:cNvPr id="3" name="Rectangle 2">
            <a:extLst>
              <a:ext uri="{FF2B5EF4-FFF2-40B4-BE49-F238E27FC236}">
                <a16:creationId xmlns:a16="http://schemas.microsoft.com/office/drawing/2014/main" id="{91F67EA4-CAF9-46C8-A13F-DFB3FAADA59E}"/>
              </a:ext>
            </a:extLst>
          </p:cNvPr>
          <p:cNvSpPr/>
          <p:nvPr/>
        </p:nvSpPr>
        <p:spPr>
          <a:xfrm>
            <a:off x="625166" y="1620997"/>
            <a:ext cx="1762283" cy="2003625"/>
          </a:xfrm>
          <a:prstGeom prst="rect">
            <a:avLst/>
          </a:prstGeom>
        </p:spPr>
        <p:txBody>
          <a:bodyPr wrap="square">
            <a:spAutoFit/>
          </a:bodyPr>
          <a:lstStyle/>
          <a:p>
            <a:pPr>
              <a:lnSpc>
                <a:spcPct val="90000"/>
              </a:lnSpc>
              <a:defRPr/>
            </a:pPr>
            <a:r>
              <a:rPr lang="en-GB" altLang="zh-TW" sz="2400" b="1"/>
              <a:t>O</a:t>
            </a:r>
            <a:r>
              <a:rPr lang="en-GB" altLang="zh-TW" sz="2400"/>
              <a:t> – observe</a:t>
            </a:r>
          </a:p>
          <a:p>
            <a:pPr>
              <a:lnSpc>
                <a:spcPct val="90000"/>
              </a:lnSpc>
              <a:defRPr/>
            </a:pPr>
            <a:r>
              <a:rPr lang="en-GB" altLang="zh-TW" sz="2400"/>
              <a:t> </a:t>
            </a:r>
            <a:endParaRPr lang="en-GB" altLang="zh-TW" sz="2400" b="1"/>
          </a:p>
          <a:p>
            <a:pPr>
              <a:lnSpc>
                <a:spcPct val="90000"/>
              </a:lnSpc>
              <a:defRPr/>
            </a:pPr>
            <a:r>
              <a:rPr lang="en-GB" altLang="zh-TW" sz="2400" b="1"/>
              <a:t>W</a:t>
            </a:r>
            <a:r>
              <a:rPr lang="en-GB" altLang="zh-TW" sz="2400"/>
              <a:t> – wait</a:t>
            </a:r>
          </a:p>
          <a:p>
            <a:pPr>
              <a:lnSpc>
                <a:spcPct val="90000"/>
              </a:lnSpc>
              <a:defRPr/>
            </a:pPr>
            <a:r>
              <a:rPr lang="en-GB" altLang="zh-TW" sz="2400"/>
              <a:t> </a:t>
            </a:r>
            <a:endParaRPr lang="en-GB" altLang="zh-TW" sz="2400" b="1"/>
          </a:p>
          <a:p>
            <a:pPr>
              <a:lnSpc>
                <a:spcPct val="90000"/>
              </a:lnSpc>
              <a:defRPr/>
            </a:pPr>
            <a:r>
              <a:rPr lang="en-GB" altLang="zh-TW" sz="2400" b="1"/>
              <a:t>L </a:t>
            </a:r>
            <a:r>
              <a:rPr lang="en-GB" altLang="zh-TW" sz="2400"/>
              <a:t>- Listen</a:t>
            </a:r>
            <a:endParaRPr lang="en-GB" altLang="zh-TW" sz="2400" b="1"/>
          </a:p>
          <a:p>
            <a:pPr>
              <a:lnSpc>
                <a:spcPct val="90000"/>
              </a:lnSpc>
              <a:defRPr/>
            </a:pPr>
            <a:r>
              <a:rPr lang="en-GB" altLang="zh-TW" b="1"/>
              <a:t> </a:t>
            </a:r>
            <a:endParaRPr lang="en-GB" altLang="zh-TW"/>
          </a:p>
        </p:txBody>
      </p:sp>
      <p:pic>
        <p:nvPicPr>
          <p:cNvPr id="2050" name="Picture 2" descr="Good communication with children: tips | Raising Children Network">
            <a:extLst>
              <a:ext uri="{FF2B5EF4-FFF2-40B4-BE49-F238E27FC236}">
                <a16:creationId xmlns:a16="http://schemas.microsoft.com/office/drawing/2014/main" id="{FBCDB2E7-A196-4ED1-AD35-E35352B665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806961">
            <a:off x="482807" y="4126611"/>
            <a:ext cx="2829624" cy="15845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BDC8D63E-905F-4546-A514-9F8C7741D422}"/>
              </a:ext>
            </a:extLst>
          </p:cNvPr>
          <p:cNvSpPr>
            <a:spLocks noChangeArrowheads="1"/>
          </p:cNvSpPr>
          <p:nvPr/>
        </p:nvSpPr>
        <p:spPr bwMode="auto">
          <a:xfrm>
            <a:off x="349008" y="53049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2" name="Object 11">
            <a:extLst>
              <a:ext uri="{FF2B5EF4-FFF2-40B4-BE49-F238E27FC236}">
                <a16:creationId xmlns:a16="http://schemas.microsoft.com/office/drawing/2014/main" id="{3E45D2F9-8322-4D02-8157-94D90B214FCF}"/>
              </a:ext>
            </a:extLst>
          </p:cNvPr>
          <p:cNvGraphicFramePr>
            <a:graphicFrameLocks noChangeAspect="1"/>
          </p:cNvGraphicFramePr>
          <p:nvPr>
            <p:extLst>
              <p:ext uri="{D42A27DB-BD31-4B8C-83A1-F6EECF244321}">
                <p14:modId xmlns:p14="http://schemas.microsoft.com/office/powerpoint/2010/main" val="2423125158"/>
              </p:ext>
            </p:extLst>
          </p:nvPr>
        </p:nvGraphicFramePr>
        <p:xfrm>
          <a:off x="306440" y="3197831"/>
          <a:ext cx="3257550" cy="2438400"/>
        </p:xfrm>
        <a:graphic>
          <a:graphicData uri="http://schemas.openxmlformats.org/presentationml/2006/ole">
            <mc:AlternateContent xmlns:mc="http://schemas.openxmlformats.org/markup-compatibility/2006">
              <mc:Choice xmlns:v="urn:schemas-microsoft-com:vml" Requires="v">
                <p:oleObj spid="_x0000_s1026" r:id="rId4" imgW="12193702" imgH="9142857" progId="MSPhotoEd.3">
                  <p:embed/>
                </p:oleObj>
              </mc:Choice>
              <mc:Fallback>
                <p:oleObj r:id="rId4" imgW="12193702" imgH="9142857" progId="MSPhotoEd.3">
                  <p:embed/>
                  <p:pic>
                    <p:nvPicPr>
                      <p:cNvPr id="12" name="Object 11">
                        <a:extLst>
                          <a:ext uri="{FF2B5EF4-FFF2-40B4-BE49-F238E27FC236}">
                            <a16:creationId xmlns:a16="http://schemas.microsoft.com/office/drawing/2014/main" id="{3E45D2F9-8322-4D02-8157-94D90B214F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440" y="3197831"/>
                        <a:ext cx="3257550" cy="2438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6">
            <a:extLst>
              <a:ext uri="{FF2B5EF4-FFF2-40B4-BE49-F238E27FC236}">
                <a16:creationId xmlns:a16="http://schemas.microsoft.com/office/drawing/2014/main" id="{AFDC30A7-757A-49AE-A5C3-AF0FF8FA5A69}"/>
              </a:ext>
            </a:extLst>
          </p:cNvPr>
          <p:cNvSpPr>
            <a:spLocks noChangeArrowheads="1"/>
          </p:cNvSpPr>
          <p:nvPr/>
        </p:nvSpPr>
        <p:spPr bwMode="auto">
          <a:xfrm>
            <a:off x="8138858" y="366458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4" name="Object 13">
            <a:extLst>
              <a:ext uri="{FF2B5EF4-FFF2-40B4-BE49-F238E27FC236}">
                <a16:creationId xmlns:a16="http://schemas.microsoft.com/office/drawing/2014/main" id="{947ADB88-A7C5-4EB4-96DC-D08059CD766A}"/>
              </a:ext>
            </a:extLst>
          </p:cNvPr>
          <p:cNvGraphicFramePr>
            <a:graphicFrameLocks noChangeAspect="1"/>
          </p:cNvGraphicFramePr>
          <p:nvPr>
            <p:extLst>
              <p:ext uri="{D42A27DB-BD31-4B8C-83A1-F6EECF244321}">
                <p14:modId xmlns:p14="http://schemas.microsoft.com/office/powerpoint/2010/main" val="99731081"/>
              </p:ext>
            </p:extLst>
          </p:nvPr>
        </p:nvGraphicFramePr>
        <p:xfrm>
          <a:off x="8424386" y="2960505"/>
          <a:ext cx="3231289" cy="2438401"/>
        </p:xfrm>
        <a:graphic>
          <a:graphicData uri="http://schemas.openxmlformats.org/presentationml/2006/ole">
            <mc:AlternateContent xmlns:mc="http://schemas.openxmlformats.org/markup-compatibility/2006">
              <mc:Choice xmlns:v="urn:schemas-microsoft-com:vml" Requires="v">
                <p:oleObj spid="_x0000_s1027" r:id="rId6" imgW="12193702" imgH="9142857" progId="MSPhotoEd.3">
                  <p:embed/>
                </p:oleObj>
              </mc:Choice>
              <mc:Fallback>
                <p:oleObj r:id="rId6" imgW="12193702" imgH="9142857" progId="MSPhotoEd.3">
                  <p:embed/>
                  <p:pic>
                    <p:nvPicPr>
                      <p:cNvPr id="14" name="Object 13">
                        <a:extLst>
                          <a:ext uri="{FF2B5EF4-FFF2-40B4-BE49-F238E27FC236}">
                            <a16:creationId xmlns:a16="http://schemas.microsoft.com/office/drawing/2014/main" id="{947ADB88-A7C5-4EB4-96DC-D08059CD76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4386" y="2960505"/>
                        <a:ext cx="3231289" cy="2438401"/>
                      </a:xfrm>
                      <a:prstGeom prst="rect">
                        <a:avLst/>
                      </a:prstGeom>
                      <a:noFill/>
                    </p:spPr>
                  </p:pic>
                </p:oleObj>
              </mc:Fallback>
            </mc:AlternateContent>
          </a:graphicData>
        </a:graphic>
      </p:graphicFrame>
      <p:sp>
        <p:nvSpPr>
          <p:cNvPr id="15" name="Rectangle 8">
            <a:extLst>
              <a:ext uri="{FF2B5EF4-FFF2-40B4-BE49-F238E27FC236}">
                <a16:creationId xmlns:a16="http://schemas.microsoft.com/office/drawing/2014/main" id="{187195C4-0DD8-4263-977F-3EF699462636}"/>
              </a:ext>
            </a:extLst>
          </p:cNvPr>
          <p:cNvSpPr>
            <a:spLocks noChangeArrowheads="1"/>
          </p:cNvSpPr>
          <p:nvPr/>
        </p:nvSpPr>
        <p:spPr bwMode="auto">
          <a:xfrm>
            <a:off x="614253" y="3601759"/>
            <a:ext cx="89118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pic>
        <p:nvPicPr>
          <p:cNvPr id="17" name="Picture 4" descr="RF photo">
            <a:extLst>
              <a:ext uri="{FF2B5EF4-FFF2-40B4-BE49-F238E27FC236}">
                <a16:creationId xmlns:a16="http://schemas.microsoft.com/office/drawing/2014/main" id="{D6FC1EAA-8F7F-4CCC-94E9-A149A44CDD4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a:xfrm>
            <a:off x="4840367" y="319706"/>
            <a:ext cx="3172415" cy="2378573"/>
          </a:xfrm>
          <a:prstGeom prst="rect">
            <a:avLst/>
          </a:prstGeom>
          <a:noFill/>
        </p:spPr>
      </p:pic>
      <p:sp>
        <p:nvSpPr>
          <p:cNvPr id="18" name="Rectangle 17">
            <a:extLst>
              <a:ext uri="{FF2B5EF4-FFF2-40B4-BE49-F238E27FC236}">
                <a16:creationId xmlns:a16="http://schemas.microsoft.com/office/drawing/2014/main" id="{F5FA8141-7858-4A12-83BC-E47C512A48BB}"/>
              </a:ext>
            </a:extLst>
          </p:cNvPr>
          <p:cNvSpPr/>
          <p:nvPr/>
        </p:nvSpPr>
        <p:spPr>
          <a:xfrm>
            <a:off x="349008" y="283544"/>
            <a:ext cx="3172415" cy="523220"/>
          </a:xfrm>
          <a:prstGeom prst="rect">
            <a:avLst/>
          </a:prstGeom>
        </p:spPr>
        <p:txBody>
          <a:bodyPr wrap="square">
            <a:spAutoFit/>
          </a:bodyPr>
          <a:lstStyle/>
          <a:p>
            <a:r>
              <a:rPr lang="en-GB" altLang="en-US" sz="2800" b="1">
                <a:solidFill>
                  <a:srgbClr val="3399FF"/>
                </a:solidFill>
                <a:latin typeface="+mj-lt"/>
              </a:rPr>
              <a:t>What is Box Clever?</a:t>
            </a:r>
            <a:endParaRPr lang="en-GB" sz="2800" b="1">
              <a:latin typeface="+mj-lt"/>
            </a:endParaRPr>
          </a:p>
        </p:txBody>
      </p:sp>
      <p:sp>
        <p:nvSpPr>
          <p:cNvPr id="19" name="Rectangle 18">
            <a:extLst>
              <a:ext uri="{FF2B5EF4-FFF2-40B4-BE49-F238E27FC236}">
                <a16:creationId xmlns:a16="http://schemas.microsoft.com/office/drawing/2014/main" id="{EDD2EA20-2420-4EFA-B632-3E4618F1A79B}"/>
              </a:ext>
            </a:extLst>
          </p:cNvPr>
          <p:cNvSpPr/>
          <p:nvPr/>
        </p:nvSpPr>
        <p:spPr>
          <a:xfrm>
            <a:off x="349008" y="850597"/>
            <a:ext cx="4369575" cy="1938992"/>
          </a:xfrm>
          <a:prstGeom prst="rect">
            <a:avLst/>
          </a:prstGeom>
        </p:spPr>
        <p:txBody>
          <a:bodyPr wrap="square">
            <a:spAutoFit/>
          </a:bodyPr>
          <a:lstStyle/>
          <a:p>
            <a:r>
              <a:rPr lang="en-GB" altLang="en-US" sz="2400"/>
              <a:t>Approach aimed at training staff working with reception-aged children to develop skills in adult-child interaction and narrative therapy through play.</a:t>
            </a:r>
          </a:p>
        </p:txBody>
      </p:sp>
      <p:sp>
        <p:nvSpPr>
          <p:cNvPr id="20" name="Rectangle 19">
            <a:extLst>
              <a:ext uri="{FF2B5EF4-FFF2-40B4-BE49-F238E27FC236}">
                <a16:creationId xmlns:a16="http://schemas.microsoft.com/office/drawing/2014/main" id="{38422351-FAC0-4004-A13D-CB6DA508F5CF}"/>
              </a:ext>
            </a:extLst>
          </p:cNvPr>
          <p:cNvSpPr/>
          <p:nvPr/>
        </p:nvSpPr>
        <p:spPr>
          <a:xfrm>
            <a:off x="8424386" y="764235"/>
            <a:ext cx="2440668" cy="523220"/>
          </a:xfrm>
          <a:prstGeom prst="rect">
            <a:avLst/>
          </a:prstGeom>
        </p:spPr>
        <p:txBody>
          <a:bodyPr wrap="none">
            <a:spAutoFit/>
          </a:bodyPr>
          <a:lstStyle/>
          <a:p>
            <a:r>
              <a:rPr lang="en-GB" sz="2800" b="1">
                <a:solidFill>
                  <a:srgbClr val="3399FF"/>
                </a:solidFill>
                <a:latin typeface="+mj-lt"/>
              </a:rPr>
              <a:t>Box Clever Aims</a:t>
            </a:r>
            <a:endParaRPr lang="en-GB" sz="2800" b="1">
              <a:latin typeface="+mj-lt"/>
            </a:endParaRPr>
          </a:p>
        </p:txBody>
      </p:sp>
      <p:sp>
        <p:nvSpPr>
          <p:cNvPr id="21" name="Rectangle 20">
            <a:extLst>
              <a:ext uri="{FF2B5EF4-FFF2-40B4-BE49-F238E27FC236}">
                <a16:creationId xmlns:a16="http://schemas.microsoft.com/office/drawing/2014/main" id="{D7C8949C-53B6-46BC-9519-DFFC950A9F59}"/>
              </a:ext>
            </a:extLst>
          </p:cNvPr>
          <p:cNvSpPr/>
          <p:nvPr/>
        </p:nvSpPr>
        <p:spPr>
          <a:xfrm>
            <a:off x="8226593" y="1363151"/>
            <a:ext cx="3690514" cy="1200329"/>
          </a:xfrm>
          <a:prstGeom prst="rect">
            <a:avLst/>
          </a:prstGeom>
        </p:spPr>
        <p:txBody>
          <a:bodyPr wrap="square">
            <a:spAutoFit/>
          </a:bodyPr>
          <a:lstStyle/>
          <a:p>
            <a:pPr fontAlgn="base">
              <a:buFont typeface="Arial" panose="020B0604020202020204" pitchFamily="34" charset="0"/>
              <a:buChar char="•"/>
            </a:pPr>
            <a:r>
              <a:rPr lang="en-GB" sz="2400">
                <a:solidFill>
                  <a:srgbClr val="000000"/>
                </a:solidFill>
              </a:rPr>
              <a:t>  Develop vocabulary</a:t>
            </a:r>
            <a:r>
              <a:rPr lang="en-US" sz="2400">
                <a:solidFill>
                  <a:srgbClr val="000000"/>
                </a:solidFill>
              </a:rPr>
              <a:t>​</a:t>
            </a:r>
          </a:p>
          <a:p>
            <a:pPr fontAlgn="base">
              <a:buFont typeface="Arial" panose="020B0604020202020204" pitchFamily="34" charset="0"/>
              <a:buChar char="•"/>
            </a:pPr>
            <a:r>
              <a:rPr lang="en-GB" sz="2400">
                <a:solidFill>
                  <a:srgbClr val="000000"/>
                </a:solidFill>
              </a:rPr>
              <a:t>  Develop story-telling skills</a:t>
            </a:r>
            <a:r>
              <a:rPr lang="en-US" sz="2400">
                <a:solidFill>
                  <a:srgbClr val="000000"/>
                </a:solidFill>
              </a:rPr>
              <a:t>​</a:t>
            </a:r>
          </a:p>
          <a:p>
            <a:pPr fontAlgn="base">
              <a:buFont typeface="Arial" panose="020B0604020202020204" pitchFamily="34" charset="0"/>
              <a:buChar char="•"/>
            </a:pPr>
            <a:r>
              <a:rPr lang="en-GB" sz="2400">
                <a:solidFill>
                  <a:srgbClr val="000000"/>
                </a:solidFill>
              </a:rPr>
              <a:t>  Improve confidence</a:t>
            </a:r>
            <a:r>
              <a:rPr lang="en-US">
                <a:solidFill>
                  <a:srgbClr val="000000"/>
                </a:solidFill>
                <a:latin typeface="Tahoma" panose="020B0604030504040204" pitchFamily="34" charset="0"/>
              </a:rPr>
              <a:t>​</a:t>
            </a:r>
            <a:endParaRPr lang="en-US" b="0" i="0">
              <a:solidFill>
                <a:srgbClr val="000000"/>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566D4130-8D1E-4B21-B635-CCB2FE0786ED}"/>
              </a:ext>
            </a:extLst>
          </p:cNvPr>
          <p:cNvSpPr/>
          <p:nvPr/>
        </p:nvSpPr>
        <p:spPr>
          <a:xfrm>
            <a:off x="4003003" y="2854510"/>
            <a:ext cx="3129255" cy="523220"/>
          </a:xfrm>
          <a:prstGeom prst="rect">
            <a:avLst/>
          </a:prstGeom>
        </p:spPr>
        <p:txBody>
          <a:bodyPr wrap="none">
            <a:spAutoFit/>
          </a:bodyPr>
          <a:lstStyle/>
          <a:p>
            <a:r>
              <a:rPr lang="en-GB" sz="2800" b="1">
                <a:solidFill>
                  <a:srgbClr val="3399FF"/>
                </a:solidFill>
                <a:latin typeface="+mj-lt"/>
              </a:rPr>
              <a:t>Box Clever provides :</a:t>
            </a:r>
            <a:endParaRPr lang="en-GB"/>
          </a:p>
        </p:txBody>
      </p:sp>
      <p:sp>
        <p:nvSpPr>
          <p:cNvPr id="23" name="Rectangle 22">
            <a:extLst>
              <a:ext uri="{FF2B5EF4-FFF2-40B4-BE49-F238E27FC236}">
                <a16:creationId xmlns:a16="http://schemas.microsoft.com/office/drawing/2014/main" id="{01448002-2777-4D83-9FE8-2A873782038A}"/>
              </a:ext>
            </a:extLst>
          </p:cNvPr>
          <p:cNvSpPr/>
          <p:nvPr/>
        </p:nvSpPr>
        <p:spPr>
          <a:xfrm>
            <a:off x="3689991" y="3396139"/>
            <a:ext cx="4539086" cy="2308324"/>
          </a:xfrm>
          <a:prstGeom prst="rect">
            <a:avLst/>
          </a:prstGeom>
        </p:spPr>
        <p:txBody>
          <a:bodyPr wrap="square">
            <a:spAutoFit/>
          </a:bodyPr>
          <a:lstStyle/>
          <a:p>
            <a:pPr marL="342900" indent="-342900" fontAlgn="base">
              <a:buFont typeface="Arial" panose="020B0604020202020204" pitchFamily="34" charset="0"/>
              <a:buChar char="•"/>
            </a:pPr>
            <a:r>
              <a:rPr lang="en-GB" sz="2400">
                <a:solidFill>
                  <a:srgbClr val="000000"/>
                </a:solidFill>
              </a:rPr>
              <a:t>Play that is fun</a:t>
            </a:r>
            <a:r>
              <a:rPr lang="en-US" sz="2400">
                <a:solidFill>
                  <a:srgbClr val="000000"/>
                </a:solidFill>
              </a:rPr>
              <a:t>​</a:t>
            </a:r>
          </a:p>
          <a:p>
            <a:pPr marL="342900" indent="-342900" fontAlgn="base">
              <a:buFont typeface="Arial" panose="020B0604020202020204" pitchFamily="34" charset="0"/>
              <a:buChar char="•"/>
            </a:pPr>
            <a:r>
              <a:rPr lang="en-GB" sz="2400">
                <a:solidFill>
                  <a:srgbClr val="000000"/>
                </a:solidFill>
              </a:rPr>
              <a:t>Repetition</a:t>
            </a:r>
            <a:r>
              <a:rPr lang="en-US" sz="2400">
                <a:solidFill>
                  <a:srgbClr val="000000"/>
                </a:solidFill>
              </a:rPr>
              <a:t>​</a:t>
            </a:r>
          </a:p>
          <a:p>
            <a:pPr marL="342900" indent="-342900" fontAlgn="base">
              <a:buFont typeface="Arial" panose="020B0604020202020204" pitchFamily="34" charset="0"/>
              <a:buChar char="•"/>
            </a:pPr>
            <a:r>
              <a:rPr lang="en-GB" sz="2400">
                <a:solidFill>
                  <a:srgbClr val="000000"/>
                </a:solidFill>
              </a:rPr>
              <a:t>Adults talking to the children at the right levels as they play</a:t>
            </a:r>
            <a:r>
              <a:rPr lang="en-US" sz="2400">
                <a:solidFill>
                  <a:srgbClr val="000000"/>
                </a:solidFill>
              </a:rPr>
              <a:t>​</a:t>
            </a:r>
          </a:p>
          <a:p>
            <a:pPr marL="342900" indent="-342900" fontAlgn="base">
              <a:buFont typeface="Arial" panose="020B0604020202020204" pitchFamily="34" charset="0"/>
              <a:buChar char="•"/>
            </a:pPr>
            <a:r>
              <a:rPr lang="en-GB" sz="2400">
                <a:solidFill>
                  <a:srgbClr val="000000"/>
                </a:solidFill>
              </a:rPr>
              <a:t>Opportunities to experiment while playing with their friends</a:t>
            </a:r>
            <a:r>
              <a:rPr lang="en-US" sz="2400">
                <a:solidFill>
                  <a:srgbClr val="000000"/>
                </a:solidFill>
              </a:rPr>
              <a:t>​</a:t>
            </a:r>
            <a:endParaRPr lang="en-US" sz="2400" b="0" i="0">
              <a:solidFill>
                <a:srgbClr val="000000"/>
              </a:solidFill>
              <a:effectLst/>
            </a:endParaRPr>
          </a:p>
        </p:txBody>
      </p:sp>
      <p:sp>
        <p:nvSpPr>
          <p:cNvPr id="24" name="Rectangle 23">
            <a:extLst>
              <a:ext uri="{FF2B5EF4-FFF2-40B4-BE49-F238E27FC236}">
                <a16:creationId xmlns:a16="http://schemas.microsoft.com/office/drawing/2014/main" id="{4B14A684-064D-4E42-A049-532D9844BA20}"/>
              </a:ext>
            </a:extLst>
          </p:cNvPr>
          <p:cNvSpPr/>
          <p:nvPr/>
        </p:nvSpPr>
        <p:spPr>
          <a:xfrm>
            <a:off x="306440" y="5850570"/>
            <a:ext cx="11524918" cy="830997"/>
          </a:xfrm>
          <a:prstGeom prst="rect">
            <a:avLst/>
          </a:prstGeom>
        </p:spPr>
        <p:txBody>
          <a:bodyPr wrap="square">
            <a:spAutoFit/>
          </a:bodyPr>
          <a:lstStyle/>
          <a:p>
            <a:r>
              <a:rPr lang="en-GB" sz="2400" b="1">
                <a:solidFill>
                  <a:srgbClr val="3399FF"/>
                </a:solidFill>
              </a:rPr>
              <a:t>Children need play experiences at the same time as the language stimulation in order to understand and use the concepts</a:t>
            </a:r>
            <a:r>
              <a:rPr lang="en-GB" sz="2400" b="1">
                <a:solidFill>
                  <a:srgbClr val="000000"/>
                </a:solidFill>
              </a:rPr>
              <a:t>​</a:t>
            </a:r>
            <a:endParaRPr lang="en-GB" sz="2400" b="1"/>
          </a:p>
        </p:txBody>
      </p:sp>
    </p:spTree>
    <p:extLst>
      <p:ext uri="{BB962C8B-B14F-4D97-AF65-F5344CB8AC3E}">
        <p14:creationId xmlns:p14="http://schemas.microsoft.com/office/powerpoint/2010/main" val="2826151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7289EE2E-0681-4DCB-BA8F-0DA7A79827BD}"/>
              </a:ext>
            </a:extLst>
          </p:cNvPr>
          <p:cNvSpPr>
            <a:spLocks noChangeArrowheads="1"/>
          </p:cNvSpPr>
          <p:nvPr/>
        </p:nvSpPr>
        <p:spPr bwMode="auto">
          <a:xfrm>
            <a:off x="-397323" y="179811"/>
            <a:ext cx="4212110" cy="166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12" rIns="914112" bIns="1141053" anchor="ct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GB" altLang="en-US" sz="2000" u="sng">
                <a:latin typeface="Comic Sans MS" panose="030F0702030302020204" pitchFamily="66" charset="0"/>
              </a:rPr>
              <a:t>Teaching by Talking</a:t>
            </a:r>
            <a:endParaRPr lang="en-GB" altLang="en-US" sz="900"/>
          </a:p>
          <a:p>
            <a:r>
              <a:rPr lang="en-GB" altLang="en-US" sz="1000"/>
              <a:t>      </a:t>
            </a:r>
            <a:endParaRPr lang="en-GB" altLang="en-US"/>
          </a:p>
        </p:txBody>
      </p:sp>
      <p:pic>
        <p:nvPicPr>
          <p:cNvPr id="23555" name="Picture 1">
            <a:extLst>
              <a:ext uri="{FF2B5EF4-FFF2-40B4-BE49-F238E27FC236}">
                <a16:creationId xmlns:a16="http://schemas.microsoft.com/office/drawing/2014/main" id="{C43E8E86-1304-4861-96FB-FC56D24310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6699" y="804493"/>
            <a:ext cx="9518601" cy="587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
            <a:extLst>
              <a:ext uri="{FF2B5EF4-FFF2-40B4-BE49-F238E27FC236}">
                <a16:creationId xmlns:a16="http://schemas.microsoft.com/office/drawing/2014/main" id="{CEA20828-12E9-4B5B-907B-B8F8AC816275}"/>
              </a:ext>
            </a:extLst>
          </p:cNvPr>
          <p:cNvSpPr>
            <a:spLocks noChangeArrowheads="1"/>
          </p:cNvSpPr>
          <p:nvPr/>
        </p:nvSpPr>
        <p:spPr bwMode="auto">
          <a:xfrm>
            <a:off x="1524001" y="5665857"/>
            <a:ext cx="1847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br>
              <a:rPr lang="en-GB" altLang="en-US" sz="1600">
                <a:latin typeface="Comic Sans MS" panose="030F0702030302020204" pitchFamily="66" charset="0"/>
                <a:cs typeface="Times New Roman" panose="02020603050405020304" pitchFamily="18" charset="0"/>
              </a:rPr>
            </a:br>
            <a:endParaRPr lang="en-GB"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8C61CD21-1AB0-446F-A3E6-BC9D1ADA3946}"/>
              </a:ext>
            </a:extLst>
          </p:cNvPr>
          <p:cNvSpPr>
            <a:spLocks noGrp="1"/>
          </p:cNvSpPr>
          <p:nvPr>
            <p:ph type="ctrTitle"/>
          </p:nvPr>
        </p:nvSpPr>
        <p:spPr>
          <a:xfrm>
            <a:off x="2135188" y="188913"/>
            <a:ext cx="7772400" cy="863600"/>
          </a:xfrm>
        </p:spPr>
        <p:txBody>
          <a:bodyPr/>
          <a:lstStyle/>
          <a:p>
            <a:pPr eaLnBrk="1" hangingPunct="1"/>
            <a:r>
              <a:rPr lang="en-GB" altLang="en-US" sz="3600" b="1" dirty="0">
                <a:solidFill>
                  <a:srgbClr val="3399FF"/>
                </a:solidFill>
              </a:rPr>
              <a:t>The Hand Rule</a:t>
            </a:r>
          </a:p>
        </p:txBody>
      </p:sp>
      <p:sp>
        <p:nvSpPr>
          <p:cNvPr id="14339" name="Text Box 10">
            <a:extLst>
              <a:ext uri="{FF2B5EF4-FFF2-40B4-BE49-F238E27FC236}">
                <a16:creationId xmlns:a16="http://schemas.microsoft.com/office/drawing/2014/main" id="{0758CCDB-B75F-4F5E-AEB5-6AF282DE686F}"/>
              </a:ext>
            </a:extLst>
          </p:cNvPr>
          <p:cNvSpPr txBox="1">
            <a:spLocks noChangeArrowheads="1"/>
          </p:cNvSpPr>
          <p:nvPr/>
        </p:nvSpPr>
        <p:spPr bwMode="auto">
          <a:xfrm>
            <a:off x="7438465" y="2336799"/>
            <a:ext cx="3024188" cy="3324225"/>
          </a:xfrm>
          <a:prstGeom prst="rect">
            <a:avLst/>
          </a:prstGeom>
          <a:solidFill>
            <a:srgbClr val="CC99FF"/>
          </a:solidFill>
          <a:ln w="28575">
            <a:solidFill>
              <a:schemeClr val="tx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2000"/>
              <a:t>Remember to limit the number of questions you use. </a:t>
            </a:r>
          </a:p>
          <a:p>
            <a:pPr eaLnBrk="1" hangingPunct="1">
              <a:spcBef>
                <a:spcPct val="50000"/>
              </a:spcBef>
              <a:buFontTx/>
              <a:buNone/>
            </a:pPr>
            <a:r>
              <a:rPr lang="en-GB" altLang="en-US" sz="2000"/>
              <a:t>Giving a child a commentary about what they are doing is more helpful. Comment instead! For every question you use balance it out with 4 comments.</a:t>
            </a:r>
          </a:p>
        </p:txBody>
      </p:sp>
      <p:pic>
        <p:nvPicPr>
          <p:cNvPr id="14340" name="Picture 11" descr="istockphoto_8677996-cartoon-hands">
            <a:extLst>
              <a:ext uri="{FF2B5EF4-FFF2-40B4-BE49-F238E27FC236}">
                <a16:creationId xmlns:a16="http://schemas.microsoft.com/office/drawing/2014/main" id="{1E57FDC8-1935-4B28-8923-46035C44BE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8027" b="64771"/>
          <a:stretch>
            <a:fillRect/>
          </a:stretch>
        </p:blipFill>
        <p:spPr bwMode="auto">
          <a:xfrm>
            <a:off x="1416051" y="2730499"/>
            <a:ext cx="5351922" cy="3750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 Box 12">
            <a:extLst>
              <a:ext uri="{FF2B5EF4-FFF2-40B4-BE49-F238E27FC236}">
                <a16:creationId xmlns:a16="http://schemas.microsoft.com/office/drawing/2014/main" id="{E842635F-F2E5-410B-90EC-A688C224F544}"/>
              </a:ext>
            </a:extLst>
          </p:cNvPr>
          <p:cNvSpPr txBox="1">
            <a:spLocks noChangeArrowheads="1"/>
          </p:cNvSpPr>
          <p:nvPr/>
        </p:nvSpPr>
        <p:spPr bwMode="auto">
          <a:xfrm>
            <a:off x="1422401" y="4349796"/>
            <a:ext cx="15843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1800" dirty="0"/>
              <a:t>  </a:t>
            </a:r>
            <a:r>
              <a:rPr lang="en-GB" altLang="en-US" sz="1800" dirty="0">
                <a:solidFill>
                  <a:srgbClr val="3399FF"/>
                </a:solidFill>
              </a:rPr>
              <a:t>Question</a:t>
            </a:r>
          </a:p>
        </p:txBody>
      </p:sp>
      <p:sp>
        <p:nvSpPr>
          <p:cNvPr id="14342" name="Text Box 13">
            <a:extLst>
              <a:ext uri="{FF2B5EF4-FFF2-40B4-BE49-F238E27FC236}">
                <a16:creationId xmlns:a16="http://schemas.microsoft.com/office/drawing/2014/main" id="{7227AE2C-7135-4488-8121-83A71B14394B}"/>
              </a:ext>
            </a:extLst>
          </p:cNvPr>
          <p:cNvSpPr txBox="1">
            <a:spLocks noChangeArrowheads="1"/>
          </p:cNvSpPr>
          <p:nvPr/>
        </p:nvSpPr>
        <p:spPr bwMode="auto">
          <a:xfrm>
            <a:off x="1868212" y="3025823"/>
            <a:ext cx="15843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1800" dirty="0">
                <a:solidFill>
                  <a:srgbClr val="FF0000"/>
                </a:solidFill>
              </a:rPr>
              <a:t>Comment</a:t>
            </a:r>
          </a:p>
        </p:txBody>
      </p:sp>
      <p:sp>
        <p:nvSpPr>
          <p:cNvPr id="14343" name="Text Box 14">
            <a:extLst>
              <a:ext uri="{FF2B5EF4-FFF2-40B4-BE49-F238E27FC236}">
                <a16:creationId xmlns:a16="http://schemas.microsoft.com/office/drawing/2014/main" id="{7B4B665A-9F19-473C-8E2E-95405419DCC1}"/>
              </a:ext>
            </a:extLst>
          </p:cNvPr>
          <p:cNvSpPr txBox="1">
            <a:spLocks noChangeArrowheads="1"/>
          </p:cNvSpPr>
          <p:nvPr/>
        </p:nvSpPr>
        <p:spPr bwMode="auto">
          <a:xfrm>
            <a:off x="3406213" y="2236272"/>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1800" dirty="0">
                <a:solidFill>
                  <a:srgbClr val="FF0000"/>
                </a:solidFill>
              </a:rPr>
              <a:t>Repetitions</a:t>
            </a:r>
          </a:p>
        </p:txBody>
      </p:sp>
      <p:sp>
        <p:nvSpPr>
          <p:cNvPr id="14344" name="Text Box 15">
            <a:extLst>
              <a:ext uri="{FF2B5EF4-FFF2-40B4-BE49-F238E27FC236}">
                <a16:creationId xmlns:a16="http://schemas.microsoft.com/office/drawing/2014/main" id="{399A23FD-B316-4625-ACB8-149098D7DF08}"/>
              </a:ext>
            </a:extLst>
          </p:cNvPr>
          <p:cNvSpPr txBox="1">
            <a:spLocks noChangeArrowheads="1"/>
          </p:cNvSpPr>
          <p:nvPr/>
        </p:nvSpPr>
        <p:spPr bwMode="auto">
          <a:xfrm>
            <a:off x="5229225" y="2833591"/>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1800" dirty="0">
                <a:solidFill>
                  <a:srgbClr val="FF0000"/>
                </a:solidFill>
              </a:rPr>
              <a:t>Extensions</a:t>
            </a:r>
          </a:p>
        </p:txBody>
      </p:sp>
      <p:sp>
        <p:nvSpPr>
          <p:cNvPr id="14345" name="Text Box 16">
            <a:extLst>
              <a:ext uri="{FF2B5EF4-FFF2-40B4-BE49-F238E27FC236}">
                <a16:creationId xmlns:a16="http://schemas.microsoft.com/office/drawing/2014/main" id="{4514035A-4630-49C3-AFB3-9F43D24A7908}"/>
              </a:ext>
            </a:extLst>
          </p:cNvPr>
          <p:cNvSpPr txBox="1">
            <a:spLocks noChangeArrowheads="1"/>
          </p:cNvSpPr>
          <p:nvPr/>
        </p:nvSpPr>
        <p:spPr bwMode="auto">
          <a:xfrm>
            <a:off x="5495361" y="360652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GB" altLang="en-US" sz="1800" dirty="0">
                <a:solidFill>
                  <a:srgbClr val="FF0000"/>
                </a:solidFill>
              </a:rPr>
              <a:t>Expansions</a:t>
            </a:r>
          </a:p>
        </p:txBody>
      </p:sp>
      <p:sp>
        <p:nvSpPr>
          <p:cNvPr id="14346" name="Rectangle 18">
            <a:extLst>
              <a:ext uri="{FF2B5EF4-FFF2-40B4-BE49-F238E27FC236}">
                <a16:creationId xmlns:a16="http://schemas.microsoft.com/office/drawing/2014/main" id="{857641AE-FFED-475A-B253-1AAF934549AA}"/>
              </a:ext>
            </a:extLst>
          </p:cNvPr>
          <p:cNvSpPr>
            <a:spLocks noChangeArrowheads="1"/>
          </p:cNvSpPr>
          <p:nvPr/>
        </p:nvSpPr>
        <p:spPr bwMode="auto">
          <a:xfrm>
            <a:off x="2063750" y="1196976"/>
            <a:ext cx="77724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Clr>
                <a:srgbClr val="C47C00"/>
              </a:buClr>
              <a:buFontTx/>
              <a:buNone/>
            </a:pPr>
            <a:r>
              <a:rPr lang="en-GB" altLang="en-US" sz="2600">
                <a:latin typeface="Trebuchet MS" panose="020B0603020202020204" pitchFamily="34" charset="0"/>
              </a:rPr>
              <a:t>For every Question,  follow with 4 Comments!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8E00B7-9AAF-4BD1-8DBC-A79F337CF9C5}"/>
              </a:ext>
            </a:extLst>
          </p:cNvPr>
          <p:cNvSpPr/>
          <p:nvPr/>
        </p:nvSpPr>
        <p:spPr>
          <a:xfrm>
            <a:off x="4131352" y="1582142"/>
            <a:ext cx="2705263" cy="1569660"/>
          </a:xfrm>
          <a:prstGeom prst="rect">
            <a:avLst/>
          </a:prstGeom>
        </p:spPr>
        <p:txBody>
          <a:bodyPr wrap="square">
            <a:spAutoFit/>
          </a:bodyPr>
          <a:lstStyle/>
          <a:p>
            <a:pPr algn="ctr"/>
            <a:r>
              <a:rPr lang="en-GB" sz="2800" dirty="0">
                <a:solidFill>
                  <a:srgbClr val="000000"/>
                </a:solidFill>
                <a:latin typeface="Times New Roman" panose="02020603050405020304" pitchFamily="18" charset="0"/>
              </a:rPr>
              <a:t> </a:t>
            </a:r>
            <a:r>
              <a:rPr lang="en-GB" sz="3200" b="1" dirty="0"/>
              <a:t>OPEN – ENDED QUESTIONING</a:t>
            </a:r>
            <a:endParaRPr lang="en-GB" sz="3200" dirty="0"/>
          </a:p>
        </p:txBody>
      </p:sp>
      <p:sp>
        <p:nvSpPr>
          <p:cNvPr id="3" name="Rectangle 2">
            <a:extLst>
              <a:ext uri="{FF2B5EF4-FFF2-40B4-BE49-F238E27FC236}">
                <a16:creationId xmlns:a16="http://schemas.microsoft.com/office/drawing/2014/main" id="{634F523D-C264-40E4-8F95-C0E7094363E6}"/>
              </a:ext>
            </a:extLst>
          </p:cNvPr>
          <p:cNvSpPr/>
          <p:nvPr/>
        </p:nvSpPr>
        <p:spPr>
          <a:xfrm>
            <a:off x="1020324" y="2417800"/>
            <a:ext cx="2201244" cy="461665"/>
          </a:xfrm>
          <a:prstGeom prst="rect">
            <a:avLst/>
          </a:prstGeom>
        </p:spPr>
        <p:txBody>
          <a:bodyPr wrap="none">
            <a:spAutoFit/>
          </a:bodyPr>
          <a:lstStyle/>
          <a:p>
            <a:r>
              <a:rPr lang="en-GB" sz="2400" dirty="0">
                <a:solidFill>
                  <a:srgbClr val="000000"/>
                </a:solidFill>
                <a:latin typeface="Arial" panose="020B0604020202020204" pitchFamily="34" charset="0"/>
              </a:rPr>
              <a:t>I wonder if.....?</a:t>
            </a:r>
            <a:r>
              <a:rPr lang="en-GB" dirty="0">
                <a:solidFill>
                  <a:srgbClr val="000000"/>
                </a:solidFill>
                <a:latin typeface="Arial" panose="020B0604020202020204" pitchFamily="34" charset="0"/>
              </a:rPr>
              <a:t>​</a:t>
            </a:r>
            <a:endParaRPr lang="en-GB" dirty="0"/>
          </a:p>
        </p:txBody>
      </p:sp>
      <p:sp>
        <p:nvSpPr>
          <p:cNvPr id="4" name="Rectangle 3">
            <a:extLst>
              <a:ext uri="{FF2B5EF4-FFF2-40B4-BE49-F238E27FC236}">
                <a16:creationId xmlns:a16="http://schemas.microsoft.com/office/drawing/2014/main" id="{2343CEB0-D93A-405B-8F98-4DEF6024EF12}"/>
              </a:ext>
            </a:extLst>
          </p:cNvPr>
          <p:cNvSpPr/>
          <p:nvPr/>
        </p:nvSpPr>
        <p:spPr>
          <a:xfrm>
            <a:off x="6875135" y="1120477"/>
            <a:ext cx="3313728" cy="461665"/>
          </a:xfrm>
          <a:prstGeom prst="rect">
            <a:avLst/>
          </a:prstGeom>
        </p:spPr>
        <p:txBody>
          <a:bodyPr wrap="none">
            <a:spAutoFit/>
          </a:bodyPr>
          <a:lstStyle/>
          <a:p>
            <a:r>
              <a:rPr lang="en-GB" sz="2400" dirty="0">
                <a:solidFill>
                  <a:srgbClr val="000000"/>
                </a:solidFill>
                <a:latin typeface="Arial" panose="020B0604020202020204" pitchFamily="34" charset="0"/>
              </a:rPr>
              <a:t>What could we do......?</a:t>
            </a:r>
            <a:r>
              <a:rPr lang="en-GB" dirty="0">
                <a:solidFill>
                  <a:srgbClr val="000000"/>
                </a:solidFill>
                <a:latin typeface="Arial" panose="020B0604020202020204" pitchFamily="34" charset="0"/>
              </a:rPr>
              <a:t>​</a:t>
            </a:r>
            <a:endParaRPr lang="en-GB" dirty="0"/>
          </a:p>
        </p:txBody>
      </p:sp>
      <p:sp>
        <p:nvSpPr>
          <p:cNvPr id="5" name="Rectangle 4">
            <a:extLst>
              <a:ext uri="{FF2B5EF4-FFF2-40B4-BE49-F238E27FC236}">
                <a16:creationId xmlns:a16="http://schemas.microsoft.com/office/drawing/2014/main" id="{ED6EA293-A510-484D-9D75-C1C1B3B4CAA3}"/>
              </a:ext>
            </a:extLst>
          </p:cNvPr>
          <p:cNvSpPr/>
          <p:nvPr/>
        </p:nvSpPr>
        <p:spPr>
          <a:xfrm>
            <a:off x="1349902" y="806465"/>
            <a:ext cx="3743332" cy="461665"/>
          </a:xfrm>
          <a:prstGeom prst="rect">
            <a:avLst/>
          </a:prstGeom>
        </p:spPr>
        <p:txBody>
          <a:bodyPr wrap="none">
            <a:spAutoFit/>
          </a:bodyPr>
          <a:lstStyle/>
          <a:p>
            <a:r>
              <a:rPr lang="en-GB" sz="2400" dirty="0">
                <a:solidFill>
                  <a:srgbClr val="000000"/>
                </a:solidFill>
                <a:latin typeface="Arial" panose="020B0604020202020204" pitchFamily="34" charset="0"/>
              </a:rPr>
              <a:t>What would happen if.....?</a:t>
            </a:r>
            <a:endParaRPr lang="en-GB" sz="2400" dirty="0"/>
          </a:p>
        </p:txBody>
      </p:sp>
      <p:sp>
        <p:nvSpPr>
          <p:cNvPr id="6" name="Rectangle 5">
            <a:extLst>
              <a:ext uri="{FF2B5EF4-FFF2-40B4-BE49-F238E27FC236}">
                <a16:creationId xmlns:a16="http://schemas.microsoft.com/office/drawing/2014/main" id="{22F26611-3627-4704-A23C-9D0D147C3364}"/>
              </a:ext>
            </a:extLst>
          </p:cNvPr>
          <p:cNvSpPr/>
          <p:nvPr/>
        </p:nvSpPr>
        <p:spPr>
          <a:xfrm>
            <a:off x="803938" y="3821246"/>
            <a:ext cx="2928790" cy="830997"/>
          </a:xfrm>
          <a:prstGeom prst="rect">
            <a:avLst/>
          </a:prstGeom>
        </p:spPr>
        <p:txBody>
          <a:bodyPr wrap="square">
            <a:spAutoFit/>
          </a:bodyPr>
          <a:lstStyle/>
          <a:p>
            <a:r>
              <a:rPr lang="en-GB" sz="2400" dirty="0">
                <a:solidFill>
                  <a:srgbClr val="000000"/>
                </a:solidFill>
                <a:latin typeface="Arial" panose="020B0604020202020204" pitchFamily="34" charset="0"/>
              </a:rPr>
              <a:t>What did you notice about.....?​</a:t>
            </a:r>
            <a:endParaRPr lang="en-GB" sz="2400" dirty="0"/>
          </a:p>
        </p:txBody>
      </p:sp>
      <p:sp>
        <p:nvSpPr>
          <p:cNvPr id="7" name="Rectangle 6">
            <a:extLst>
              <a:ext uri="{FF2B5EF4-FFF2-40B4-BE49-F238E27FC236}">
                <a16:creationId xmlns:a16="http://schemas.microsoft.com/office/drawing/2014/main" id="{96A9BEC8-92CF-457B-8232-DDF5C1F416D2}"/>
              </a:ext>
            </a:extLst>
          </p:cNvPr>
          <p:cNvSpPr/>
          <p:nvPr/>
        </p:nvSpPr>
        <p:spPr>
          <a:xfrm>
            <a:off x="1180626" y="5594023"/>
            <a:ext cx="2642198" cy="461665"/>
          </a:xfrm>
          <a:prstGeom prst="rect">
            <a:avLst/>
          </a:prstGeom>
        </p:spPr>
        <p:txBody>
          <a:bodyPr wrap="none">
            <a:spAutoFit/>
          </a:bodyPr>
          <a:lstStyle/>
          <a:p>
            <a:r>
              <a:rPr lang="en-GB" sz="2400" dirty="0">
                <a:solidFill>
                  <a:srgbClr val="000000"/>
                </a:solidFill>
                <a:latin typeface="Trebuchet MS" panose="020B0603020202020204" pitchFamily="34" charset="0"/>
              </a:rPr>
              <a:t>Tell me about.....</a:t>
            </a:r>
            <a:r>
              <a:rPr lang="en-GB" dirty="0">
                <a:solidFill>
                  <a:srgbClr val="000000"/>
                </a:solidFill>
                <a:latin typeface="Trebuchet MS" panose="020B0603020202020204" pitchFamily="34" charset="0"/>
              </a:rPr>
              <a:t>​</a:t>
            </a:r>
            <a:endParaRPr lang="en-GB" dirty="0"/>
          </a:p>
        </p:txBody>
      </p:sp>
      <p:pic>
        <p:nvPicPr>
          <p:cNvPr id="6146" name="Picture 2">
            <a:extLst>
              <a:ext uri="{FF2B5EF4-FFF2-40B4-BE49-F238E27FC236}">
                <a16:creationId xmlns:a16="http://schemas.microsoft.com/office/drawing/2014/main" id="{053F3FDE-5DD1-4070-9D84-BD8525BDF4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983" y="3559704"/>
            <a:ext cx="2370325" cy="280189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0DF9CBB2-93BD-4473-8276-4883DC1FDC75}"/>
              </a:ext>
            </a:extLst>
          </p:cNvPr>
          <p:cNvSpPr/>
          <p:nvPr/>
        </p:nvSpPr>
        <p:spPr>
          <a:xfrm>
            <a:off x="7672759" y="5038563"/>
            <a:ext cx="3826689" cy="461665"/>
          </a:xfrm>
          <a:prstGeom prst="rect">
            <a:avLst/>
          </a:prstGeom>
        </p:spPr>
        <p:txBody>
          <a:bodyPr wrap="none">
            <a:spAutoFit/>
          </a:bodyPr>
          <a:lstStyle/>
          <a:p>
            <a:r>
              <a:rPr lang="en-GB" sz="2400" dirty="0">
                <a:solidFill>
                  <a:srgbClr val="000000"/>
                </a:solidFill>
                <a:latin typeface="Arial" panose="020B0604020202020204" pitchFamily="34" charset="0"/>
              </a:rPr>
              <a:t>Can you find a way to......?</a:t>
            </a:r>
            <a:r>
              <a:rPr lang="en-GB" dirty="0">
                <a:solidFill>
                  <a:srgbClr val="000000"/>
                </a:solidFill>
                <a:latin typeface="Arial" panose="020B0604020202020204" pitchFamily="34" charset="0"/>
              </a:rPr>
              <a:t>​</a:t>
            </a:r>
            <a:endParaRPr lang="en-GB" dirty="0"/>
          </a:p>
        </p:txBody>
      </p:sp>
      <p:sp>
        <p:nvSpPr>
          <p:cNvPr id="9" name="Rectangle 8">
            <a:extLst>
              <a:ext uri="{FF2B5EF4-FFF2-40B4-BE49-F238E27FC236}">
                <a16:creationId xmlns:a16="http://schemas.microsoft.com/office/drawing/2014/main" id="{04D9BC86-444E-455C-9D45-5D365E983DB7}"/>
              </a:ext>
            </a:extLst>
          </p:cNvPr>
          <p:cNvSpPr/>
          <p:nvPr/>
        </p:nvSpPr>
        <p:spPr>
          <a:xfrm>
            <a:off x="7970808" y="2894854"/>
            <a:ext cx="3634004" cy="830997"/>
          </a:xfrm>
          <a:prstGeom prst="rect">
            <a:avLst/>
          </a:prstGeom>
        </p:spPr>
        <p:txBody>
          <a:bodyPr wrap="square">
            <a:spAutoFit/>
          </a:bodyPr>
          <a:lstStyle/>
          <a:p>
            <a:r>
              <a:rPr lang="en-GB" sz="2400" dirty="0">
                <a:solidFill>
                  <a:srgbClr val="000000"/>
                </a:solidFill>
                <a:latin typeface="Arial" panose="020B0604020202020204" pitchFamily="34" charset="0"/>
              </a:rPr>
              <a:t>Why do you think that happened.....?</a:t>
            </a:r>
            <a:r>
              <a:rPr lang="en-GB" dirty="0">
                <a:solidFill>
                  <a:srgbClr val="000000"/>
                </a:solidFill>
                <a:latin typeface="Arial" panose="020B0604020202020204" pitchFamily="34" charset="0"/>
              </a:rPr>
              <a:t>​</a:t>
            </a:r>
            <a:endParaRPr lang="en-GB" dirty="0"/>
          </a:p>
        </p:txBody>
      </p:sp>
    </p:spTree>
    <p:extLst>
      <p:ext uri="{BB962C8B-B14F-4D97-AF65-F5344CB8AC3E}">
        <p14:creationId xmlns:p14="http://schemas.microsoft.com/office/powerpoint/2010/main" val="280247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1871663" y="5373688"/>
            <a:ext cx="8229600" cy="4525962"/>
          </a:xfrm>
        </p:spPr>
        <p:txBody>
          <a:bodyPr/>
          <a:lstStyle/>
          <a:p>
            <a:pPr eaLnBrk="1" hangingPunct="1">
              <a:buFontTx/>
              <a:buNone/>
            </a:pPr>
            <a:endParaRPr lang="en-GB" sz="2400" dirty="0"/>
          </a:p>
          <a:p>
            <a:pPr eaLnBrk="1" hangingPunct="1"/>
            <a:endParaRPr lang="en-GB" sz="2400" dirty="0"/>
          </a:p>
          <a:p>
            <a:pPr eaLnBrk="1" hangingPunct="1"/>
            <a:endParaRPr lang="en-GB" sz="2400" dirty="0"/>
          </a:p>
        </p:txBody>
      </p:sp>
      <p:sp>
        <p:nvSpPr>
          <p:cNvPr id="6147" name="Rectangle 4"/>
          <p:cNvSpPr>
            <a:spLocks noGrp="1" noChangeArrowheads="1"/>
          </p:cNvSpPr>
          <p:nvPr>
            <p:ph type="title"/>
          </p:nvPr>
        </p:nvSpPr>
        <p:spPr>
          <a:xfrm>
            <a:off x="410264" y="161037"/>
            <a:ext cx="8229600" cy="615950"/>
          </a:xfrm>
          <a:noFill/>
        </p:spPr>
        <p:txBody>
          <a:bodyPr/>
          <a:lstStyle/>
          <a:p>
            <a:pPr eaLnBrk="1" hangingPunct="1"/>
            <a:r>
              <a:rPr lang="en-GB" sz="2400" b="1" i="1" dirty="0"/>
              <a:t>Some Concerning Facts about Communication and Language</a:t>
            </a:r>
          </a:p>
        </p:txBody>
      </p:sp>
      <p:sp>
        <p:nvSpPr>
          <p:cNvPr id="6148" name="Oval 5"/>
          <p:cNvSpPr>
            <a:spLocks noChangeArrowheads="1"/>
          </p:cNvSpPr>
          <p:nvPr/>
        </p:nvSpPr>
        <p:spPr bwMode="auto">
          <a:xfrm rot="20715920">
            <a:off x="101866" y="1070600"/>
            <a:ext cx="4210615" cy="1566863"/>
          </a:xfrm>
          <a:prstGeom prst="ellipse">
            <a:avLst/>
          </a:prstGeom>
          <a:solidFill>
            <a:srgbClr val="CCFFCC"/>
          </a:solidFill>
          <a:ln w="9525">
            <a:solidFill>
              <a:schemeClr val="tx1"/>
            </a:solidFill>
            <a:round/>
            <a:headEnd/>
            <a:tailEnd/>
          </a:ln>
        </p:spPr>
        <p:txBody>
          <a:bodyPr wrap="none" anchor="ctr"/>
          <a:lstStyle/>
          <a:p>
            <a:pPr algn="ctr">
              <a:spcBef>
                <a:spcPct val="20000"/>
              </a:spcBef>
            </a:pPr>
            <a:r>
              <a:rPr lang="en-GB"/>
              <a:t>1 in 6 children in the UK</a:t>
            </a:r>
          </a:p>
          <a:p>
            <a:pPr algn="ctr">
              <a:spcBef>
                <a:spcPct val="20000"/>
              </a:spcBef>
            </a:pPr>
            <a:r>
              <a:rPr lang="en-GB"/>
              <a:t>experience difficulty </a:t>
            </a:r>
          </a:p>
          <a:p>
            <a:pPr algn="ctr">
              <a:spcBef>
                <a:spcPct val="20000"/>
              </a:spcBef>
            </a:pPr>
            <a:r>
              <a:rPr lang="en-GB"/>
              <a:t>in learning to talk </a:t>
            </a:r>
          </a:p>
          <a:p>
            <a:pPr algn="ctr"/>
            <a:r>
              <a:rPr lang="en-GB" sz="1400"/>
              <a:t>(</a:t>
            </a:r>
            <a:r>
              <a:rPr lang="en-GB" sz="1400" err="1"/>
              <a:t>YouGov</a:t>
            </a:r>
            <a:r>
              <a:rPr lang="en-GB" sz="1400"/>
              <a:t> Poll of 1,015 parents, 2010)</a:t>
            </a:r>
          </a:p>
        </p:txBody>
      </p:sp>
      <p:sp>
        <p:nvSpPr>
          <p:cNvPr id="6149" name="Rectangle 6"/>
          <p:cNvSpPr>
            <a:spLocks noChangeArrowheads="1"/>
          </p:cNvSpPr>
          <p:nvPr/>
        </p:nvSpPr>
        <p:spPr bwMode="auto">
          <a:xfrm rot="890285">
            <a:off x="8922470" y="900961"/>
            <a:ext cx="3066988" cy="1542196"/>
          </a:xfrm>
          <a:prstGeom prst="rect">
            <a:avLst/>
          </a:prstGeom>
          <a:solidFill>
            <a:srgbClr val="3366FF">
              <a:alpha val="20000"/>
            </a:srgbClr>
          </a:solidFill>
          <a:ln w="9525">
            <a:solidFill>
              <a:schemeClr val="tx1"/>
            </a:solidFill>
            <a:miter lim="800000"/>
            <a:headEnd/>
            <a:tailEnd/>
          </a:ln>
        </p:spPr>
        <p:txBody>
          <a:bodyPr wrap="none" anchor="ctr"/>
          <a:lstStyle/>
          <a:p>
            <a:endParaRPr lang="en-GB" dirty="0"/>
          </a:p>
          <a:p>
            <a:r>
              <a:rPr lang="en-GB" dirty="0"/>
              <a:t> </a:t>
            </a:r>
          </a:p>
        </p:txBody>
      </p:sp>
      <p:sp>
        <p:nvSpPr>
          <p:cNvPr id="6150" name="AutoShape 8"/>
          <p:cNvSpPr>
            <a:spLocks noChangeArrowheads="1"/>
          </p:cNvSpPr>
          <p:nvPr/>
        </p:nvSpPr>
        <p:spPr bwMode="auto">
          <a:xfrm>
            <a:off x="8916004" y="2495447"/>
            <a:ext cx="3015263" cy="2587541"/>
          </a:xfrm>
          <a:prstGeom prst="pentagon">
            <a:avLst/>
          </a:prstGeom>
          <a:solidFill>
            <a:srgbClr val="FFCCFF"/>
          </a:solidFill>
          <a:ln w="9525">
            <a:solidFill>
              <a:schemeClr val="tx1"/>
            </a:solidFill>
            <a:miter lim="800000"/>
            <a:headEnd/>
            <a:tailEnd/>
          </a:ln>
        </p:spPr>
        <p:txBody>
          <a:bodyPr wrap="none" anchor="ctr"/>
          <a:lstStyle/>
          <a:p>
            <a:pPr algn="ctr">
              <a:spcBef>
                <a:spcPct val="20000"/>
              </a:spcBef>
            </a:pPr>
            <a:endParaRPr lang="en-GB" sz="1900" dirty="0"/>
          </a:p>
        </p:txBody>
      </p:sp>
      <p:sp>
        <p:nvSpPr>
          <p:cNvPr id="6151" name="Rectangle 10"/>
          <p:cNvSpPr>
            <a:spLocks noChangeArrowheads="1"/>
          </p:cNvSpPr>
          <p:nvPr/>
        </p:nvSpPr>
        <p:spPr bwMode="auto">
          <a:xfrm>
            <a:off x="4071732" y="1387618"/>
            <a:ext cx="4760840" cy="2195622"/>
          </a:xfrm>
          <a:prstGeom prst="rect">
            <a:avLst/>
          </a:prstGeom>
          <a:solidFill>
            <a:srgbClr val="993366">
              <a:alpha val="52156"/>
            </a:srgbClr>
          </a:solidFill>
          <a:ln w="9525">
            <a:solidFill>
              <a:schemeClr val="tx1"/>
            </a:solidFill>
            <a:miter lim="800000"/>
            <a:headEnd/>
            <a:tailEnd/>
          </a:ln>
        </p:spPr>
        <p:txBody>
          <a:bodyPr wrap="none" anchor="ctr"/>
          <a:lstStyle/>
          <a:p>
            <a:pPr algn="ctr"/>
            <a:r>
              <a:rPr lang="en-GB" dirty="0"/>
              <a:t>Children who come from stable home </a:t>
            </a:r>
          </a:p>
          <a:p>
            <a:pPr algn="ctr"/>
            <a:r>
              <a:rPr lang="en-GB" dirty="0"/>
              <a:t>environments receive </a:t>
            </a:r>
            <a:r>
              <a:rPr lang="en-GB" b="1" dirty="0"/>
              <a:t>700,000 </a:t>
            </a:r>
            <a:r>
              <a:rPr lang="en-GB" dirty="0"/>
              <a:t>words </a:t>
            </a:r>
          </a:p>
          <a:p>
            <a:pPr algn="ctr"/>
            <a:r>
              <a:rPr lang="en-GB" dirty="0"/>
              <a:t>of encouragement and </a:t>
            </a:r>
            <a:r>
              <a:rPr lang="en-GB" b="1" dirty="0"/>
              <a:t>80,000 </a:t>
            </a:r>
            <a:r>
              <a:rPr lang="en-GB" dirty="0"/>
              <a:t>negatives. </a:t>
            </a:r>
          </a:p>
          <a:p>
            <a:pPr algn="ctr"/>
            <a:endParaRPr lang="en-GB" dirty="0"/>
          </a:p>
          <a:p>
            <a:pPr algn="ctr"/>
            <a:r>
              <a:rPr lang="en-GB" dirty="0"/>
              <a:t>Children who are from deprived backgrounds</a:t>
            </a:r>
          </a:p>
          <a:p>
            <a:pPr algn="ctr"/>
            <a:r>
              <a:rPr lang="en-GB" dirty="0"/>
              <a:t> hear </a:t>
            </a:r>
            <a:r>
              <a:rPr lang="en-GB" b="1" dirty="0"/>
              <a:t>60,000 </a:t>
            </a:r>
            <a:r>
              <a:rPr lang="en-GB" dirty="0"/>
              <a:t>words of encouragement and</a:t>
            </a:r>
          </a:p>
          <a:p>
            <a:pPr algn="ctr"/>
            <a:r>
              <a:rPr lang="en-GB" b="1" dirty="0"/>
              <a:t>120,000</a:t>
            </a:r>
            <a:r>
              <a:rPr lang="en-GB" dirty="0"/>
              <a:t> negatives! </a:t>
            </a:r>
          </a:p>
        </p:txBody>
      </p:sp>
      <p:sp>
        <p:nvSpPr>
          <p:cNvPr id="6152" name="AutoShape 11"/>
          <p:cNvSpPr>
            <a:spLocks noChangeArrowheads="1"/>
          </p:cNvSpPr>
          <p:nvPr/>
        </p:nvSpPr>
        <p:spPr bwMode="auto">
          <a:xfrm rot="-5400000">
            <a:off x="518677" y="2547131"/>
            <a:ext cx="2524745" cy="3516313"/>
          </a:xfrm>
          <a:prstGeom prst="horizontalScroll">
            <a:avLst>
              <a:gd name="adj" fmla="val 12500"/>
            </a:avLst>
          </a:prstGeom>
          <a:solidFill>
            <a:schemeClr val="accent1"/>
          </a:solidFill>
          <a:ln w="9525">
            <a:solidFill>
              <a:schemeClr val="tx1"/>
            </a:solidFill>
            <a:round/>
            <a:headEnd/>
            <a:tailEnd/>
          </a:ln>
        </p:spPr>
        <p:txBody>
          <a:bodyPr vert="eaVert" wrap="none" anchor="ctr"/>
          <a:lstStyle/>
          <a:p>
            <a:pPr algn="ctr"/>
            <a:endParaRPr lang="en-GB" sz="2000" dirty="0"/>
          </a:p>
        </p:txBody>
      </p:sp>
      <p:sp>
        <p:nvSpPr>
          <p:cNvPr id="2" name="TextBox 1">
            <a:extLst>
              <a:ext uri="{FF2B5EF4-FFF2-40B4-BE49-F238E27FC236}">
                <a16:creationId xmlns:a16="http://schemas.microsoft.com/office/drawing/2014/main" id="{5F842467-B48F-4686-AB78-A3369D740DBB}"/>
              </a:ext>
            </a:extLst>
          </p:cNvPr>
          <p:cNvSpPr txBox="1"/>
          <p:nvPr/>
        </p:nvSpPr>
        <p:spPr>
          <a:xfrm rot="876194">
            <a:off x="9054371" y="1032968"/>
            <a:ext cx="2803187" cy="1200329"/>
          </a:xfrm>
          <a:prstGeom prst="rect">
            <a:avLst/>
          </a:prstGeom>
          <a:noFill/>
        </p:spPr>
        <p:txBody>
          <a:bodyPr wrap="square" rtlCol="0">
            <a:spAutoFit/>
          </a:bodyPr>
          <a:lstStyle/>
          <a:p>
            <a:pPr algn="ctr"/>
            <a:r>
              <a:rPr lang="en-GB" dirty="0"/>
              <a:t>Language skills at age two can predict reading, maths and writing ability when children start school </a:t>
            </a:r>
          </a:p>
        </p:txBody>
      </p:sp>
      <p:sp>
        <p:nvSpPr>
          <p:cNvPr id="5" name="Isosceles Triangle 4">
            <a:extLst>
              <a:ext uri="{FF2B5EF4-FFF2-40B4-BE49-F238E27FC236}">
                <a16:creationId xmlns:a16="http://schemas.microsoft.com/office/drawing/2014/main" id="{64D3B527-6A0B-41DC-AFFE-DDAEADBAE893}"/>
              </a:ext>
            </a:extLst>
          </p:cNvPr>
          <p:cNvSpPr/>
          <p:nvPr/>
        </p:nvSpPr>
        <p:spPr>
          <a:xfrm>
            <a:off x="2352261" y="4492486"/>
            <a:ext cx="3326296" cy="2244187"/>
          </a:xfrm>
          <a:prstGeom prst="triangle">
            <a:avLst>
              <a:gd name="adj" fmla="val 51453"/>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5CBE6272-4D78-4D73-B2CD-B2633963B767}"/>
              </a:ext>
            </a:extLst>
          </p:cNvPr>
          <p:cNvSpPr txBox="1"/>
          <p:nvPr/>
        </p:nvSpPr>
        <p:spPr>
          <a:xfrm>
            <a:off x="3256722" y="5169374"/>
            <a:ext cx="1517374" cy="1477328"/>
          </a:xfrm>
          <a:prstGeom prst="rect">
            <a:avLst/>
          </a:prstGeom>
          <a:noFill/>
        </p:spPr>
        <p:txBody>
          <a:bodyPr wrap="square" rtlCol="0">
            <a:spAutoFit/>
          </a:bodyPr>
          <a:lstStyle/>
          <a:p>
            <a:pPr algn="ctr"/>
            <a:r>
              <a:rPr lang="en-GB" dirty="0"/>
              <a:t>10% of children and young people have long-term SLCN </a:t>
            </a:r>
          </a:p>
        </p:txBody>
      </p:sp>
      <p:sp>
        <p:nvSpPr>
          <p:cNvPr id="7" name="Oval 6">
            <a:extLst>
              <a:ext uri="{FF2B5EF4-FFF2-40B4-BE49-F238E27FC236}">
                <a16:creationId xmlns:a16="http://schemas.microsoft.com/office/drawing/2014/main" id="{DCE9C0D4-CC02-4BA8-8E99-E2BFB3F49024}"/>
              </a:ext>
            </a:extLst>
          </p:cNvPr>
          <p:cNvSpPr/>
          <p:nvPr/>
        </p:nvSpPr>
        <p:spPr>
          <a:xfrm>
            <a:off x="5059770" y="3702441"/>
            <a:ext cx="3434352" cy="308775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BE2145EC-C017-4CCF-B63D-63681C320D02}"/>
              </a:ext>
            </a:extLst>
          </p:cNvPr>
          <p:cNvSpPr txBox="1"/>
          <p:nvPr/>
        </p:nvSpPr>
        <p:spPr>
          <a:xfrm>
            <a:off x="5652309" y="4034331"/>
            <a:ext cx="2292626" cy="2585323"/>
          </a:xfrm>
          <a:prstGeom prst="rect">
            <a:avLst/>
          </a:prstGeom>
          <a:noFill/>
        </p:spPr>
        <p:txBody>
          <a:bodyPr wrap="square" rtlCol="0">
            <a:spAutoFit/>
          </a:bodyPr>
          <a:lstStyle/>
          <a:p>
            <a:pPr algn="ctr"/>
            <a:r>
              <a:rPr lang="en-GB" dirty="0"/>
              <a:t>Only 15% of children with language difficulties achieved expected levels in reading, writing and Maths at the end of primary school compared with 61% of their classmates </a:t>
            </a:r>
          </a:p>
        </p:txBody>
      </p:sp>
      <p:sp>
        <p:nvSpPr>
          <p:cNvPr id="10" name="TextBox 9">
            <a:extLst>
              <a:ext uri="{FF2B5EF4-FFF2-40B4-BE49-F238E27FC236}">
                <a16:creationId xmlns:a16="http://schemas.microsoft.com/office/drawing/2014/main" id="{D870502A-1F83-4B52-BF3F-B94F2E912B37}"/>
              </a:ext>
            </a:extLst>
          </p:cNvPr>
          <p:cNvSpPr txBox="1"/>
          <p:nvPr/>
        </p:nvSpPr>
        <p:spPr>
          <a:xfrm>
            <a:off x="9425111" y="3130212"/>
            <a:ext cx="1960050" cy="1754326"/>
          </a:xfrm>
          <a:prstGeom prst="rect">
            <a:avLst/>
          </a:prstGeom>
          <a:noFill/>
        </p:spPr>
        <p:txBody>
          <a:bodyPr wrap="square" rtlCol="0">
            <a:spAutoFit/>
          </a:bodyPr>
          <a:lstStyle/>
          <a:p>
            <a:pPr algn="ctr"/>
            <a:r>
              <a:rPr lang="en-GB" dirty="0"/>
              <a:t>In some areas of deprivation, at least 50% of children and young people have SLCN </a:t>
            </a:r>
          </a:p>
        </p:txBody>
      </p:sp>
      <p:sp>
        <p:nvSpPr>
          <p:cNvPr id="12" name="Rectangle: Rounded Corners 11">
            <a:extLst>
              <a:ext uri="{FF2B5EF4-FFF2-40B4-BE49-F238E27FC236}">
                <a16:creationId xmlns:a16="http://schemas.microsoft.com/office/drawing/2014/main" id="{9EBDD740-919F-496C-9410-DCA7D762FF07}"/>
              </a:ext>
            </a:extLst>
          </p:cNvPr>
          <p:cNvSpPr/>
          <p:nvPr/>
        </p:nvSpPr>
        <p:spPr>
          <a:xfrm>
            <a:off x="8639864" y="5169374"/>
            <a:ext cx="2869181" cy="164796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60% of young offenders have low language skills </a:t>
            </a:r>
          </a:p>
        </p:txBody>
      </p:sp>
      <p:sp>
        <p:nvSpPr>
          <p:cNvPr id="13" name="TextBox 12">
            <a:extLst>
              <a:ext uri="{FF2B5EF4-FFF2-40B4-BE49-F238E27FC236}">
                <a16:creationId xmlns:a16="http://schemas.microsoft.com/office/drawing/2014/main" id="{DD0E9C95-F7F9-4907-B767-E690A8DDCB22}"/>
              </a:ext>
            </a:extLst>
          </p:cNvPr>
          <p:cNvSpPr txBox="1"/>
          <p:nvPr/>
        </p:nvSpPr>
        <p:spPr>
          <a:xfrm>
            <a:off x="576937" y="3407210"/>
            <a:ext cx="2462098" cy="1477328"/>
          </a:xfrm>
          <a:prstGeom prst="rect">
            <a:avLst/>
          </a:prstGeom>
          <a:noFill/>
        </p:spPr>
        <p:txBody>
          <a:bodyPr wrap="square" rtlCol="0">
            <a:spAutoFit/>
          </a:bodyPr>
          <a:lstStyle/>
          <a:p>
            <a:pPr algn="ctr"/>
            <a:r>
              <a:rPr lang="en-GB"/>
              <a:t>81% of children with emotional and behavioural disorders have unidentified language difficulties </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99520C7-D6FA-46B2-A038-86550005D27D}"/>
              </a:ext>
            </a:extLst>
          </p:cNvPr>
          <p:cNvSpPr>
            <a:spLocks noGrp="1"/>
          </p:cNvSpPr>
          <p:nvPr>
            <p:ph type="title"/>
          </p:nvPr>
        </p:nvSpPr>
        <p:spPr>
          <a:xfrm>
            <a:off x="939053" y="601102"/>
            <a:ext cx="10515600" cy="1325563"/>
          </a:xfrm>
        </p:spPr>
        <p:txBody>
          <a:bodyPr/>
          <a:lstStyle/>
          <a:p>
            <a:pPr eaLnBrk="1" hangingPunct="1"/>
            <a:r>
              <a:rPr lang="en-GB" altLang="en-US" sz="3200" b="1" dirty="0">
                <a:latin typeface="+mn-lt"/>
              </a:rPr>
              <a:t>Sustained Shared Thinking</a:t>
            </a:r>
          </a:p>
        </p:txBody>
      </p:sp>
      <p:sp>
        <p:nvSpPr>
          <p:cNvPr id="22531" name="Rectangle 3">
            <a:extLst>
              <a:ext uri="{FF2B5EF4-FFF2-40B4-BE49-F238E27FC236}">
                <a16:creationId xmlns:a16="http://schemas.microsoft.com/office/drawing/2014/main" id="{C988B507-6D91-4D8E-9902-DE17E4D6436D}"/>
              </a:ext>
            </a:extLst>
          </p:cNvPr>
          <p:cNvSpPr>
            <a:spLocks noGrp="1"/>
          </p:cNvSpPr>
          <p:nvPr>
            <p:ph type="body" idx="1"/>
          </p:nvPr>
        </p:nvSpPr>
        <p:spPr>
          <a:xfrm>
            <a:off x="1257114" y="2252290"/>
            <a:ext cx="4462463" cy="3124200"/>
          </a:xfrm>
        </p:spPr>
        <p:txBody>
          <a:bodyPr/>
          <a:lstStyle/>
          <a:p>
            <a:pPr eaLnBrk="1" hangingPunct="1">
              <a:lnSpc>
                <a:spcPct val="80000"/>
              </a:lnSpc>
              <a:buFontTx/>
              <a:buNone/>
            </a:pPr>
            <a:r>
              <a:rPr lang="en-GB" altLang="en-US" dirty="0"/>
              <a:t>“Tuning into and sharing children’s thinking and extending it through providing cognitive challenge and, when required/appropriate, resources.”</a:t>
            </a:r>
          </a:p>
          <a:p>
            <a:pPr eaLnBrk="1" hangingPunct="1">
              <a:lnSpc>
                <a:spcPct val="80000"/>
              </a:lnSpc>
            </a:pPr>
            <a:endParaRPr lang="en-GB" altLang="en-US" dirty="0"/>
          </a:p>
        </p:txBody>
      </p:sp>
      <p:pic>
        <p:nvPicPr>
          <p:cNvPr id="22532" name="Picture 4" descr="ChildAndAdult-Talking">
            <a:extLst>
              <a:ext uri="{FF2B5EF4-FFF2-40B4-BE49-F238E27FC236}">
                <a16:creationId xmlns:a16="http://schemas.microsoft.com/office/drawing/2014/main" id="{21F704FB-B93B-4EAC-8C13-6BA49D65AE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2528" y="1870951"/>
            <a:ext cx="4752464" cy="35055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57562302-D494-4FFA-893F-43D517681EBE}"/>
              </a:ext>
            </a:extLst>
          </p:cNvPr>
          <p:cNvSpPr>
            <a:spLocks noGrp="1"/>
          </p:cNvSpPr>
          <p:nvPr>
            <p:ph type="title"/>
          </p:nvPr>
        </p:nvSpPr>
        <p:spPr>
          <a:xfrm>
            <a:off x="416578" y="285750"/>
            <a:ext cx="7989888" cy="874713"/>
          </a:xfrm>
        </p:spPr>
        <p:txBody>
          <a:bodyPr>
            <a:normAutofit/>
          </a:bodyPr>
          <a:lstStyle/>
          <a:p>
            <a:pPr eaLnBrk="1" hangingPunct="1"/>
            <a:r>
              <a:rPr lang="en-GB" altLang="en-US" sz="2600" b="1" dirty="0">
                <a:latin typeface="+mn-lt"/>
              </a:rPr>
              <a:t>Sustained, shared thinking:</a:t>
            </a:r>
          </a:p>
        </p:txBody>
      </p:sp>
      <p:sp>
        <p:nvSpPr>
          <p:cNvPr id="23555" name="Rectangle 3">
            <a:extLst>
              <a:ext uri="{FF2B5EF4-FFF2-40B4-BE49-F238E27FC236}">
                <a16:creationId xmlns:a16="http://schemas.microsoft.com/office/drawing/2014/main" id="{9FDCA6E0-FD67-45E1-913B-10D876F1BF84}"/>
              </a:ext>
            </a:extLst>
          </p:cNvPr>
          <p:cNvSpPr>
            <a:spLocks noGrp="1"/>
          </p:cNvSpPr>
          <p:nvPr>
            <p:ph type="body" idx="1"/>
          </p:nvPr>
        </p:nvSpPr>
        <p:spPr>
          <a:xfrm>
            <a:off x="416578" y="1160462"/>
            <a:ext cx="6011116" cy="4608325"/>
          </a:xfrm>
        </p:spPr>
        <p:txBody>
          <a:bodyPr>
            <a:normAutofit/>
          </a:bodyPr>
          <a:lstStyle/>
          <a:p>
            <a:pPr eaLnBrk="1" hangingPunct="1">
              <a:lnSpc>
                <a:spcPct val="90000"/>
              </a:lnSpc>
            </a:pPr>
            <a:r>
              <a:rPr lang="en-GB" altLang="en-US" sz="2400" dirty="0">
                <a:cs typeface="Arial" panose="020B0604020202020204" pitchFamily="34" charset="0"/>
              </a:rPr>
              <a:t>Occurs when a child and adult </a:t>
            </a:r>
          </a:p>
          <a:p>
            <a:pPr eaLnBrk="1" hangingPunct="1">
              <a:lnSpc>
                <a:spcPct val="90000"/>
              </a:lnSpc>
              <a:buFontTx/>
              <a:buNone/>
            </a:pPr>
            <a:r>
              <a:rPr lang="en-GB" altLang="en-US" sz="2400" dirty="0">
                <a:cs typeface="Arial" panose="020B0604020202020204" pitchFamily="34" charset="0"/>
              </a:rPr>
              <a:t>    together develop an idea or skill</a:t>
            </a:r>
          </a:p>
          <a:p>
            <a:pPr eaLnBrk="1" hangingPunct="1">
              <a:lnSpc>
                <a:spcPct val="90000"/>
              </a:lnSpc>
              <a:buFontTx/>
              <a:buNone/>
            </a:pPr>
            <a:endParaRPr lang="en-GB" altLang="en-US" sz="2600" dirty="0">
              <a:cs typeface="Times New Roman" panose="02020603050405020304" pitchFamily="18" charset="0"/>
            </a:endParaRPr>
          </a:p>
          <a:p>
            <a:pPr eaLnBrk="1" hangingPunct="1">
              <a:lnSpc>
                <a:spcPct val="90000"/>
              </a:lnSpc>
              <a:buFontTx/>
              <a:buNone/>
            </a:pPr>
            <a:r>
              <a:rPr lang="en-GB" altLang="en-US" sz="2600" b="1" dirty="0">
                <a:cs typeface="Arial" panose="020B0604020202020204" pitchFamily="34" charset="0"/>
              </a:rPr>
              <a:t>SST is demonstrated when:</a:t>
            </a:r>
          </a:p>
          <a:p>
            <a:pPr eaLnBrk="1" hangingPunct="1">
              <a:lnSpc>
                <a:spcPct val="90000"/>
              </a:lnSpc>
              <a:buFontTx/>
              <a:buNone/>
            </a:pPr>
            <a:endParaRPr lang="en-GB" altLang="en-US" sz="1000" b="1" dirty="0">
              <a:solidFill>
                <a:srgbClr val="C47C00"/>
              </a:solidFill>
              <a:cs typeface="Times New Roman" panose="02020603050405020304" pitchFamily="18" charset="0"/>
            </a:endParaRPr>
          </a:p>
          <a:p>
            <a:pPr eaLnBrk="1" hangingPunct="1">
              <a:lnSpc>
                <a:spcPct val="90000"/>
              </a:lnSpc>
            </a:pPr>
            <a:r>
              <a:rPr lang="en-GB" altLang="en-US" sz="2400" dirty="0">
                <a:cs typeface="Arial" panose="020B0604020202020204" pitchFamily="34" charset="0"/>
              </a:rPr>
              <a:t>The adult is aware of the child’s </a:t>
            </a:r>
          </a:p>
          <a:p>
            <a:pPr eaLnBrk="1" hangingPunct="1">
              <a:lnSpc>
                <a:spcPct val="90000"/>
              </a:lnSpc>
              <a:buFontTx/>
              <a:buNone/>
            </a:pPr>
            <a:r>
              <a:rPr lang="en-GB" altLang="en-US" sz="2400" dirty="0">
                <a:cs typeface="Arial" panose="020B0604020202020204" pitchFamily="34" charset="0"/>
              </a:rPr>
              <a:t>    interests and understanding</a:t>
            </a:r>
            <a:endParaRPr lang="en-GB" altLang="en-US" sz="2400" dirty="0">
              <a:cs typeface="Times New Roman" panose="02020603050405020304" pitchFamily="18" charset="0"/>
            </a:endParaRPr>
          </a:p>
          <a:p>
            <a:pPr eaLnBrk="1" hangingPunct="1">
              <a:lnSpc>
                <a:spcPct val="90000"/>
              </a:lnSpc>
            </a:pPr>
            <a:r>
              <a:rPr lang="en-GB" altLang="en-US" sz="2400" dirty="0">
                <a:cs typeface="Arial" panose="020B0604020202020204" pitchFamily="34" charset="0"/>
              </a:rPr>
              <a:t>Appropriate contexts for thinking are provided</a:t>
            </a:r>
            <a:endParaRPr lang="en-GB" altLang="en-US" sz="2400" dirty="0">
              <a:cs typeface="Times New Roman" panose="02020603050405020304" pitchFamily="18" charset="0"/>
            </a:endParaRPr>
          </a:p>
          <a:p>
            <a:pPr eaLnBrk="1" hangingPunct="1">
              <a:lnSpc>
                <a:spcPct val="90000"/>
              </a:lnSpc>
            </a:pPr>
            <a:r>
              <a:rPr lang="en-GB" altLang="en-US" sz="2400" dirty="0">
                <a:cs typeface="Arial" panose="020B0604020202020204" pitchFamily="34" charset="0"/>
              </a:rPr>
              <a:t>Children’s small group interactions are facilitated</a:t>
            </a:r>
            <a:endParaRPr lang="en-GB" altLang="en-US" sz="2400" dirty="0">
              <a:cs typeface="Times New Roman" panose="02020603050405020304" pitchFamily="18" charset="0"/>
            </a:endParaRPr>
          </a:p>
          <a:p>
            <a:pPr eaLnBrk="1" hangingPunct="1">
              <a:lnSpc>
                <a:spcPct val="90000"/>
              </a:lnSpc>
            </a:pPr>
            <a:endParaRPr lang="en-GB" altLang="en-US" sz="2400" dirty="0"/>
          </a:p>
          <a:p>
            <a:pPr eaLnBrk="1" hangingPunct="1">
              <a:lnSpc>
                <a:spcPct val="90000"/>
              </a:lnSpc>
            </a:pPr>
            <a:endParaRPr lang="en-GB" altLang="en-US" sz="2400" dirty="0"/>
          </a:p>
        </p:txBody>
      </p:sp>
      <p:pic>
        <p:nvPicPr>
          <p:cNvPr id="23556" name="Picture 4" descr="lisa-old">
            <a:extLst>
              <a:ext uri="{FF2B5EF4-FFF2-40B4-BE49-F238E27FC236}">
                <a16:creationId xmlns:a16="http://schemas.microsoft.com/office/drawing/2014/main" id="{FB3854CB-F2C2-4148-8001-D39FBEC134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475" y="379180"/>
            <a:ext cx="3884990" cy="284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B249F349-D4BE-4177-9B78-80315818E742}"/>
              </a:ext>
            </a:extLst>
          </p:cNvPr>
          <p:cNvSpPr/>
          <p:nvPr/>
        </p:nvSpPr>
        <p:spPr>
          <a:xfrm>
            <a:off x="6555441" y="3568487"/>
            <a:ext cx="4865254" cy="892552"/>
          </a:xfrm>
          <a:prstGeom prst="rect">
            <a:avLst/>
          </a:prstGeom>
        </p:spPr>
        <p:txBody>
          <a:bodyPr wrap="square">
            <a:spAutoFit/>
          </a:bodyPr>
          <a:lstStyle/>
          <a:p>
            <a:r>
              <a:rPr lang="en-GB" sz="2600" b="1" dirty="0"/>
              <a:t>Chairing children's small group interactions</a:t>
            </a:r>
            <a:r>
              <a:rPr lang="en-GB" sz="2400" dirty="0">
                <a:latin typeface="Trebuchet MS" panose="020B0603020202020204" pitchFamily="34" charset="0"/>
              </a:rPr>
              <a:t>​</a:t>
            </a:r>
            <a:endParaRPr lang="en-GB" sz="2400" dirty="0"/>
          </a:p>
        </p:txBody>
      </p:sp>
      <p:sp>
        <p:nvSpPr>
          <p:cNvPr id="3" name="Rectangle 2">
            <a:extLst>
              <a:ext uri="{FF2B5EF4-FFF2-40B4-BE49-F238E27FC236}">
                <a16:creationId xmlns:a16="http://schemas.microsoft.com/office/drawing/2014/main" id="{592F716C-CDCC-4BF9-89B6-ABCFD8266B36}"/>
              </a:ext>
            </a:extLst>
          </p:cNvPr>
          <p:cNvSpPr/>
          <p:nvPr/>
        </p:nvSpPr>
        <p:spPr>
          <a:xfrm>
            <a:off x="6555441" y="4461039"/>
            <a:ext cx="4919382" cy="1938992"/>
          </a:xfrm>
          <a:prstGeom prst="rect">
            <a:avLst/>
          </a:prstGeom>
        </p:spPr>
        <p:txBody>
          <a:bodyPr wrap="square">
            <a:spAutoFit/>
          </a:bodyPr>
          <a:lstStyle/>
          <a:p>
            <a:pPr marL="342900" indent="-342900" fontAlgn="base">
              <a:buFont typeface="Arial" panose="020B0604020202020204" pitchFamily="34" charset="0"/>
              <a:buChar char="•"/>
            </a:pPr>
            <a:r>
              <a:rPr lang="en-GB" sz="2400" dirty="0">
                <a:solidFill>
                  <a:srgbClr val="000000"/>
                </a:solidFill>
              </a:rPr>
              <a:t>Children also share and sustain their thinking with one another</a:t>
            </a:r>
            <a:r>
              <a:rPr lang="en-US" sz="2400" dirty="0">
                <a:solidFill>
                  <a:srgbClr val="000000"/>
                </a:solidFill>
              </a:rPr>
              <a:t>​</a:t>
            </a:r>
          </a:p>
          <a:p>
            <a:pPr marL="342900" indent="-342900" fontAlgn="base">
              <a:buFont typeface="Arial" panose="020B0604020202020204" pitchFamily="34" charset="0"/>
              <a:buChar char="•"/>
            </a:pPr>
            <a:r>
              <a:rPr lang="en-GB" sz="2400" dirty="0">
                <a:solidFill>
                  <a:srgbClr val="000000"/>
                </a:solidFill>
              </a:rPr>
              <a:t>The adult can support and challenge conversations by acting as a point of reference or umpire</a:t>
            </a:r>
            <a:r>
              <a:rPr lang="en-US" sz="2400" dirty="0">
                <a:solidFill>
                  <a:srgbClr val="000000"/>
                </a:solidFill>
              </a:rPr>
              <a:t>​</a:t>
            </a:r>
            <a:endParaRPr lang="en-US" sz="2400" b="0" i="0" dirty="0">
              <a:solidFill>
                <a:srgbClr val="000000"/>
              </a:solidFill>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C9ADDF-9EB2-4419-8220-0E7A98BDC006}"/>
              </a:ext>
            </a:extLst>
          </p:cNvPr>
          <p:cNvSpPr/>
          <p:nvPr/>
        </p:nvSpPr>
        <p:spPr>
          <a:xfrm>
            <a:off x="372471" y="306152"/>
            <a:ext cx="4804520" cy="523220"/>
          </a:xfrm>
          <a:prstGeom prst="rect">
            <a:avLst/>
          </a:prstGeom>
        </p:spPr>
        <p:txBody>
          <a:bodyPr wrap="none">
            <a:spAutoFit/>
          </a:bodyPr>
          <a:lstStyle/>
          <a:p>
            <a:r>
              <a:rPr lang="en-GB" sz="2800" b="1" dirty="0">
                <a:latin typeface="Trebuchet MS" panose="020B0603020202020204" pitchFamily="34" charset="0"/>
              </a:rPr>
              <a:t>The role of the adult in SST</a:t>
            </a:r>
            <a:r>
              <a:rPr lang="en-GB" sz="2800" dirty="0">
                <a:latin typeface="Trebuchet MS" panose="020B0603020202020204" pitchFamily="34" charset="0"/>
              </a:rPr>
              <a:t>​</a:t>
            </a:r>
            <a:endParaRPr lang="en-GB" sz="2800" dirty="0"/>
          </a:p>
        </p:txBody>
      </p:sp>
      <p:sp>
        <p:nvSpPr>
          <p:cNvPr id="3" name="Rectangle 2">
            <a:extLst>
              <a:ext uri="{FF2B5EF4-FFF2-40B4-BE49-F238E27FC236}">
                <a16:creationId xmlns:a16="http://schemas.microsoft.com/office/drawing/2014/main" id="{E0CE3071-A7EE-4F88-81C8-B5259384F5D8}"/>
              </a:ext>
            </a:extLst>
          </p:cNvPr>
          <p:cNvSpPr/>
          <p:nvPr/>
        </p:nvSpPr>
        <p:spPr>
          <a:xfrm>
            <a:off x="372472" y="1146619"/>
            <a:ext cx="5550958" cy="5170646"/>
          </a:xfrm>
          <a:prstGeom prst="rect">
            <a:avLst/>
          </a:prstGeom>
        </p:spPr>
        <p:txBody>
          <a:bodyPr wrap="square">
            <a:spAutoFit/>
          </a:bodyPr>
          <a:lstStyle/>
          <a:p>
            <a:pPr marL="342900" indent="-342900" fontAlgn="base">
              <a:buFont typeface="Arial" panose="020B0604020202020204" pitchFamily="34" charset="0"/>
              <a:buChar char="•"/>
            </a:pPr>
            <a:r>
              <a:rPr lang="en-GB" sz="2400" dirty="0">
                <a:solidFill>
                  <a:srgbClr val="000000"/>
                </a:solidFill>
              </a:rPr>
              <a:t>To listen and tune into children's thinking and extend it</a:t>
            </a:r>
            <a:r>
              <a:rPr lang="en-US" sz="2400" dirty="0">
                <a:solidFill>
                  <a:srgbClr val="000000"/>
                </a:solidFill>
              </a:rPr>
              <a:t>​</a:t>
            </a:r>
          </a:p>
          <a:p>
            <a:pPr marL="342900" indent="-342900" fontAlgn="base">
              <a:buFont typeface="Arial" panose="020B0604020202020204" pitchFamily="34" charset="0"/>
              <a:buChar char="•"/>
            </a:pPr>
            <a:r>
              <a:rPr lang="en-GB" sz="2400" dirty="0">
                <a:solidFill>
                  <a:srgbClr val="000000"/>
                </a:solidFill>
              </a:rPr>
              <a:t>​To be available when children are making connections and relationships, questioning and challenging their thinking, envisaging what might be happening, exploring and reflecting</a:t>
            </a:r>
            <a:r>
              <a:rPr lang="en-US" sz="2400" dirty="0">
                <a:solidFill>
                  <a:srgbClr val="000000"/>
                </a:solidFill>
              </a:rPr>
              <a:t>​</a:t>
            </a:r>
          </a:p>
          <a:p>
            <a:pPr marL="342900" indent="-342900" fontAlgn="base">
              <a:buFont typeface="Arial" panose="020B0604020202020204" pitchFamily="34" charset="0"/>
              <a:buChar char="•"/>
            </a:pPr>
            <a:r>
              <a:rPr lang="en-GB" sz="2400" dirty="0"/>
              <a:t>To introduce, use and model the language of questioning and encourage understanding of that language</a:t>
            </a:r>
            <a:r>
              <a:rPr lang="en-US" sz="2400" dirty="0"/>
              <a:t>​</a:t>
            </a:r>
          </a:p>
          <a:p>
            <a:pPr marL="342900" indent="-342900" fontAlgn="base">
              <a:buFont typeface="Arial" panose="020B0604020202020204" pitchFamily="34" charset="0"/>
              <a:buChar char="•"/>
            </a:pPr>
            <a:r>
              <a:rPr lang="en-GB" sz="2400" dirty="0"/>
              <a:t>​To develop questioning skills -building in opportunities for children to ask questions through exploration</a:t>
            </a:r>
            <a:r>
              <a:rPr lang="en-US" sz="2400" dirty="0"/>
              <a:t>​</a:t>
            </a:r>
          </a:p>
          <a:p>
            <a:pPr fontAlgn="base">
              <a:buFont typeface="Arial" panose="020B0604020202020204" pitchFamily="34" charset="0"/>
              <a:buChar char="•"/>
            </a:pPr>
            <a:endParaRPr lang="en-US" b="0" i="0" dirty="0">
              <a:solidFill>
                <a:srgbClr val="000000"/>
              </a:solidFill>
              <a:effectLst/>
              <a:latin typeface="Arial" panose="020B0604020202020204" pitchFamily="34" charset="0"/>
            </a:endParaRPr>
          </a:p>
        </p:txBody>
      </p:sp>
      <p:pic>
        <p:nvPicPr>
          <p:cNvPr id="7170" name="Picture 2">
            <a:extLst>
              <a:ext uri="{FF2B5EF4-FFF2-40B4-BE49-F238E27FC236}">
                <a16:creationId xmlns:a16="http://schemas.microsoft.com/office/drawing/2014/main" id="{59C8677D-C265-4B06-9802-E0666C0D90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467" y="437309"/>
            <a:ext cx="3058402" cy="29916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6413B18-D855-46F4-96A1-C9F422C89189}"/>
              </a:ext>
            </a:extLst>
          </p:cNvPr>
          <p:cNvSpPr/>
          <p:nvPr/>
        </p:nvSpPr>
        <p:spPr>
          <a:xfrm>
            <a:off x="6599289" y="3937350"/>
            <a:ext cx="4274120" cy="1938992"/>
          </a:xfrm>
          <a:prstGeom prst="rect">
            <a:avLst/>
          </a:prstGeom>
        </p:spPr>
        <p:txBody>
          <a:bodyPr wrap="square">
            <a:spAutoFit/>
          </a:bodyPr>
          <a:lstStyle/>
          <a:p>
            <a:r>
              <a:rPr lang="en-GB" sz="2400" dirty="0">
                <a:solidFill>
                  <a:srgbClr val="000000"/>
                </a:solidFill>
              </a:rPr>
              <a:t>Sustained interactions are possible with babies and young children and can cover both verbal and non-verbal communications.​</a:t>
            </a:r>
            <a:endParaRPr lang="en-GB" sz="2400" dirty="0"/>
          </a:p>
        </p:txBody>
      </p:sp>
    </p:spTree>
    <p:extLst>
      <p:ext uri="{BB962C8B-B14F-4D97-AF65-F5344CB8AC3E}">
        <p14:creationId xmlns:p14="http://schemas.microsoft.com/office/powerpoint/2010/main" val="1736633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FF2C97-0BF9-4ECA-BB8E-43C55AB2122A}"/>
              </a:ext>
            </a:extLst>
          </p:cNvPr>
          <p:cNvSpPr>
            <a:spLocks noGrp="1"/>
          </p:cNvSpPr>
          <p:nvPr>
            <p:ph type="title"/>
          </p:nvPr>
        </p:nvSpPr>
        <p:spPr>
          <a:xfrm>
            <a:off x="596153" y="297890"/>
            <a:ext cx="10515600" cy="1325563"/>
          </a:xfrm>
        </p:spPr>
        <p:txBody>
          <a:bodyPr/>
          <a:lstStyle/>
          <a:p>
            <a:r>
              <a:rPr lang="en-GB" sz="3600" b="1" dirty="0"/>
              <a:t>Interactions with children</a:t>
            </a:r>
            <a:r>
              <a:rPr lang="en-GB" dirty="0"/>
              <a:t>​</a:t>
            </a:r>
          </a:p>
        </p:txBody>
      </p:sp>
      <p:sp>
        <p:nvSpPr>
          <p:cNvPr id="4" name="Content Placeholder 3">
            <a:extLst>
              <a:ext uri="{FF2B5EF4-FFF2-40B4-BE49-F238E27FC236}">
                <a16:creationId xmlns:a16="http://schemas.microsoft.com/office/drawing/2014/main" id="{F31B0829-8A0B-4CB5-8772-AC863C7C49A7}"/>
              </a:ext>
            </a:extLst>
          </p:cNvPr>
          <p:cNvSpPr>
            <a:spLocks noGrp="1"/>
          </p:cNvSpPr>
          <p:nvPr>
            <p:ph sz="half" idx="1"/>
          </p:nvPr>
        </p:nvSpPr>
        <p:spPr>
          <a:xfrm>
            <a:off x="596153" y="1825625"/>
            <a:ext cx="5181600" cy="4351338"/>
          </a:xfrm>
        </p:spPr>
        <p:txBody>
          <a:bodyPr>
            <a:normAutofit/>
          </a:bodyPr>
          <a:lstStyle/>
          <a:p>
            <a:pPr fontAlgn="base"/>
            <a:r>
              <a:rPr lang="en-GB" dirty="0"/>
              <a:t>Tuning in</a:t>
            </a:r>
            <a:r>
              <a:rPr lang="en-US" dirty="0"/>
              <a:t>​</a:t>
            </a:r>
          </a:p>
          <a:p>
            <a:pPr fontAlgn="base"/>
            <a:r>
              <a:rPr lang="en-GB" dirty="0"/>
              <a:t>Showing genuine interest </a:t>
            </a:r>
            <a:r>
              <a:rPr lang="en-US" dirty="0"/>
              <a:t>​</a:t>
            </a:r>
          </a:p>
          <a:p>
            <a:pPr fontAlgn="base"/>
            <a:r>
              <a:rPr lang="en-GB" dirty="0"/>
              <a:t>Respecting </a:t>
            </a:r>
            <a:r>
              <a:rPr lang="en-US" dirty="0"/>
              <a:t>​</a:t>
            </a:r>
          </a:p>
          <a:p>
            <a:pPr fontAlgn="base"/>
            <a:r>
              <a:rPr lang="en-GB" dirty="0"/>
              <a:t>Inviting children to elaborate</a:t>
            </a:r>
            <a:r>
              <a:rPr lang="en-US" dirty="0"/>
              <a:t>​</a:t>
            </a:r>
          </a:p>
          <a:p>
            <a:pPr fontAlgn="base"/>
            <a:r>
              <a:rPr lang="en-GB" dirty="0"/>
              <a:t>Re-capping</a:t>
            </a:r>
            <a:r>
              <a:rPr lang="en-US" dirty="0"/>
              <a:t>​</a:t>
            </a:r>
          </a:p>
          <a:p>
            <a:pPr fontAlgn="base"/>
            <a:r>
              <a:rPr lang="en-GB" dirty="0"/>
              <a:t>Offering your own experience</a:t>
            </a:r>
            <a:r>
              <a:rPr lang="en-US" dirty="0"/>
              <a:t>​</a:t>
            </a:r>
          </a:p>
          <a:p>
            <a:pPr fontAlgn="base"/>
            <a:r>
              <a:rPr lang="en-GB" dirty="0"/>
              <a:t>Clarifying children’s own ideas</a:t>
            </a:r>
            <a:r>
              <a:rPr lang="en-US" dirty="0"/>
              <a:t>​</a:t>
            </a:r>
          </a:p>
          <a:p>
            <a:pPr fontAlgn="base"/>
            <a:r>
              <a:rPr lang="en-GB" dirty="0"/>
              <a:t>Suggesting</a:t>
            </a:r>
            <a:r>
              <a:rPr lang="en-US" dirty="0"/>
              <a:t>​</a:t>
            </a:r>
          </a:p>
          <a:p>
            <a:endParaRPr lang="en-GB" dirty="0"/>
          </a:p>
        </p:txBody>
      </p:sp>
      <p:sp>
        <p:nvSpPr>
          <p:cNvPr id="5" name="Content Placeholder 4">
            <a:extLst>
              <a:ext uri="{FF2B5EF4-FFF2-40B4-BE49-F238E27FC236}">
                <a16:creationId xmlns:a16="http://schemas.microsoft.com/office/drawing/2014/main" id="{906D10F0-6265-4EE9-A65C-88CEA4EB2B08}"/>
              </a:ext>
            </a:extLst>
          </p:cNvPr>
          <p:cNvSpPr>
            <a:spLocks noGrp="1"/>
          </p:cNvSpPr>
          <p:nvPr>
            <p:ph sz="half" idx="2"/>
          </p:nvPr>
        </p:nvSpPr>
        <p:spPr>
          <a:xfrm>
            <a:off x="5777753" y="1825625"/>
            <a:ext cx="5576047" cy="4351338"/>
          </a:xfrm>
        </p:spPr>
        <p:txBody>
          <a:bodyPr>
            <a:normAutofit/>
          </a:bodyPr>
          <a:lstStyle/>
          <a:p>
            <a:r>
              <a:rPr lang="en-GB" dirty="0"/>
              <a:t>Reminding of decisions and choices​</a:t>
            </a:r>
          </a:p>
          <a:p>
            <a:pPr fontAlgn="base"/>
            <a:r>
              <a:rPr lang="en-GB" dirty="0"/>
              <a:t>Using specific praise to encourage further thinking</a:t>
            </a:r>
            <a:r>
              <a:rPr lang="en-US" dirty="0"/>
              <a:t>​</a:t>
            </a:r>
          </a:p>
          <a:p>
            <a:pPr fontAlgn="base"/>
            <a:r>
              <a:rPr lang="en-GB" dirty="0"/>
              <a:t>Offering an alternative viewpoint</a:t>
            </a:r>
            <a:r>
              <a:rPr lang="en-US" dirty="0"/>
              <a:t>​</a:t>
            </a:r>
          </a:p>
          <a:p>
            <a:pPr fontAlgn="base"/>
            <a:r>
              <a:rPr lang="en-GB" dirty="0"/>
              <a:t>Speculating</a:t>
            </a:r>
            <a:r>
              <a:rPr lang="en-US" dirty="0"/>
              <a:t>​</a:t>
            </a:r>
          </a:p>
          <a:p>
            <a:pPr fontAlgn="base"/>
            <a:r>
              <a:rPr lang="en-GB" dirty="0"/>
              <a:t>Reciprocating</a:t>
            </a:r>
            <a:r>
              <a:rPr lang="en-US" dirty="0"/>
              <a:t>​</a:t>
            </a:r>
          </a:p>
          <a:p>
            <a:pPr fontAlgn="base"/>
            <a:r>
              <a:rPr lang="en-GB" dirty="0"/>
              <a:t>Asking open questions</a:t>
            </a:r>
            <a:r>
              <a:rPr lang="en-US" dirty="0"/>
              <a:t>​</a:t>
            </a:r>
          </a:p>
          <a:p>
            <a:pPr fontAlgn="base"/>
            <a:r>
              <a:rPr lang="en-GB" dirty="0"/>
              <a:t>Modelling thinking</a:t>
            </a:r>
            <a:r>
              <a:rPr lang="en-US" dirty="0"/>
              <a:t>​</a:t>
            </a:r>
          </a:p>
          <a:p>
            <a:pPr fontAlgn="base"/>
            <a:endParaRPr lang="en-GB" dirty="0"/>
          </a:p>
          <a:p>
            <a:endParaRPr lang="en-GB" dirty="0"/>
          </a:p>
        </p:txBody>
      </p:sp>
    </p:spTree>
    <p:extLst>
      <p:ext uri="{BB962C8B-B14F-4D97-AF65-F5344CB8AC3E}">
        <p14:creationId xmlns:p14="http://schemas.microsoft.com/office/powerpoint/2010/main" val="2916429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1A0DD2-2B21-4B79-B28D-C7FF8E6FBD0C}"/>
              </a:ext>
            </a:extLst>
          </p:cNvPr>
          <p:cNvPicPr>
            <a:picLocks noChangeAspect="1"/>
          </p:cNvPicPr>
          <p:nvPr/>
        </p:nvPicPr>
        <p:blipFill>
          <a:blip r:embed="rId2"/>
          <a:stretch>
            <a:fillRect/>
          </a:stretch>
        </p:blipFill>
        <p:spPr>
          <a:xfrm>
            <a:off x="1268084" y="0"/>
            <a:ext cx="9299274" cy="6858000"/>
          </a:xfrm>
          <a:prstGeom prst="rect">
            <a:avLst/>
          </a:prstGeom>
        </p:spPr>
      </p:pic>
    </p:spTree>
    <p:extLst>
      <p:ext uri="{BB962C8B-B14F-4D97-AF65-F5344CB8AC3E}">
        <p14:creationId xmlns:p14="http://schemas.microsoft.com/office/powerpoint/2010/main" val="40246142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166" name="Rectangle 96">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CB1C155-C194-4482-A810-3740F09DB4FE}"/>
              </a:ext>
            </a:extLst>
          </p:cNvPr>
          <p:cNvSpPr/>
          <p:nvPr/>
        </p:nvSpPr>
        <p:spPr>
          <a:xfrm>
            <a:off x="505098" y="844731"/>
            <a:ext cx="5590902" cy="5477692"/>
          </a:xfrm>
          <a:prstGeom prst="rect">
            <a:avLst/>
          </a:prstGeom>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en-US" sz="2600"/>
              <a:t>Reading frequently to children, and engaging them actively in stories, non-fiction, rhymes and poems, and then providing them with extensive opportunities to use and embed new words in a range of contexts, will give children the opportunity to thrive.</a:t>
            </a:r>
          </a:p>
          <a:p>
            <a:pPr indent="-228600">
              <a:lnSpc>
                <a:spcPct val="90000"/>
              </a:lnSpc>
              <a:spcAft>
                <a:spcPts val="600"/>
              </a:spcAft>
              <a:buFont typeface="Arial" panose="020B0604020202020204" pitchFamily="34" charset="0"/>
              <a:buChar char="•"/>
            </a:pPr>
            <a:r>
              <a:rPr lang="en-US" sz="2600"/>
              <a:t>Through conversation, story-telling and role play, where children share their ideas with support and modelling from their teacher, and sensitive questioning that invites them to elaborate, children become comfortable using a rich range of vocabulary and language structures.</a:t>
            </a:r>
          </a:p>
        </p:txBody>
      </p:sp>
      <p:pic>
        <p:nvPicPr>
          <p:cNvPr id="5122" name="Picture 2">
            <a:extLst>
              <a:ext uri="{FF2B5EF4-FFF2-40B4-BE49-F238E27FC236}">
                <a16:creationId xmlns:a16="http://schemas.microsoft.com/office/drawing/2014/main" id="{E4180400-B80F-48D8-BBAA-A13ABDD1D6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236"/>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657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35527"/>
            <a:ext cx="7772400" cy="576064"/>
          </a:xfrm>
        </p:spPr>
        <p:txBody>
          <a:bodyPr>
            <a:normAutofit fontScale="90000"/>
          </a:bodyPr>
          <a:lstStyle/>
          <a:p>
            <a:pPr algn="ctr"/>
            <a:r>
              <a:rPr lang="en-GB" b="1" dirty="0" err="1"/>
              <a:t>Ofsted’s</a:t>
            </a:r>
            <a:r>
              <a:rPr lang="en-GB" b="1" dirty="0"/>
              <a:t> Focus</a:t>
            </a:r>
          </a:p>
        </p:txBody>
      </p:sp>
      <p:sp>
        <p:nvSpPr>
          <p:cNvPr id="3" name="TextBox 2"/>
          <p:cNvSpPr txBox="1"/>
          <p:nvPr/>
        </p:nvSpPr>
        <p:spPr>
          <a:xfrm>
            <a:off x="464128" y="874260"/>
            <a:ext cx="11429999" cy="6186309"/>
          </a:xfrm>
          <a:prstGeom prst="rect">
            <a:avLst/>
          </a:prstGeom>
          <a:noFill/>
        </p:spPr>
        <p:txBody>
          <a:bodyPr wrap="square" rtlCol="0">
            <a:spAutoFit/>
          </a:bodyPr>
          <a:lstStyle/>
          <a:p>
            <a:r>
              <a:rPr lang="en-GB" sz="2400" dirty="0"/>
              <a:t>Findings of the Hart &amp; </a:t>
            </a:r>
            <a:r>
              <a:rPr lang="en-GB" sz="2400" dirty="0" err="1"/>
              <a:t>Risely</a:t>
            </a:r>
            <a:r>
              <a:rPr lang="en-GB" sz="2400" dirty="0"/>
              <a:t> landmark study in America. Over four years researchers recorded that an average child in:</a:t>
            </a:r>
          </a:p>
          <a:p>
            <a:endParaRPr lang="en-GB" sz="1200" dirty="0"/>
          </a:p>
          <a:p>
            <a:pPr marL="182563" indent="-182563">
              <a:buFontTx/>
              <a:buChar char="-"/>
            </a:pPr>
            <a:r>
              <a:rPr lang="en-GB" sz="2400" dirty="0"/>
              <a:t> a professional family accumulated experience of almost </a:t>
            </a:r>
          </a:p>
          <a:p>
            <a:pPr marL="182563" indent="-182563"/>
            <a:r>
              <a:rPr lang="en-GB" sz="2400" dirty="0">
                <a:solidFill>
                  <a:srgbClr val="00B0F0"/>
                </a:solidFill>
              </a:rPr>
              <a:t>   45 million words </a:t>
            </a:r>
          </a:p>
          <a:p>
            <a:pPr>
              <a:buFontTx/>
              <a:buChar char="-"/>
            </a:pPr>
            <a:r>
              <a:rPr lang="en-GB" sz="2400" dirty="0"/>
              <a:t>  a working class family, </a:t>
            </a:r>
            <a:r>
              <a:rPr lang="en-GB" sz="2400" dirty="0">
                <a:solidFill>
                  <a:srgbClr val="00B0F0"/>
                </a:solidFill>
              </a:rPr>
              <a:t>26 million words</a:t>
            </a:r>
          </a:p>
          <a:p>
            <a:pPr>
              <a:buFontTx/>
              <a:buChar char="-"/>
            </a:pPr>
            <a:r>
              <a:rPr lang="en-GB" sz="2400" dirty="0"/>
              <a:t>  a family receiving welfare benefits, </a:t>
            </a:r>
            <a:r>
              <a:rPr lang="en-GB" sz="2400" dirty="0">
                <a:solidFill>
                  <a:srgbClr val="00B0F0"/>
                </a:solidFill>
              </a:rPr>
              <a:t>13 million words</a:t>
            </a:r>
          </a:p>
          <a:p>
            <a:endParaRPr lang="en-GB" sz="2400" dirty="0"/>
          </a:p>
          <a:p>
            <a:r>
              <a:rPr lang="en-GB" sz="2400" dirty="0"/>
              <a:t>Such correlations between vocabulary size and life chances are as firm as any correlation in educational research,</a:t>
            </a:r>
          </a:p>
          <a:p>
            <a:endParaRPr lang="en-GB" sz="1200" dirty="0"/>
          </a:p>
          <a:p>
            <a:r>
              <a:rPr lang="en-GB" sz="2400" b="1" dirty="0"/>
              <a:t>Simply put: knowing more words makes you smarter!</a:t>
            </a:r>
          </a:p>
          <a:p>
            <a:r>
              <a:rPr lang="en-GB" sz="2400" dirty="0"/>
              <a:t>(</a:t>
            </a:r>
            <a:r>
              <a:rPr lang="en-GB" sz="2400" dirty="0" err="1"/>
              <a:t>Ofsted</a:t>
            </a:r>
            <a:r>
              <a:rPr lang="en-GB" sz="2400" dirty="0"/>
              <a:t> 2018)  </a:t>
            </a:r>
          </a:p>
          <a:p>
            <a:endParaRPr lang="en-GB" sz="2400" dirty="0"/>
          </a:p>
          <a:p>
            <a:r>
              <a:rPr lang="en-GB" sz="2400" b="1" dirty="0" err="1"/>
              <a:t>Ofsted</a:t>
            </a:r>
            <a:r>
              <a:rPr lang="en-GB" sz="2400" b="1" dirty="0"/>
              <a:t> EY Inspection Handbook (2019)</a:t>
            </a:r>
          </a:p>
          <a:p>
            <a:r>
              <a:rPr lang="en-GB" sz="2400" b="1" dirty="0"/>
              <a:t>Practitioners... Read to children in a way that excites &amp; engages them, introducing new words, concepts and vocabulary.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0B1B8FDA-88C7-4814-9683-EF26E73E62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474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l="10033" t="14300" r="15550" b="4851"/>
          <a:stretch>
            <a:fillRect/>
          </a:stretch>
        </p:blipFill>
        <p:spPr bwMode="auto">
          <a:xfrm>
            <a:off x="0" y="-165654"/>
            <a:ext cx="12191999" cy="7202557"/>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bwMode="auto">
          <a:xfrm>
            <a:off x="401782" y="375677"/>
            <a:ext cx="11575472" cy="45357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spcBef>
                <a:spcPct val="20000"/>
              </a:spcBef>
              <a:buClr>
                <a:srgbClr val="C47C00"/>
              </a:buClr>
              <a:defRPr/>
            </a:pPr>
            <a:r>
              <a:rPr lang="en-GB" sz="2800" kern="0" dirty="0"/>
              <a:t>A wealth of research demonstrates that:</a:t>
            </a:r>
          </a:p>
          <a:p>
            <a:pPr>
              <a:spcBef>
                <a:spcPct val="20000"/>
              </a:spcBef>
              <a:buClr>
                <a:srgbClr val="C47C00"/>
              </a:buClr>
              <a:defRPr/>
            </a:pPr>
            <a:endParaRPr lang="en-GB" sz="800" kern="0" dirty="0"/>
          </a:p>
          <a:p>
            <a:pPr eaLnBrk="0" fontAlgn="base" hangingPunct="0">
              <a:spcBef>
                <a:spcPct val="20000"/>
              </a:spcBef>
              <a:spcAft>
                <a:spcPct val="0"/>
              </a:spcAft>
              <a:buClr>
                <a:srgbClr val="C47C00"/>
              </a:buClr>
              <a:defRPr/>
            </a:pPr>
            <a:r>
              <a:rPr lang="en-GB" sz="2800" kern="0" dirty="0"/>
              <a:t>Story-telling and shared reading activities have consistently been proven to improve children’s language development and widen their vocabulary.</a:t>
            </a:r>
          </a:p>
          <a:p>
            <a:pPr algn="r" eaLnBrk="0" fontAlgn="base" hangingPunct="0">
              <a:spcBef>
                <a:spcPct val="20000"/>
              </a:spcBef>
              <a:spcAft>
                <a:spcPct val="0"/>
              </a:spcAft>
              <a:buClr>
                <a:srgbClr val="C47C00"/>
              </a:buClr>
              <a:defRPr/>
            </a:pPr>
            <a:r>
              <a:rPr lang="en-GB" sz="2800" i="1" kern="0" dirty="0"/>
              <a:t>(EEF 2018 &amp; Education Scotland 2018)</a:t>
            </a:r>
          </a:p>
          <a:p>
            <a:pPr algn="r" eaLnBrk="0" fontAlgn="base" hangingPunct="0">
              <a:spcBef>
                <a:spcPct val="20000"/>
              </a:spcBef>
              <a:spcAft>
                <a:spcPct val="0"/>
              </a:spcAft>
              <a:buClr>
                <a:srgbClr val="C47C00"/>
              </a:buClr>
              <a:defRPr/>
            </a:pPr>
            <a:endParaRPr lang="en-GB" sz="400" i="1" kern="0" dirty="0"/>
          </a:p>
          <a:p>
            <a:pPr algn="just"/>
            <a:endParaRPr lang="en-GB" sz="2800" dirty="0"/>
          </a:p>
          <a:p>
            <a:pPr algn="just"/>
            <a:r>
              <a:rPr lang="en-GB" sz="2800" dirty="0"/>
              <a:t>Repetition is very important for children's learning. In story times, young children often want to hear a book they have loved more than once. Research has shown that hearing the same book lots of times is better for children's vocabulary than hearing lots of different books. (</a:t>
            </a:r>
            <a:r>
              <a:rPr lang="en-GB" sz="2800" dirty="0" err="1"/>
              <a:t>Bealing</a:t>
            </a:r>
            <a:r>
              <a:rPr lang="en-GB" sz="2800" dirty="0"/>
              <a:t>, 2011).</a:t>
            </a:r>
            <a:endParaRPr lang="en-GB" sz="3000" i="1" kern="0" dirty="0"/>
          </a:p>
        </p:txBody>
      </p:sp>
      <p:pic>
        <p:nvPicPr>
          <p:cNvPr id="82945" name="Picture 1" descr="C:\Users\alinnane\Desktop\Training\Story-telling INSET\children listening to story.jpg"/>
          <p:cNvPicPr>
            <a:picLocks noChangeAspect="1" noChangeArrowheads="1"/>
          </p:cNvPicPr>
          <p:nvPr/>
        </p:nvPicPr>
        <p:blipFill>
          <a:blip r:embed="rId3" cstate="print"/>
          <a:srcRect/>
          <a:stretch>
            <a:fillRect/>
          </a:stretch>
        </p:blipFill>
        <p:spPr bwMode="auto">
          <a:xfrm>
            <a:off x="8112225" y="5085184"/>
            <a:ext cx="2555776" cy="177281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45AC8563-0C40-4F52-AF1B-9E082A0B5B1E}"/>
              </a:ext>
            </a:extLst>
          </p:cNvPr>
          <p:cNvPicPr/>
          <p:nvPr/>
        </p:nvPicPr>
        <p:blipFill rotWithShape="1">
          <a:blip r:embed="rId3" cstate="print">
            <a:extLst>
              <a:ext uri="{28A0092B-C50C-407E-A947-70E740481C1C}">
                <a14:useLocalDpi xmlns:a14="http://schemas.microsoft.com/office/drawing/2010/main" val="0"/>
              </a:ext>
            </a:extLst>
          </a:blip>
          <a:srcRect b="19"/>
          <a:stretch/>
        </p:blipFill>
        <p:spPr>
          <a:xfrm>
            <a:off x="20" y="1282"/>
            <a:ext cx="12191980" cy="6856718"/>
          </a:xfrm>
          <a:prstGeom prst="rect">
            <a:avLst/>
          </a:prstGeom>
        </p:spPr>
      </p:pic>
    </p:spTree>
    <p:extLst>
      <p:ext uri="{BB962C8B-B14F-4D97-AF65-F5344CB8AC3E}">
        <p14:creationId xmlns:p14="http://schemas.microsoft.com/office/powerpoint/2010/main" val="27320678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78388-15ED-4ABC-8FFE-C5B15579A7C3}"/>
              </a:ext>
            </a:extLst>
          </p:cNvPr>
          <p:cNvSpPr>
            <a:spLocks noGrp="1"/>
          </p:cNvSpPr>
          <p:nvPr>
            <p:ph type="title"/>
          </p:nvPr>
        </p:nvSpPr>
        <p:spPr>
          <a:xfrm>
            <a:off x="838200" y="0"/>
            <a:ext cx="10515600" cy="781623"/>
          </a:xfrm>
        </p:spPr>
        <p:txBody>
          <a:bodyPr>
            <a:normAutofit/>
          </a:bodyPr>
          <a:lstStyle/>
          <a:p>
            <a:pPr algn="ctr"/>
            <a:r>
              <a:rPr lang="en-GB" sz="3600" b="1" dirty="0"/>
              <a:t>Dialogic Book Talk</a:t>
            </a:r>
          </a:p>
        </p:txBody>
      </p:sp>
      <p:sp>
        <p:nvSpPr>
          <p:cNvPr id="3" name="TextBox 2">
            <a:extLst>
              <a:ext uri="{FF2B5EF4-FFF2-40B4-BE49-F238E27FC236}">
                <a16:creationId xmlns:a16="http://schemas.microsoft.com/office/drawing/2014/main" id="{42F5E846-0739-4CDA-B6A7-A2EB4FEF5C76}"/>
              </a:ext>
            </a:extLst>
          </p:cNvPr>
          <p:cNvSpPr txBox="1"/>
          <p:nvPr/>
        </p:nvSpPr>
        <p:spPr>
          <a:xfrm>
            <a:off x="391532" y="607283"/>
            <a:ext cx="11160177" cy="1107996"/>
          </a:xfrm>
          <a:prstGeom prst="rect">
            <a:avLst/>
          </a:prstGeom>
          <a:noFill/>
        </p:spPr>
        <p:txBody>
          <a:bodyPr wrap="square" rtlCol="0">
            <a:spAutoFit/>
          </a:bodyPr>
          <a:lstStyle/>
          <a:p>
            <a:pPr marL="269875" marR="0" lvl="0" indent="-2698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prstClr val="black"/>
                </a:solidFill>
                <a:effectLst/>
                <a:uLnTx/>
                <a:uFillTx/>
                <a:latin typeface="Calibri" panose="020F0502020204030204"/>
                <a:ea typeface="+mn-ea"/>
                <a:cs typeface="+mn-cs"/>
              </a:rPr>
              <a:t>A more structured approach to teaching language &amp; vocabulary through story-telling.</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prstClr val="black"/>
                </a:solidFill>
                <a:effectLst/>
                <a:uLnTx/>
                <a:uFillTx/>
                <a:latin typeface="Calibri" panose="020F0502020204030204"/>
                <a:ea typeface="+mn-ea"/>
                <a:cs typeface="+mn-cs"/>
              </a:rPr>
              <a:t>A familiar story is used to promote discussion with the children.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a:ln>
                  <a:noFill/>
                </a:ln>
                <a:solidFill>
                  <a:prstClr val="black"/>
                </a:solidFill>
                <a:effectLst/>
                <a:uLnTx/>
                <a:uFillTx/>
                <a:latin typeface="Calibri" panose="020F0502020204030204"/>
                <a:ea typeface="+mn-ea"/>
                <a:cs typeface="+mn-cs"/>
              </a:rPr>
              <a:t>The adult encourages children’s participation &amp; provides feedback to extend their language.</a:t>
            </a:r>
          </a:p>
        </p:txBody>
      </p:sp>
      <p:pic>
        <p:nvPicPr>
          <p:cNvPr id="4" name="Picture 3">
            <a:extLst>
              <a:ext uri="{FF2B5EF4-FFF2-40B4-BE49-F238E27FC236}">
                <a16:creationId xmlns:a16="http://schemas.microsoft.com/office/drawing/2014/main" id="{FEB7F32B-9B19-423D-B8DC-DF7F8B6CC0D9}"/>
              </a:ext>
            </a:extLst>
          </p:cNvPr>
          <p:cNvPicPr>
            <a:picLocks noChangeAspect="1"/>
          </p:cNvPicPr>
          <p:nvPr/>
        </p:nvPicPr>
        <p:blipFill rotWithShape="1">
          <a:blip r:embed="rId3"/>
          <a:srcRect t="21774" b="9114"/>
          <a:stretch/>
        </p:blipFill>
        <p:spPr>
          <a:xfrm>
            <a:off x="451602" y="1762737"/>
            <a:ext cx="11040036" cy="5095263"/>
          </a:xfrm>
          <a:prstGeom prst="rect">
            <a:avLst/>
          </a:prstGeom>
        </p:spPr>
      </p:pic>
    </p:spTree>
    <p:extLst>
      <p:ext uri="{BB962C8B-B14F-4D97-AF65-F5344CB8AC3E}">
        <p14:creationId xmlns:p14="http://schemas.microsoft.com/office/powerpoint/2010/main" val="1036229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19536" y="354201"/>
            <a:ext cx="8206680" cy="480131"/>
          </a:xfrm>
          <a:prstGeom prst="rect">
            <a:avLst/>
          </a:prstGeom>
        </p:spPr>
        <p:txBody>
          <a:bodyPr wrap="square">
            <a:spAutoFit/>
          </a:bodyPr>
          <a:lstStyle/>
          <a:p>
            <a:r>
              <a:rPr lang="en-GB" sz="2800" b="1" dirty="0"/>
              <a:t>KEY QUESTIONS TO REFECT ON YOUR PRACTICE</a:t>
            </a:r>
          </a:p>
        </p:txBody>
      </p:sp>
      <p:sp>
        <p:nvSpPr>
          <p:cNvPr id="6" name="Content Placeholder 5"/>
          <p:cNvSpPr>
            <a:spLocks noGrp="1"/>
          </p:cNvSpPr>
          <p:nvPr>
            <p:ph idx="1"/>
          </p:nvPr>
        </p:nvSpPr>
        <p:spPr>
          <a:xfrm>
            <a:off x="1703512" y="1052737"/>
            <a:ext cx="8712968" cy="904863"/>
          </a:xfrm>
          <a:prstGeom prst="rect">
            <a:avLst/>
          </a:prstGeom>
          <a:solidFill>
            <a:schemeClr val="accent1">
              <a:lumMod val="20000"/>
              <a:lumOff val="80000"/>
            </a:schemeClr>
          </a:solidFill>
        </p:spPr>
        <p:txBody>
          <a:bodyPr wrap="square">
            <a:spAutoFit/>
          </a:bodyPr>
          <a:lstStyle/>
          <a:p>
            <a:pPr marL="0" indent="0" algn="ctr">
              <a:buNone/>
            </a:pPr>
            <a:r>
              <a:rPr lang="en-GB" sz="2400" dirty="0">
                <a:solidFill>
                  <a:schemeClr val="tx1">
                    <a:lumMod val="75000"/>
                    <a:lumOff val="25000"/>
                  </a:schemeClr>
                </a:solidFill>
              </a:rPr>
              <a:t>How often are stories read to children?  Is once per </a:t>
            </a:r>
          </a:p>
          <a:p>
            <a:pPr marL="0" indent="0" algn="ctr">
              <a:buNone/>
            </a:pPr>
            <a:r>
              <a:rPr lang="en-GB" sz="2400" dirty="0">
                <a:solidFill>
                  <a:schemeClr val="tx1">
                    <a:lumMod val="75000"/>
                    <a:lumOff val="25000"/>
                  </a:schemeClr>
                </a:solidFill>
              </a:rPr>
              <a:t>day enough for some children?</a:t>
            </a:r>
          </a:p>
        </p:txBody>
      </p:sp>
      <p:sp>
        <p:nvSpPr>
          <p:cNvPr id="7" name="Rectangle 6"/>
          <p:cNvSpPr/>
          <p:nvPr/>
        </p:nvSpPr>
        <p:spPr>
          <a:xfrm>
            <a:off x="1703512" y="2186339"/>
            <a:ext cx="8640960" cy="830997"/>
          </a:xfrm>
          <a:prstGeom prst="rect">
            <a:avLst/>
          </a:prstGeom>
          <a:solidFill>
            <a:schemeClr val="accent1">
              <a:lumMod val="20000"/>
              <a:lumOff val="80000"/>
            </a:schemeClr>
          </a:solidFill>
        </p:spPr>
        <p:txBody>
          <a:bodyPr wrap="square">
            <a:spAutoFit/>
          </a:bodyPr>
          <a:lstStyle/>
          <a:p>
            <a:pPr algn="ctr"/>
            <a:r>
              <a:rPr lang="en-GB" sz="2400" dirty="0">
                <a:solidFill>
                  <a:schemeClr val="tx1">
                    <a:lumMod val="75000"/>
                    <a:lumOff val="25000"/>
                  </a:schemeClr>
                </a:solidFill>
              </a:rPr>
              <a:t>How effective are your strategies for teaching language &amp; new vocabulary through story-telling?</a:t>
            </a:r>
          </a:p>
        </p:txBody>
      </p:sp>
      <p:sp>
        <p:nvSpPr>
          <p:cNvPr id="8" name="Rectangle 7"/>
          <p:cNvSpPr/>
          <p:nvPr/>
        </p:nvSpPr>
        <p:spPr>
          <a:xfrm>
            <a:off x="1703512" y="3246076"/>
            <a:ext cx="8712968" cy="830997"/>
          </a:xfrm>
          <a:prstGeom prst="rect">
            <a:avLst/>
          </a:prstGeom>
          <a:solidFill>
            <a:schemeClr val="accent1">
              <a:lumMod val="20000"/>
              <a:lumOff val="80000"/>
            </a:schemeClr>
          </a:solidFill>
        </p:spPr>
        <p:txBody>
          <a:bodyPr wrap="square">
            <a:spAutoFit/>
          </a:bodyPr>
          <a:lstStyle/>
          <a:p>
            <a:pPr algn="ctr"/>
            <a:r>
              <a:rPr lang="en-GB" sz="2400" dirty="0">
                <a:solidFill>
                  <a:schemeClr val="tx1">
                    <a:lumMod val="75000"/>
                    <a:lumOff val="25000"/>
                  </a:schemeClr>
                </a:solidFill>
              </a:rPr>
              <a:t>What is the range and type of vocabulary offered in the books and stories that you choose to read to children?</a:t>
            </a:r>
          </a:p>
        </p:txBody>
      </p:sp>
      <p:sp>
        <p:nvSpPr>
          <p:cNvPr id="9" name="Rectangle 8"/>
          <p:cNvSpPr/>
          <p:nvPr/>
        </p:nvSpPr>
        <p:spPr>
          <a:xfrm>
            <a:off x="1775520" y="4343328"/>
            <a:ext cx="8568952" cy="830997"/>
          </a:xfrm>
          <a:prstGeom prst="rect">
            <a:avLst/>
          </a:prstGeom>
          <a:solidFill>
            <a:schemeClr val="accent1">
              <a:lumMod val="20000"/>
              <a:lumOff val="80000"/>
            </a:schemeClr>
          </a:solidFill>
        </p:spPr>
        <p:txBody>
          <a:bodyPr wrap="square">
            <a:spAutoFit/>
          </a:bodyPr>
          <a:lstStyle/>
          <a:p>
            <a:pPr algn="ctr"/>
            <a:r>
              <a:rPr lang="en-GB" sz="2400" dirty="0">
                <a:solidFill>
                  <a:schemeClr val="tx1">
                    <a:lumMod val="75000"/>
                    <a:lumOff val="25000"/>
                  </a:schemeClr>
                </a:solidFill>
              </a:rPr>
              <a:t>How interactive are story-times? How effectively do you plan opportunities for interaction?</a:t>
            </a:r>
          </a:p>
        </p:txBody>
      </p:sp>
      <p:sp>
        <p:nvSpPr>
          <p:cNvPr id="10" name="Rectangle 9"/>
          <p:cNvSpPr/>
          <p:nvPr/>
        </p:nvSpPr>
        <p:spPr>
          <a:xfrm>
            <a:off x="1703512" y="5527074"/>
            <a:ext cx="8568952" cy="830997"/>
          </a:xfrm>
          <a:prstGeom prst="rect">
            <a:avLst/>
          </a:prstGeom>
          <a:solidFill>
            <a:schemeClr val="accent1">
              <a:lumMod val="20000"/>
              <a:lumOff val="80000"/>
            </a:schemeClr>
          </a:solidFill>
        </p:spPr>
        <p:txBody>
          <a:bodyPr wrap="square">
            <a:spAutoFit/>
          </a:bodyPr>
          <a:lstStyle/>
          <a:p>
            <a:pPr algn="ctr"/>
            <a:r>
              <a:rPr lang="en-GB" sz="2400" dirty="0">
                <a:solidFill>
                  <a:schemeClr val="tx1">
                    <a:lumMod val="75000"/>
                    <a:lumOff val="25000"/>
                  </a:schemeClr>
                </a:solidFill>
              </a:rPr>
              <a:t>How do you share key messages with parent about the importance of telling stories?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000"/>
                                        <p:tgtEl>
                                          <p:spTgt spid="6"/>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2000"/>
                                        <p:tgtEl>
                                          <p:spTgt spid="7"/>
                                        </p:tgtEl>
                                      </p:cBhvr>
                                    </p:animEffect>
                                  </p:childTnLst>
                                </p:cTn>
                              </p:par>
                            </p:childTnLst>
                          </p:cTn>
                        </p:par>
                        <p:par>
                          <p:cTn id="12" fill="hold">
                            <p:stCondLst>
                              <p:cond delay="4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2000"/>
                                        <p:tgtEl>
                                          <p:spTgt spid="8"/>
                                        </p:tgtEl>
                                      </p:cBhvr>
                                    </p:animEffect>
                                  </p:childTnLst>
                                </p:cTn>
                              </p:par>
                            </p:childTnLst>
                          </p:cTn>
                        </p:par>
                        <p:par>
                          <p:cTn id="16" fill="hold">
                            <p:stCondLst>
                              <p:cond delay="60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2000"/>
                                        <p:tgtEl>
                                          <p:spTgt spid="9"/>
                                        </p:tgtEl>
                                      </p:cBhvr>
                                    </p:animEffect>
                                  </p:childTnLst>
                                </p:cTn>
                              </p:par>
                            </p:childTnLst>
                          </p:cTn>
                        </p:par>
                        <p:par>
                          <p:cTn id="20" fill="hold">
                            <p:stCondLst>
                              <p:cond delay="8000"/>
                            </p:stCondLst>
                            <p:childTnLst>
                              <p:par>
                                <p:cTn id="21" presetID="16" presetClass="entr" presetSubtype="2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56E3F-EF23-4CE3-A869-5228682C49AD}"/>
              </a:ext>
            </a:extLst>
          </p:cNvPr>
          <p:cNvSpPr>
            <a:spLocks noGrp="1"/>
          </p:cNvSpPr>
          <p:nvPr>
            <p:ph type="title"/>
          </p:nvPr>
        </p:nvSpPr>
        <p:spPr/>
        <p:txBody>
          <a:bodyPr>
            <a:normAutofit/>
          </a:bodyPr>
          <a:lstStyle/>
          <a:p>
            <a:r>
              <a:rPr lang="en-GB" sz="3600" b="1" dirty="0"/>
              <a:t>Importance of Songs and Rhymes in supporting Communication and Language skills</a:t>
            </a:r>
          </a:p>
        </p:txBody>
      </p:sp>
      <p:sp>
        <p:nvSpPr>
          <p:cNvPr id="3" name="Content Placeholder 2">
            <a:extLst>
              <a:ext uri="{FF2B5EF4-FFF2-40B4-BE49-F238E27FC236}">
                <a16:creationId xmlns:a16="http://schemas.microsoft.com/office/drawing/2014/main" id="{F245E0B5-9BB0-4EEC-80B0-0DAFDE188FD4}"/>
              </a:ext>
            </a:extLst>
          </p:cNvPr>
          <p:cNvSpPr>
            <a:spLocks noGrp="1"/>
          </p:cNvSpPr>
          <p:nvPr>
            <p:ph idx="1"/>
          </p:nvPr>
        </p:nvSpPr>
        <p:spPr/>
        <p:txBody>
          <a:bodyPr/>
          <a:lstStyle/>
          <a:p>
            <a:r>
              <a:rPr lang="en-GB" dirty="0"/>
              <a:t>Studies have shown that children who enjoy music, singing and rhyming on a regular basis tend to learn to speak more easily</a:t>
            </a:r>
          </a:p>
          <a:p>
            <a:r>
              <a:rPr lang="en-GB" dirty="0"/>
              <a:t>Rhyme, rhythm and repetition, all found in songs and rhymes can naturally help to boost a child’s language and literacy skills</a:t>
            </a:r>
          </a:p>
          <a:p>
            <a:r>
              <a:rPr lang="en-GB" dirty="0"/>
              <a:t>Rhymes help us to learn to play with words</a:t>
            </a:r>
          </a:p>
          <a:p>
            <a:r>
              <a:rPr lang="en-GB" dirty="0"/>
              <a:t>Music and rhymes help us learn to hear a steady beat. </a:t>
            </a:r>
          </a:p>
          <a:p>
            <a:r>
              <a:rPr lang="en-GB" dirty="0"/>
              <a:t>Nursery rhymes introduce children to new vocabulary</a:t>
            </a:r>
          </a:p>
        </p:txBody>
      </p:sp>
      <p:pic>
        <p:nvPicPr>
          <p:cNvPr id="4" name="Picture 3">
            <a:extLst>
              <a:ext uri="{FF2B5EF4-FFF2-40B4-BE49-F238E27FC236}">
                <a16:creationId xmlns:a16="http://schemas.microsoft.com/office/drawing/2014/main" id="{F1257A89-22CA-472C-8500-4BC015477530}"/>
              </a:ext>
            </a:extLst>
          </p:cNvPr>
          <p:cNvPicPr>
            <a:picLocks noChangeAspect="1"/>
          </p:cNvPicPr>
          <p:nvPr/>
        </p:nvPicPr>
        <p:blipFill>
          <a:blip r:embed="rId3"/>
          <a:stretch>
            <a:fillRect/>
          </a:stretch>
        </p:blipFill>
        <p:spPr>
          <a:xfrm>
            <a:off x="9530562" y="4349750"/>
            <a:ext cx="2143125" cy="2143125"/>
          </a:xfrm>
          <a:prstGeom prst="rect">
            <a:avLst/>
          </a:prstGeom>
        </p:spPr>
      </p:pic>
    </p:spTree>
    <p:extLst>
      <p:ext uri="{BB962C8B-B14F-4D97-AF65-F5344CB8AC3E}">
        <p14:creationId xmlns:p14="http://schemas.microsoft.com/office/powerpoint/2010/main" val="3122050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5F836-C092-489C-96A5-4BB1FB3385F0}"/>
              </a:ext>
            </a:extLst>
          </p:cNvPr>
          <p:cNvSpPr>
            <a:spLocks noGrp="1"/>
          </p:cNvSpPr>
          <p:nvPr>
            <p:ph type="title"/>
          </p:nvPr>
        </p:nvSpPr>
        <p:spPr>
          <a:xfrm>
            <a:off x="838200" y="365125"/>
            <a:ext cx="3414823" cy="1325563"/>
          </a:xfrm>
        </p:spPr>
        <p:txBody>
          <a:bodyPr/>
          <a:lstStyle/>
          <a:p>
            <a:r>
              <a:rPr lang="en-GB" b="1" dirty="0"/>
              <a:t>Chatterboxes</a:t>
            </a:r>
          </a:p>
        </p:txBody>
      </p:sp>
      <p:sp>
        <p:nvSpPr>
          <p:cNvPr id="3" name="Content Placeholder 2">
            <a:extLst>
              <a:ext uri="{FF2B5EF4-FFF2-40B4-BE49-F238E27FC236}">
                <a16:creationId xmlns:a16="http://schemas.microsoft.com/office/drawing/2014/main" id="{6DBFDBB3-3960-4E1F-9195-F5992DE90513}"/>
              </a:ext>
            </a:extLst>
          </p:cNvPr>
          <p:cNvSpPr>
            <a:spLocks noGrp="1"/>
          </p:cNvSpPr>
          <p:nvPr>
            <p:ph idx="1"/>
          </p:nvPr>
        </p:nvSpPr>
        <p:spPr/>
        <p:txBody>
          <a:bodyPr>
            <a:normAutofit fontScale="92500"/>
          </a:bodyPr>
          <a:lstStyle/>
          <a:p>
            <a:pPr marL="0" indent="0">
              <a:buNone/>
            </a:pPr>
            <a:r>
              <a:rPr lang="en-GB" dirty="0"/>
              <a:t>The aim of each Chatterbox is to: </a:t>
            </a:r>
          </a:p>
          <a:p>
            <a:r>
              <a:rPr lang="en-GB" b="1" dirty="0"/>
              <a:t>Promote conversation </a:t>
            </a:r>
            <a:endParaRPr lang="en-GB" dirty="0"/>
          </a:p>
          <a:p>
            <a:r>
              <a:rPr lang="en-GB" b="1" dirty="0"/>
              <a:t>Enable children to explore nursery rhyme language </a:t>
            </a:r>
            <a:endParaRPr lang="en-GB" dirty="0"/>
          </a:p>
          <a:p>
            <a:r>
              <a:rPr lang="en-GB" b="1" dirty="0"/>
              <a:t>Encourage a shared moment between adult and child </a:t>
            </a:r>
            <a:endParaRPr lang="en-GB" dirty="0"/>
          </a:p>
          <a:p>
            <a:pPr marL="0" indent="0">
              <a:buNone/>
            </a:pPr>
            <a:endParaRPr lang="en-GB" dirty="0"/>
          </a:p>
          <a:p>
            <a:pPr marL="0" indent="0">
              <a:buNone/>
            </a:pPr>
            <a:r>
              <a:rPr lang="en-GB" dirty="0"/>
              <a:t>Chatterboxes comprise a collection of objects linked to a nursery rhyme.</a:t>
            </a:r>
          </a:p>
          <a:p>
            <a:endParaRPr lang="en-GB" dirty="0"/>
          </a:p>
          <a:p>
            <a:pPr marL="0" indent="0">
              <a:buNone/>
            </a:pPr>
            <a:r>
              <a:rPr lang="en-GB" dirty="0"/>
              <a:t>The collection of objects can be explored by the child first hand whilst listening to or singing or saying the rhyme. </a:t>
            </a:r>
          </a:p>
        </p:txBody>
      </p:sp>
      <p:pic>
        <p:nvPicPr>
          <p:cNvPr id="15364" name="Picture 4" descr="Nursery Rhymes Posters - Nursery Rhymes and songs for Kindergarten">
            <a:extLst>
              <a:ext uri="{FF2B5EF4-FFF2-40B4-BE49-F238E27FC236}">
                <a16:creationId xmlns:a16="http://schemas.microsoft.com/office/drawing/2014/main" id="{08B8435F-1869-4D25-90B9-5AF14A986F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53" b="3955"/>
          <a:stretch/>
        </p:blipFill>
        <p:spPr bwMode="auto">
          <a:xfrm>
            <a:off x="9144000" y="365125"/>
            <a:ext cx="2622367" cy="3381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58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8756C-CEB4-47B0-9B84-99CBA04C7E5C}"/>
              </a:ext>
            </a:extLst>
          </p:cNvPr>
          <p:cNvSpPr>
            <a:spLocks noGrp="1"/>
          </p:cNvSpPr>
          <p:nvPr>
            <p:ph type="title"/>
          </p:nvPr>
        </p:nvSpPr>
        <p:spPr>
          <a:xfrm>
            <a:off x="693643" y="371849"/>
            <a:ext cx="5609665" cy="1325563"/>
          </a:xfrm>
        </p:spPr>
        <p:txBody>
          <a:bodyPr>
            <a:normAutofit/>
          </a:bodyPr>
          <a:lstStyle/>
          <a:p>
            <a:r>
              <a:rPr lang="en-GB" sz="3600" b="1" dirty="0"/>
              <a:t>Building and providing a Language Rich Environment </a:t>
            </a:r>
          </a:p>
        </p:txBody>
      </p:sp>
      <p:sp>
        <p:nvSpPr>
          <p:cNvPr id="3" name="Content Placeholder 2">
            <a:extLst>
              <a:ext uri="{FF2B5EF4-FFF2-40B4-BE49-F238E27FC236}">
                <a16:creationId xmlns:a16="http://schemas.microsoft.com/office/drawing/2014/main" id="{73747F37-C97E-498C-BEFB-0CAF60BEE6B2}"/>
              </a:ext>
            </a:extLst>
          </p:cNvPr>
          <p:cNvSpPr>
            <a:spLocks noGrp="1"/>
          </p:cNvSpPr>
          <p:nvPr>
            <p:ph idx="1"/>
          </p:nvPr>
        </p:nvSpPr>
        <p:spPr>
          <a:xfrm>
            <a:off x="629770" y="1847383"/>
            <a:ext cx="5737412" cy="4857563"/>
          </a:xfrm>
        </p:spPr>
        <p:txBody>
          <a:bodyPr>
            <a:normAutofit fontScale="92500" lnSpcReduction="20000"/>
          </a:bodyPr>
          <a:lstStyle/>
          <a:p>
            <a:pPr marL="0" indent="0">
              <a:buNone/>
            </a:pPr>
            <a:r>
              <a:rPr lang="en-GB" dirty="0"/>
              <a:t>We need to ensure our environment promotes the language and communication skills of all our children. Here are some things we can do to help:</a:t>
            </a:r>
          </a:p>
          <a:p>
            <a:r>
              <a:rPr lang="en-GB" dirty="0"/>
              <a:t>Understand the typical development of speech, language and communication skills and how to support these within the setting</a:t>
            </a:r>
          </a:p>
          <a:p>
            <a:r>
              <a:rPr lang="en-GB" dirty="0"/>
              <a:t>Limit background noise and visual clutter and provide quiet areas</a:t>
            </a:r>
          </a:p>
          <a:p>
            <a:r>
              <a:rPr lang="en-GB" dirty="0"/>
              <a:t>Clearly label materials and resources which should be accessible</a:t>
            </a:r>
          </a:p>
          <a:p>
            <a:r>
              <a:rPr lang="en-GB" dirty="0"/>
              <a:t>Ensure routines, instructions and transitions are supported by visual cues</a:t>
            </a:r>
          </a:p>
          <a:p>
            <a:endParaRPr lang="en-GB" dirty="0"/>
          </a:p>
          <a:p>
            <a:endParaRPr lang="en-GB" dirty="0"/>
          </a:p>
        </p:txBody>
      </p:sp>
      <p:pic>
        <p:nvPicPr>
          <p:cNvPr id="4" name="Picture 4" descr="Children-enjoy-role-play">
            <a:extLst>
              <a:ext uri="{FF2B5EF4-FFF2-40B4-BE49-F238E27FC236}">
                <a16:creationId xmlns:a16="http://schemas.microsoft.com/office/drawing/2014/main" id="{DBD5DB8D-F953-4EA8-A49E-9CCC4BD4F7AD}"/>
              </a:ext>
            </a:extLst>
          </p:cNvPr>
          <p:cNvPicPr>
            <a:picLocks noChangeAspect="1" noChangeArrowheads="1"/>
          </p:cNvPicPr>
          <p:nvPr/>
        </p:nvPicPr>
        <p:blipFill>
          <a:blip r:embed="rId3" cstate="print"/>
          <a:srcRect/>
          <a:stretch>
            <a:fillRect/>
          </a:stretch>
        </p:blipFill>
        <p:spPr bwMode="auto">
          <a:xfrm>
            <a:off x="7205456" y="777782"/>
            <a:ext cx="4173372" cy="34983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72857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munication Friendly Spaces">
            <a:extLst>
              <a:ext uri="{FF2B5EF4-FFF2-40B4-BE49-F238E27FC236}">
                <a16:creationId xmlns:a16="http://schemas.microsoft.com/office/drawing/2014/main" id="{95BA5E62-6B9B-47BE-B546-8469F5AE0139}"/>
              </a:ext>
            </a:extLst>
          </p:cNvPr>
          <p:cNvPicPr/>
          <p:nvPr/>
        </p:nvPicPr>
        <p:blipFill>
          <a:blip r:embed="rId3" cstate="print"/>
          <a:srcRect/>
          <a:stretch>
            <a:fillRect/>
          </a:stretch>
        </p:blipFill>
        <p:spPr bwMode="auto">
          <a:xfrm>
            <a:off x="171709" y="300989"/>
            <a:ext cx="5415544" cy="5232476"/>
          </a:xfrm>
          <a:prstGeom prst="rect">
            <a:avLst/>
          </a:prstGeom>
          <a:noFill/>
          <a:ln w="9525">
            <a:noFill/>
            <a:miter lim="800000"/>
            <a:headEnd/>
            <a:tailEnd/>
          </a:ln>
        </p:spPr>
      </p:pic>
      <p:pic>
        <p:nvPicPr>
          <p:cNvPr id="5" name="Picture 4">
            <a:extLst>
              <a:ext uri="{FF2B5EF4-FFF2-40B4-BE49-F238E27FC236}">
                <a16:creationId xmlns:a16="http://schemas.microsoft.com/office/drawing/2014/main" id="{0E998E0B-F5E4-4123-8E2E-7DAF097C40B6}"/>
              </a:ext>
            </a:extLst>
          </p:cNvPr>
          <p:cNvPicPr/>
          <p:nvPr/>
        </p:nvPicPr>
        <p:blipFill rotWithShape="1">
          <a:blip r:embed="rId4" cstate="print">
            <a:extLst>
              <a:ext uri="{28A0092B-C50C-407E-A947-70E740481C1C}">
                <a14:useLocalDpi xmlns:a14="http://schemas.microsoft.com/office/drawing/2010/main" val="0"/>
              </a:ext>
            </a:extLst>
          </a:blip>
          <a:srcRect r="51275"/>
          <a:stretch/>
        </p:blipFill>
        <p:spPr>
          <a:xfrm>
            <a:off x="5671360" y="126065"/>
            <a:ext cx="3411071" cy="3544981"/>
          </a:xfrm>
          <a:prstGeom prst="rect">
            <a:avLst/>
          </a:prstGeom>
        </p:spPr>
      </p:pic>
      <p:sp>
        <p:nvSpPr>
          <p:cNvPr id="2" name="Rectangle 1">
            <a:extLst>
              <a:ext uri="{FF2B5EF4-FFF2-40B4-BE49-F238E27FC236}">
                <a16:creationId xmlns:a16="http://schemas.microsoft.com/office/drawing/2014/main" id="{6DB0DAD0-38EA-4D31-A78D-0AC44A576DFF}"/>
              </a:ext>
            </a:extLst>
          </p:cNvPr>
          <p:cNvSpPr/>
          <p:nvPr/>
        </p:nvSpPr>
        <p:spPr>
          <a:xfrm>
            <a:off x="9454146" y="4410080"/>
            <a:ext cx="2027370" cy="2246769"/>
          </a:xfrm>
          <a:prstGeom prst="rect">
            <a:avLst/>
          </a:prstGeom>
          <a:solidFill>
            <a:schemeClr val="accent1">
              <a:lumMod val="20000"/>
              <a:lumOff val="80000"/>
            </a:schemeClr>
          </a:solidFill>
        </p:spPr>
        <p:txBody>
          <a:bodyPr wrap="square">
            <a:spAutoFit/>
          </a:bodyPr>
          <a:lstStyle/>
          <a:p>
            <a:r>
              <a:rPr lang="en-GB" sz="2000" dirty="0"/>
              <a:t>Cosy spaces don’t need to be expensive to provide – even an old cardboard box can be a talk den.</a:t>
            </a:r>
          </a:p>
        </p:txBody>
      </p:sp>
      <p:pic>
        <p:nvPicPr>
          <p:cNvPr id="8194" name="Picture 2">
            <a:extLst>
              <a:ext uri="{FF2B5EF4-FFF2-40B4-BE49-F238E27FC236}">
                <a16:creationId xmlns:a16="http://schemas.microsoft.com/office/drawing/2014/main" id="{8D18E034-5A5A-4B68-BC23-FEA48347C26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516" b="-1"/>
          <a:stretch/>
        </p:blipFill>
        <p:spPr bwMode="auto">
          <a:xfrm rot="625206">
            <a:off x="5932247" y="3711117"/>
            <a:ext cx="3411071" cy="319594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556D62D1-EDFB-4270-BA34-7BDF422186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06784" y="526433"/>
            <a:ext cx="2620797" cy="367104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E537D08-DC53-47E5-AA4B-313C4DA00494}"/>
              </a:ext>
            </a:extLst>
          </p:cNvPr>
          <p:cNvSpPr txBox="1"/>
          <p:nvPr/>
        </p:nvSpPr>
        <p:spPr>
          <a:xfrm>
            <a:off x="240032" y="5801529"/>
            <a:ext cx="5616215" cy="830997"/>
          </a:xfrm>
          <a:prstGeom prst="rect">
            <a:avLst/>
          </a:prstGeom>
          <a:solidFill>
            <a:schemeClr val="accent1">
              <a:lumMod val="20000"/>
              <a:lumOff val="80000"/>
            </a:schemeClr>
          </a:solidFill>
        </p:spPr>
        <p:txBody>
          <a:bodyPr wrap="square" rtlCol="0">
            <a:spAutoFit/>
          </a:bodyPr>
          <a:lstStyle/>
          <a:p>
            <a:r>
              <a:rPr lang="en-GB" sz="2400" dirty="0"/>
              <a:t>Provide cosy spaces, where children can feel safe and relaxed and ready to chat</a:t>
            </a:r>
            <a:r>
              <a:rPr lang="en-GB" dirty="0"/>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osy area - swoft spaces give children a place to withdrawal when tired, overstimulated or when in need of quiet or alone time"/>
          <p:cNvPicPr>
            <a:picLocks noChangeAspect="1" noChangeArrowheads="1"/>
          </p:cNvPicPr>
          <p:nvPr/>
        </p:nvPicPr>
        <p:blipFill>
          <a:blip r:embed="rId3" cstate="print"/>
          <a:srcRect/>
          <a:stretch>
            <a:fillRect/>
          </a:stretch>
        </p:blipFill>
        <p:spPr bwMode="auto">
          <a:xfrm>
            <a:off x="6313270" y="241714"/>
            <a:ext cx="5197882" cy="4532468"/>
          </a:xfrm>
          <a:prstGeom prst="rect">
            <a:avLst/>
          </a:prstGeom>
          <a:noFill/>
        </p:spPr>
      </p:pic>
      <p:sp>
        <p:nvSpPr>
          <p:cNvPr id="4" name="TextBox 3"/>
          <p:cNvSpPr txBox="1"/>
          <p:nvPr/>
        </p:nvSpPr>
        <p:spPr>
          <a:xfrm>
            <a:off x="6181402" y="4985070"/>
            <a:ext cx="5139128" cy="1631216"/>
          </a:xfrm>
          <a:prstGeom prst="rect">
            <a:avLst/>
          </a:prstGeom>
          <a:solidFill>
            <a:schemeClr val="accent1">
              <a:lumMod val="20000"/>
              <a:lumOff val="80000"/>
            </a:schemeClr>
          </a:solidFill>
        </p:spPr>
        <p:txBody>
          <a:bodyPr wrap="square" rtlCol="0">
            <a:spAutoFit/>
          </a:bodyPr>
          <a:lstStyle/>
          <a:p>
            <a:r>
              <a:rPr lang="en-GB" sz="2000" dirty="0"/>
              <a:t>An ‘All About Me’ box with objects and pictures of importance to an individual child can be a great way to get them talking – both to adults and other children as they tell you all about what is in their box and why</a:t>
            </a:r>
          </a:p>
        </p:txBody>
      </p:sp>
      <p:pic>
        <p:nvPicPr>
          <p:cNvPr id="5" name="Picture 4" descr="A lovely small place to settle and explore. Enclosure and a sense of control over the surrounding area  helps some children feel more secure from Elizabeth Jarman.">
            <a:extLst>
              <a:ext uri="{FF2B5EF4-FFF2-40B4-BE49-F238E27FC236}">
                <a16:creationId xmlns:a16="http://schemas.microsoft.com/office/drawing/2014/main" id="{D542DB9A-2002-4F13-8A4F-CFD915956FF2}"/>
              </a:ext>
            </a:extLst>
          </p:cNvPr>
          <p:cNvPicPr/>
          <p:nvPr/>
        </p:nvPicPr>
        <p:blipFill>
          <a:blip r:embed="rId4" cstate="print"/>
          <a:srcRect/>
          <a:stretch>
            <a:fillRect/>
          </a:stretch>
        </p:blipFill>
        <p:spPr bwMode="auto">
          <a:xfrm>
            <a:off x="424350" y="1764930"/>
            <a:ext cx="5264523" cy="4648893"/>
          </a:xfrm>
          <a:prstGeom prst="rect">
            <a:avLst/>
          </a:prstGeom>
          <a:noFill/>
          <a:ln w="9525">
            <a:noFill/>
            <a:miter lim="800000"/>
            <a:headEnd/>
            <a:tailEnd/>
          </a:ln>
        </p:spPr>
      </p:pic>
      <p:sp>
        <p:nvSpPr>
          <p:cNvPr id="6" name="TextBox 5">
            <a:extLst>
              <a:ext uri="{FF2B5EF4-FFF2-40B4-BE49-F238E27FC236}">
                <a16:creationId xmlns:a16="http://schemas.microsoft.com/office/drawing/2014/main" id="{84F41BBF-52C5-498E-80CF-C5B381B780EF}"/>
              </a:ext>
            </a:extLst>
          </p:cNvPr>
          <p:cNvSpPr txBox="1"/>
          <p:nvPr/>
        </p:nvSpPr>
        <p:spPr>
          <a:xfrm>
            <a:off x="559578" y="376942"/>
            <a:ext cx="4683617" cy="1015663"/>
          </a:xfrm>
          <a:prstGeom prst="rect">
            <a:avLst/>
          </a:prstGeom>
          <a:solidFill>
            <a:schemeClr val="accent1">
              <a:lumMod val="40000"/>
              <a:lumOff val="60000"/>
            </a:schemeClr>
          </a:solidFill>
        </p:spPr>
        <p:txBody>
          <a:bodyPr wrap="square" rtlCol="0">
            <a:spAutoFit/>
          </a:bodyPr>
          <a:lstStyle/>
          <a:p>
            <a:r>
              <a:rPr lang="en-GB" sz="2000" dirty="0"/>
              <a:t>Add objects or interesting collections to your cosy space to facilitate inquiry and discussion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C49A3-5638-4EAC-9F38-94923A2B0277}"/>
              </a:ext>
            </a:extLst>
          </p:cNvPr>
          <p:cNvSpPr>
            <a:spLocks noGrp="1"/>
          </p:cNvSpPr>
          <p:nvPr>
            <p:ph type="title"/>
          </p:nvPr>
        </p:nvSpPr>
        <p:spPr/>
        <p:txBody>
          <a:bodyPr>
            <a:normAutofit/>
          </a:bodyPr>
          <a:lstStyle/>
          <a:p>
            <a:r>
              <a:rPr lang="en-GB" sz="3600" b="1" dirty="0">
                <a:effectLst>
                  <a:outerShdw blurRad="38100" dist="38100" dir="2700000" algn="tl">
                    <a:srgbClr val="FFFFFF"/>
                  </a:outerShdw>
                </a:effectLst>
                <a:latin typeface="Arial" pitchFamily="34" charset="0"/>
              </a:rPr>
              <a:t>Resources to support Speaking and Listening</a:t>
            </a:r>
            <a:endParaRPr lang="en-GB" sz="3600" b="1" dirty="0"/>
          </a:p>
        </p:txBody>
      </p:sp>
      <p:sp>
        <p:nvSpPr>
          <p:cNvPr id="3" name="Content Placeholder 2">
            <a:extLst>
              <a:ext uri="{FF2B5EF4-FFF2-40B4-BE49-F238E27FC236}">
                <a16:creationId xmlns:a16="http://schemas.microsoft.com/office/drawing/2014/main" id="{FBDF1B49-B08C-4532-B259-3F6B3EF48C0D}"/>
              </a:ext>
            </a:extLst>
          </p:cNvPr>
          <p:cNvSpPr>
            <a:spLocks noGrp="1"/>
          </p:cNvSpPr>
          <p:nvPr>
            <p:ph sz="half" idx="1"/>
          </p:nvPr>
        </p:nvSpPr>
        <p:spPr/>
        <p:txBody>
          <a:bodyPr>
            <a:normAutofit fontScale="92500"/>
          </a:bodyPr>
          <a:lstStyle/>
          <a:p>
            <a:r>
              <a:rPr lang="en-GB" altLang="en-US" dirty="0"/>
              <a:t>Puppets</a:t>
            </a:r>
          </a:p>
          <a:p>
            <a:r>
              <a:rPr lang="en-GB" altLang="en-US" dirty="0"/>
              <a:t>Telephones and mobiles</a:t>
            </a:r>
          </a:p>
          <a:p>
            <a:r>
              <a:rPr lang="en-GB" altLang="en-US" dirty="0"/>
              <a:t>Voice recorders  </a:t>
            </a:r>
          </a:p>
          <a:p>
            <a:r>
              <a:rPr lang="en-GB" altLang="en-US" dirty="0"/>
              <a:t>Dressing up and Role play resources </a:t>
            </a:r>
          </a:p>
          <a:p>
            <a:r>
              <a:rPr lang="en-GB" altLang="en-US" dirty="0"/>
              <a:t>Small world figures</a:t>
            </a:r>
          </a:p>
          <a:p>
            <a:r>
              <a:rPr lang="en-GB" altLang="en-US" dirty="0"/>
              <a:t>Mirrors</a:t>
            </a:r>
          </a:p>
          <a:p>
            <a:r>
              <a:rPr lang="en-GB" altLang="en-US" dirty="0"/>
              <a:t>Musical instruments/sound makers</a:t>
            </a:r>
          </a:p>
          <a:p>
            <a:r>
              <a:rPr lang="en-GB" altLang="en-US" dirty="0"/>
              <a:t>Voice changers/microphones</a:t>
            </a:r>
          </a:p>
          <a:p>
            <a:endParaRPr lang="en-GB" dirty="0"/>
          </a:p>
        </p:txBody>
      </p:sp>
      <p:sp>
        <p:nvSpPr>
          <p:cNvPr id="4" name="Content Placeholder 3">
            <a:extLst>
              <a:ext uri="{FF2B5EF4-FFF2-40B4-BE49-F238E27FC236}">
                <a16:creationId xmlns:a16="http://schemas.microsoft.com/office/drawing/2014/main" id="{29A2354A-3D60-4C36-9609-1606CBC9C013}"/>
              </a:ext>
            </a:extLst>
          </p:cNvPr>
          <p:cNvSpPr>
            <a:spLocks noGrp="1"/>
          </p:cNvSpPr>
          <p:nvPr>
            <p:ph sz="half" idx="2"/>
          </p:nvPr>
        </p:nvSpPr>
        <p:spPr/>
        <p:txBody>
          <a:bodyPr>
            <a:normAutofit fontScale="92500"/>
          </a:bodyPr>
          <a:lstStyle/>
          <a:p>
            <a:r>
              <a:rPr lang="en-GB" altLang="en-US" dirty="0"/>
              <a:t>Treasure baskets</a:t>
            </a:r>
          </a:p>
          <a:p>
            <a:r>
              <a:rPr lang="en-GB" altLang="en-US" dirty="0"/>
              <a:t>Sound treasure basket</a:t>
            </a:r>
          </a:p>
          <a:p>
            <a:r>
              <a:rPr lang="en-GB" altLang="en-US" dirty="0"/>
              <a:t>Collections</a:t>
            </a:r>
          </a:p>
          <a:p>
            <a:r>
              <a:rPr lang="en-GB" altLang="en-US" dirty="0"/>
              <a:t>Chatterboxes</a:t>
            </a:r>
          </a:p>
          <a:p>
            <a:r>
              <a:rPr lang="en-GB" altLang="en-US" dirty="0"/>
              <a:t>Story sacks</a:t>
            </a:r>
          </a:p>
          <a:p>
            <a:r>
              <a:rPr lang="en-GB" altLang="en-US" dirty="0"/>
              <a:t>Sound lotto</a:t>
            </a:r>
          </a:p>
          <a:p>
            <a:endParaRPr lang="en-GB" dirty="0"/>
          </a:p>
        </p:txBody>
      </p:sp>
      <p:pic>
        <p:nvPicPr>
          <p:cNvPr id="5" name="Picture 2" descr="Image result for communication and language eyfs activities">
            <a:extLst>
              <a:ext uri="{FF2B5EF4-FFF2-40B4-BE49-F238E27FC236}">
                <a16:creationId xmlns:a16="http://schemas.microsoft.com/office/drawing/2014/main" id="{D8BE60C2-56E6-44C3-9936-F3C3A53B6948}"/>
              </a:ext>
            </a:extLst>
          </p:cNvPr>
          <p:cNvPicPr>
            <a:picLocks noChangeAspect="1" noChangeArrowheads="1"/>
          </p:cNvPicPr>
          <p:nvPr/>
        </p:nvPicPr>
        <p:blipFill rotWithShape="1">
          <a:blip r:embed="rId2" cstate="print"/>
          <a:srcRect l="22660"/>
          <a:stretch/>
        </p:blipFill>
        <p:spPr bwMode="auto">
          <a:xfrm>
            <a:off x="8565775" y="3240741"/>
            <a:ext cx="3348875" cy="3191623"/>
          </a:xfrm>
          <a:prstGeom prst="ellipse">
            <a:avLst/>
          </a:prstGeom>
          <a:ln>
            <a:noFill/>
          </a:ln>
          <a:effectLst>
            <a:softEdge rad="112500"/>
          </a:effectLst>
        </p:spPr>
      </p:pic>
    </p:spTree>
    <p:extLst>
      <p:ext uri="{BB962C8B-B14F-4D97-AF65-F5344CB8AC3E}">
        <p14:creationId xmlns:p14="http://schemas.microsoft.com/office/powerpoint/2010/main" val="2962489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mage result for speaking and listening activities EYFS"/>
          <p:cNvPicPr>
            <a:picLocks noChangeAspect="1" noChangeArrowheads="1"/>
          </p:cNvPicPr>
          <p:nvPr/>
        </p:nvPicPr>
        <p:blipFill>
          <a:blip r:embed="rId2" cstate="print"/>
          <a:srcRect/>
          <a:stretch>
            <a:fillRect/>
          </a:stretch>
        </p:blipFill>
        <p:spPr bwMode="auto">
          <a:xfrm>
            <a:off x="786468" y="2739484"/>
            <a:ext cx="5060099" cy="3637711"/>
          </a:xfrm>
          <a:prstGeom prst="rect">
            <a:avLst/>
          </a:prstGeom>
          <a:noFill/>
        </p:spPr>
      </p:pic>
      <p:pic>
        <p:nvPicPr>
          <p:cNvPr id="3" name="Picture 2" descr="So much fun using walkie talkies! We used them to play hide and seek around the school grounds. EYFS"/>
          <p:cNvPicPr/>
          <p:nvPr/>
        </p:nvPicPr>
        <p:blipFill rotWithShape="1">
          <a:blip r:embed="rId3" cstate="print"/>
          <a:srcRect b="6455"/>
          <a:stretch/>
        </p:blipFill>
        <p:spPr bwMode="auto">
          <a:xfrm>
            <a:off x="6742123" y="389734"/>
            <a:ext cx="4535314" cy="5987461"/>
          </a:xfrm>
          <a:prstGeom prst="rect">
            <a:avLst/>
          </a:prstGeom>
          <a:noFill/>
          <a:ln w="9525">
            <a:noFill/>
            <a:miter lim="800000"/>
            <a:headEnd/>
            <a:tailEnd/>
          </a:ln>
        </p:spPr>
      </p:pic>
      <p:sp>
        <p:nvSpPr>
          <p:cNvPr id="4" name="TextBox 3"/>
          <p:cNvSpPr txBox="1"/>
          <p:nvPr/>
        </p:nvSpPr>
        <p:spPr>
          <a:xfrm>
            <a:off x="1559858" y="480805"/>
            <a:ext cx="4750632" cy="1938992"/>
          </a:xfrm>
          <a:prstGeom prst="rect">
            <a:avLst/>
          </a:prstGeom>
          <a:solidFill>
            <a:schemeClr val="accent5">
              <a:lumMod val="40000"/>
              <a:lumOff val="60000"/>
            </a:schemeClr>
          </a:solidFill>
        </p:spPr>
        <p:txBody>
          <a:bodyPr wrap="square" rtlCol="0">
            <a:spAutoFit/>
          </a:bodyPr>
          <a:lstStyle/>
          <a:p>
            <a:r>
              <a:rPr lang="en-GB" sz="2000" dirty="0"/>
              <a:t>Old mobile phones, microphones, </a:t>
            </a:r>
            <a:r>
              <a:rPr lang="en-GB" sz="2000" dirty="0" err="1"/>
              <a:t>walkie</a:t>
            </a:r>
            <a:r>
              <a:rPr lang="en-GB" sz="2000" dirty="0"/>
              <a:t> talkies and tubing all provide opportunities for children to explore how they can use their voices in different ways. Shouting through a long length of hose pipe to your friend at the other end is great fun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hone book pages with favourite characters for the home corner - number recognition, talking about numbers From early years activities and planning"/>
          <p:cNvPicPr>
            <a:picLocks noChangeAspect="1" noChangeArrowheads="1"/>
          </p:cNvPicPr>
          <p:nvPr/>
        </p:nvPicPr>
        <p:blipFill>
          <a:blip r:embed="rId3" cstate="print"/>
          <a:srcRect/>
          <a:stretch>
            <a:fillRect/>
          </a:stretch>
        </p:blipFill>
        <p:spPr bwMode="auto">
          <a:xfrm>
            <a:off x="960022" y="404665"/>
            <a:ext cx="4374486" cy="5832648"/>
          </a:xfrm>
          <a:prstGeom prst="rect">
            <a:avLst/>
          </a:prstGeom>
          <a:noFill/>
        </p:spPr>
      </p:pic>
      <p:pic>
        <p:nvPicPr>
          <p:cNvPr id="44036" name="Picture 4" descr="Image result for CHILD ON A PHONE"/>
          <p:cNvPicPr>
            <a:picLocks noChangeAspect="1" noChangeArrowheads="1"/>
          </p:cNvPicPr>
          <p:nvPr/>
        </p:nvPicPr>
        <p:blipFill>
          <a:blip r:embed="rId4" cstate="print"/>
          <a:srcRect/>
          <a:stretch>
            <a:fillRect/>
          </a:stretch>
        </p:blipFill>
        <p:spPr bwMode="auto">
          <a:xfrm>
            <a:off x="6773472" y="129982"/>
            <a:ext cx="3087154" cy="2054362"/>
          </a:xfrm>
          <a:prstGeom prst="rect">
            <a:avLst/>
          </a:prstGeom>
          <a:noFill/>
        </p:spPr>
      </p:pic>
      <p:pic>
        <p:nvPicPr>
          <p:cNvPr id="44038" name="Picture 6" descr="Image result for CHILD ON A PHONE"/>
          <p:cNvPicPr>
            <a:picLocks noChangeAspect="1" noChangeArrowheads="1"/>
          </p:cNvPicPr>
          <p:nvPr/>
        </p:nvPicPr>
        <p:blipFill>
          <a:blip r:embed="rId5" cstate="print"/>
          <a:srcRect/>
          <a:stretch>
            <a:fillRect/>
          </a:stretch>
        </p:blipFill>
        <p:spPr bwMode="auto">
          <a:xfrm>
            <a:off x="8172192" y="4396771"/>
            <a:ext cx="3059786" cy="2215878"/>
          </a:xfrm>
          <a:prstGeom prst="rect">
            <a:avLst/>
          </a:prstGeom>
          <a:noFill/>
        </p:spPr>
      </p:pic>
      <p:sp>
        <p:nvSpPr>
          <p:cNvPr id="5" name="TextBox 4"/>
          <p:cNvSpPr txBox="1"/>
          <p:nvPr/>
        </p:nvSpPr>
        <p:spPr>
          <a:xfrm>
            <a:off x="5741894" y="2351493"/>
            <a:ext cx="5002306" cy="1938992"/>
          </a:xfrm>
          <a:prstGeom prst="rect">
            <a:avLst/>
          </a:prstGeom>
          <a:solidFill>
            <a:schemeClr val="accent5">
              <a:lumMod val="60000"/>
              <a:lumOff val="40000"/>
            </a:schemeClr>
          </a:solidFill>
        </p:spPr>
        <p:txBody>
          <a:bodyPr wrap="square" rtlCol="0">
            <a:spAutoFit/>
          </a:bodyPr>
          <a:lstStyle/>
          <a:p>
            <a:endParaRPr lang="en-GB" sz="2000" dirty="0"/>
          </a:p>
          <a:p>
            <a:r>
              <a:rPr lang="en-GB" sz="2000" dirty="0"/>
              <a:t>Providing a stimulus as to who to call on the phone can support children in developing conversational language and in learning to ask good questions</a:t>
            </a:r>
          </a:p>
          <a:p>
            <a:endParaRPr lang="en-GB"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086" name="Rectangle 74">
            <a:extLst>
              <a:ext uri="{FF2B5EF4-FFF2-40B4-BE49-F238E27FC236}">
                <a16:creationId xmlns:a16="http://schemas.microsoft.com/office/drawing/2014/main" id="{A6D37EE4-EA1B-46EE-A54B-5233C63C96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F6D0D2-7B45-4D70-B4E7-D2F4BA0F77E2}"/>
              </a:ext>
            </a:extLst>
          </p:cNvPr>
          <p:cNvSpPr>
            <a:spLocks noGrp="1"/>
          </p:cNvSpPr>
          <p:nvPr>
            <p:ph type="title"/>
          </p:nvPr>
        </p:nvSpPr>
        <p:spPr>
          <a:xfrm>
            <a:off x="572493" y="917185"/>
            <a:ext cx="11047013" cy="964494"/>
          </a:xfrm>
        </p:spPr>
        <p:txBody>
          <a:bodyPr anchor="b">
            <a:normAutofit fontScale="90000"/>
          </a:bodyPr>
          <a:lstStyle/>
          <a:p>
            <a:r>
              <a:rPr lang="en-GB" sz="3800">
                <a:latin typeface="Calibri"/>
                <a:cs typeface="Calibri"/>
              </a:rPr>
              <a:t>What the early years foundation stage (EYFS) framework says about Communication and Language</a:t>
            </a:r>
            <a:endParaRPr lang="en-GB" sz="3800">
              <a:ea typeface="+mj-lt"/>
              <a:cs typeface="+mj-lt"/>
            </a:endParaRPr>
          </a:p>
          <a:p>
            <a:endParaRPr lang="en-GB" sz="3800">
              <a:cs typeface="Calibri Light"/>
            </a:endParaRPr>
          </a:p>
        </p:txBody>
      </p:sp>
      <p:sp>
        <p:nvSpPr>
          <p:cNvPr id="2087" name="sketch line">
            <a:extLst>
              <a:ext uri="{FF2B5EF4-FFF2-40B4-BE49-F238E27FC236}">
                <a16:creationId xmlns:a16="http://schemas.microsoft.com/office/drawing/2014/main" id="{927D5270-6648-4CC1-8F78-48BE299CA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767709"/>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4" name="Picture 6" descr="Learning, Playing and Interacting - Good practice in the Early Years  Foundation Stage">
            <a:extLst>
              <a:ext uri="{FF2B5EF4-FFF2-40B4-BE49-F238E27FC236}">
                <a16:creationId xmlns:a16="http://schemas.microsoft.com/office/drawing/2014/main" id="{D5288FF4-62D9-48A9-8418-D2C0E565CD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653" r="10623" b="1"/>
          <a:stretch/>
        </p:blipFill>
        <p:spPr bwMode="auto">
          <a:xfrm>
            <a:off x="398321" y="2144540"/>
            <a:ext cx="3511827" cy="3903727"/>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09078BF-7D17-4341-BE40-372DBC005DD0}"/>
              </a:ext>
            </a:extLst>
          </p:cNvPr>
          <p:cNvSpPr>
            <a:spLocks noGrp="1"/>
          </p:cNvSpPr>
          <p:nvPr>
            <p:ph idx="1"/>
          </p:nvPr>
        </p:nvSpPr>
        <p:spPr>
          <a:xfrm>
            <a:off x="4075611" y="2071316"/>
            <a:ext cx="7543896" cy="4538490"/>
          </a:xfrm>
        </p:spPr>
        <p:txBody>
          <a:bodyPr vert="horz" lIns="91440" tIns="45720" rIns="91440" bIns="45720" rtlCol="0" anchor="t">
            <a:normAutofit/>
          </a:bodyPr>
          <a:lstStyle/>
          <a:p>
            <a:pPr marL="0" indent="0">
              <a:buNone/>
            </a:pPr>
            <a:r>
              <a:rPr lang="en-GB" sz="2000">
                <a:cs typeface="Calibri"/>
              </a:rPr>
              <a:t>The development of children’s spoken language underpins all seven areas of learning and development. Children's back-and-forth interactions from an early age form the foundations for language and cognitive development. The number and quality of the conversations they have with adults and peers throughout the day in a </a:t>
            </a:r>
            <a:r>
              <a:rPr lang="en-GB" sz="2000" b="1">
                <a:cs typeface="Calibri"/>
              </a:rPr>
              <a:t>language-rich environment </a:t>
            </a:r>
            <a:r>
              <a:rPr lang="en-GB" sz="2000">
                <a:cs typeface="Calibri"/>
              </a:rPr>
              <a:t>is crucial. By commenting on what children are interested in or doing, and echoing back what they say with new vocabulary added, practitioners will build children's language effectively. Reading frequently to children, and engaging them actively in stories, non-fiction, rhymes and poems, and then providing them with extensive opportunities to use and embed new words in a range of contexts, will give children the opportunity to thrive. Through conversation, story-telling and role play, where children share their ideas with support and modelling from their teacher, and sensitive questioning that invites them to elaborate, children become comfortable using a rich range of vocabulary and language structures.</a:t>
            </a:r>
            <a:endParaRPr lang="en-GB" sz="2000">
              <a:ea typeface="+mn-lt"/>
              <a:cs typeface="+mn-lt"/>
            </a:endParaRPr>
          </a:p>
          <a:p>
            <a:endParaRPr lang="en-GB" sz="1700">
              <a:cs typeface="Calibri"/>
            </a:endParaRPr>
          </a:p>
        </p:txBody>
      </p:sp>
    </p:spTree>
    <p:extLst>
      <p:ext uri="{BB962C8B-B14F-4D97-AF65-F5344CB8AC3E}">
        <p14:creationId xmlns:p14="http://schemas.microsoft.com/office/powerpoint/2010/main" val="29390275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Image result for children playing with puppets"/>
          <p:cNvPicPr>
            <a:picLocks noChangeAspect="1" noChangeArrowheads="1"/>
          </p:cNvPicPr>
          <p:nvPr/>
        </p:nvPicPr>
        <p:blipFill>
          <a:blip r:embed="rId3" cstate="print"/>
          <a:srcRect/>
          <a:stretch>
            <a:fillRect/>
          </a:stretch>
        </p:blipFill>
        <p:spPr bwMode="auto">
          <a:xfrm>
            <a:off x="647919" y="224644"/>
            <a:ext cx="4374197" cy="41044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012" name="Picture 4" descr="Related image"/>
          <p:cNvPicPr>
            <a:picLocks noChangeAspect="1" noChangeArrowheads="1"/>
          </p:cNvPicPr>
          <p:nvPr/>
        </p:nvPicPr>
        <p:blipFill>
          <a:blip r:embed="rId4" cstate="print"/>
          <a:srcRect/>
          <a:stretch>
            <a:fillRect/>
          </a:stretch>
        </p:blipFill>
        <p:spPr bwMode="auto">
          <a:xfrm>
            <a:off x="7348818" y="2717442"/>
            <a:ext cx="3920906" cy="3920906"/>
          </a:xfrm>
          <a:prstGeom prst="rect">
            <a:avLst/>
          </a:prstGeom>
          <a:noFill/>
        </p:spPr>
      </p:pic>
      <p:sp>
        <p:nvSpPr>
          <p:cNvPr id="4" name="TextBox 3"/>
          <p:cNvSpPr txBox="1"/>
          <p:nvPr/>
        </p:nvSpPr>
        <p:spPr>
          <a:xfrm>
            <a:off x="922276" y="4517498"/>
            <a:ext cx="5882289" cy="1877437"/>
          </a:xfrm>
          <a:prstGeom prst="rect">
            <a:avLst/>
          </a:prstGeom>
          <a:solidFill>
            <a:schemeClr val="accent1">
              <a:lumMod val="20000"/>
              <a:lumOff val="80000"/>
            </a:schemeClr>
          </a:solidFill>
        </p:spPr>
        <p:txBody>
          <a:bodyPr wrap="square" rtlCol="0">
            <a:spAutoFit/>
          </a:bodyPr>
          <a:lstStyle/>
          <a:p>
            <a:endParaRPr lang="en-GB" dirty="0"/>
          </a:p>
          <a:p>
            <a:r>
              <a:rPr lang="en-GB" sz="2000" dirty="0"/>
              <a:t>Puppets  - either home made or purchased are another resource that stimulates talk. Puppets can also help children to add intonation and effects to their voices, a skill that will be useful to their reading skills later on.</a:t>
            </a:r>
          </a:p>
          <a:p>
            <a:endParaRPr lang="en-GB" dirty="0"/>
          </a:p>
        </p:txBody>
      </p:sp>
      <p:pic>
        <p:nvPicPr>
          <p:cNvPr id="5" name="Picture 4" descr="The Imagination Tree: Super-hero Stick-Puppet Story-Props!"/>
          <p:cNvPicPr/>
          <p:nvPr/>
        </p:nvPicPr>
        <p:blipFill>
          <a:blip r:embed="rId5" cstate="print"/>
          <a:srcRect/>
          <a:stretch>
            <a:fillRect/>
          </a:stretch>
        </p:blipFill>
        <p:spPr bwMode="auto">
          <a:xfrm>
            <a:off x="5822576" y="389562"/>
            <a:ext cx="3868552" cy="21489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F0C35-F7C0-4814-B680-DCF50254FAAA}"/>
              </a:ext>
            </a:extLst>
          </p:cNvPr>
          <p:cNvSpPr>
            <a:spLocks noGrp="1"/>
          </p:cNvSpPr>
          <p:nvPr>
            <p:ph type="title"/>
          </p:nvPr>
        </p:nvSpPr>
        <p:spPr>
          <a:xfrm>
            <a:off x="439271" y="278816"/>
            <a:ext cx="10515600" cy="838387"/>
          </a:xfrm>
        </p:spPr>
        <p:txBody>
          <a:bodyPr>
            <a:normAutofit/>
          </a:bodyPr>
          <a:lstStyle/>
          <a:p>
            <a:r>
              <a:rPr lang="en-GB" sz="3600" dirty="0">
                <a:effectLst>
                  <a:outerShdw blurRad="38100" dist="38100" dir="2700000" algn="tl">
                    <a:srgbClr val="FFFFFF"/>
                  </a:outerShdw>
                </a:effectLst>
                <a:latin typeface="Arial" pitchFamily="34" charset="0"/>
              </a:rPr>
              <a:t>Opportunities for speaking and listening</a:t>
            </a:r>
            <a:endParaRPr lang="en-GB" sz="3600" dirty="0"/>
          </a:p>
        </p:txBody>
      </p:sp>
      <p:sp>
        <p:nvSpPr>
          <p:cNvPr id="4" name="Content Placeholder 3">
            <a:extLst>
              <a:ext uri="{FF2B5EF4-FFF2-40B4-BE49-F238E27FC236}">
                <a16:creationId xmlns:a16="http://schemas.microsoft.com/office/drawing/2014/main" id="{DFA2E580-6006-4D72-AC26-39DB38313993}"/>
              </a:ext>
            </a:extLst>
          </p:cNvPr>
          <p:cNvSpPr>
            <a:spLocks noGrp="1"/>
          </p:cNvSpPr>
          <p:nvPr>
            <p:ph sz="half" idx="1"/>
          </p:nvPr>
        </p:nvSpPr>
        <p:spPr>
          <a:xfrm>
            <a:off x="508748" y="1522600"/>
            <a:ext cx="4439770" cy="4351338"/>
          </a:xfrm>
        </p:spPr>
        <p:txBody>
          <a:bodyPr>
            <a:normAutofit fontScale="92500" lnSpcReduction="10000"/>
          </a:bodyPr>
          <a:lstStyle/>
          <a:p>
            <a:r>
              <a:rPr lang="en-GB" altLang="en-US" dirty="0"/>
              <a:t>Tongue twisters</a:t>
            </a:r>
          </a:p>
          <a:p>
            <a:r>
              <a:rPr lang="en-GB" altLang="en-US" dirty="0"/>
              <a:t>Feely bags</a:t>
            </a:r>
          </a:p>
          <a:p>
            <a:r>
              <a:rPr lang="en-GB" altLang="en-US" dirty="0"/>
              <a:t>Silly sentences</a:t>
            </a:r>
          </a:p>
          <a:p>
            <a:r>
              <a:rPr lang="en-GB" altLang="en-US" dirty="0"/>
              <a:t>Listening games – squeak     piggy squeak</a:t>
            </a:r>
          </a:p>
          <a:p>
            <a:r>
              <a:rPr lang="en-GB" dirty="0"/>
              <a:t>What’s in the box?</a:t>
            </a:r>
          </a:p>
          <a:p>
            <a:r>
              <a:rPr lang="en-GB" dirty="0"/>
              <a:t>What made that sound?</a:t>
            </a:r>
          </a:p>
          <a:p>
            <a:r>
              <a:rPr lang="en-GB" dirty="0"/>
              <a:t>Where is the clock? </a:t>
            </a:r>
          </a:p>
          <a:p>
            <a:r>
              <a:rPr lang="en-GB" altLang="en-US" dirty="0"/>
              <a:t>Chinese whispers</a:t>
            </a:r>
            <a:endParaRPr lang="en-GB" dirty="0"/>
          </a:p>
          <a:p>
            <a:r>
              <a:rPr lang="en-GB" altLang="en-US" dirty="0"/>
              <a:t>I Spy</a:t>
            </a:r>
          </a:p>
          <a:p>
            <a:endParaRPr lang="en-GB" dirty="0"/>
          </a:p>
        </p:txBody>
      </p:sp>
      <p:sp>
        <p:nvSpPr>
          <p:cNvPr id="5" name="Content Placeholder 4">
            <a:extLst>
              <a:ext uri="{FF2B5EF4-FFF2-40B4-BE49-F238E27FC236}">
                <a16:creationId xmlns:a16="http://schemas.microsoft.com/office/drawing/2014/main" id="{72DF9E1D-E3D5-4ADB-801B-4FD111282C1A}"/>
              </a:ext>
            </a:extLst>
          </p:cNvPr>
          <p:cNvSpPr>
            <a:spLocks noGrp="1"/>
          </p:cNvSpPr>
          <p:nvPr>
            <p:ph sz="half" idx="2"/>
          </p:nvPr>
        </p:nvSpPr>
        <p:spPr>
          <a:xfrm>
            <a:off x="5139018" y="1522600"/>
            <a:ext cx="5181600" cy="4351338"/>
          </a:xfrm>
        </p:spPr>
        <p:txBody>
          <a:bodyPr>
            <a:normAutofit fontScale="92500" lnSpcReduction="10000"/>
          </a:bodyPr>
          <a:lstStyle/>
          <a:p>
            <a:r>
              <a:rPr lang="en-GB" altLang="en-US" dirty="0"/>
              <a:t>Fairies at the bottom of the garden</a:t>
            </a:r>
          </a:p>
          <a:p>
            <a:r>
              <a:rPr lang="en-GB" altLang="en-US" dirty="0"/>
              <a:t>The lost suitcase</a:t>
            </a:r>
          </a:p>
          <a:p>
            <a:r>
              <a:rPr lang="en-GB" altLang="en-US" dirty="0"/>
              <a:t>Digging for treasure</a:t>
            </a:r>
          </a:p>
          <a:p>
            <a:r>
              <a:rPr lang="en-GB" altLang="en-US" dirty="0"/>
              <a:t>Stories to act out</a:t>
            </a:r>
          </a:p>
          <a:p>
            <a:r>
              <a:rPr lang="en-GB" altLang="en-US" dirty="0"/>
              <a:t>Visits and outings</a:t>
            </a:r>
          </a:p>
          <a:p>
            <a:r>
              <a:rPr lang="en-GB" altLang="en-US" dirty="0"/>
              <a:t>Role play</a:t>
            </a:r>
          </a:p>
          <a:p>
            <a:endParaRPr lang="en-GB" dirty="0"/>
          </a:p>
        </p:txBody>
      </p:sp>
      <p:pic>
        <p:nvPicPr>
          <p:cNvPr id="8" name="Picture 5" descr="Alarm_Clocks_20101107a">
            <a:extLst>
              <a:ext uri="{FF2B5EF4-FFF2-40B4-BE49-F238E27FC236}">
                <a16:creationId xmlns:a16="http://schemas.microsoft.com/office/drawing/2014/main" id="{F3C9BEB3-9211-4B76-92BC-8BCB4E0F7983}"/>
              </a:ext>
            </a:extLst>
          </p:cNvPr>
          <p:cNvPicPr>
            <a:picLocks noChangeAspect="1" noChangeArrowheads="1"/>
          </p:cNvPicPr>
          <p:nvPr/>
        </p:nvPicPr>
        <p:blipFill>
          <a:blip r:embed="rId3" cstate="print"/>
          <a:srcRect/>
          <a:stretch>
            <a:fillRect/>
          </a:stretch>
        </p:blipFill>
        <p:spPr bwMode="auto">
          <a:xfrm rot="20701274">
            <a:off x="8970691" y="3095231"/>
            <a:ext cx="2115852" cy="2819359"/>
          </a:xfrm>
          <a:prstGeom prst="rect">
            <a:avLst/>
          </a:prstGeom>
          <a:noFill/>
          <a:ln w="9525">
            <a:noFill/>
            <a:miter lim="800000"/>
            <a:headEnd/>
            <a:tailEnd/>
          </a:ln>
        </p:spPr>
      </p:pic>
    </p:spTree>
    <p:extLst>
      <p:ext uri="{BB962C8B-B14F-4D97-AF65-F5344CB8AC3E}">
        <p14:creationId xmlns:p14="http://schemas.microsoft.com/office/powerpoint/2010/main" val="3609262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eat for the end of the year or the beginning!">
            <a:extLst>
              <a:ext uri="{FF2B5EF4-FFF2-40B4-BE49-F238E27FC236}">
                <a16:creationId xmlns:a16="http://schemas.microsoft.com/office/drawing/2014/main" id="{ACB16314-BACB-496F-80C3-007A702A9A84}"/>
              </a:ext>
            </a:extLst>
          </p:cNvPr>
          <p:cNvPicPr/>
          <p:nvPr/>
        </p:nvPicPr>
        <p:blipFill>
          <a:blip r:embed="rId2" cstate="print"/>
          <a:srcRect/>
          <a:stretch>
            <a:fillRect/>
          </a:stretch>
        </p:blipFill>
        <p:spPr bwMode="auto">
          <a:xfrm>
            <a:off x="274513" y="222049"/>
            <a:ext cx="3766329" cy="3543127"/>
          </a:xfrm>
          <a:prstGeom prst="rect">
            <a:avLst/>
          </a:prstGeom>
          <a:noFill/>
          <a:ln w="9525">
            <a:noFill/>
            <a:miter lim="800000"/>
            <a:headEnd/>
            <a:tailEnd/>
          </a:ln>
        </p:spPr>
      </p:pic>
      <p:sp>
        <p:nvSpPr>
          <p:cNvPr id="6" name="Rectangle 5">
            <a:extLst>
              <a:ext uri="{FF2B5EF4-FFF2-40B4-BE49-F238E27FC236}">
                <a16:creationId xmlns:a16="http://schemas.microsoft.com/office/drawing/2014/main" id="{5A8095F8-05BD-430A-8A1F-C0FE7E96AF7F}"/>
              </a:ext>
            </a:extLst>
          </p:cNvPr>
          <p:cNvSpPr/>
          <p:nvPr/>
        </p:nvSpPr>
        <p:spPr>
          <a:xfrm>
            <a:off x="5977217" y="3244334"/>
            <a:ext cx="237566" cy="369332"/>
          </a:xfrm>
          <a:prstGeom prst="rect">
            <a:avLst/>
          </a:prstGeom>
        </p:spPr>
        <p:txBody>
          <a:bodyPr wrap="none">
            <a:spAutoFit/>
          </a:bodyPr>
          <a:lstStyle/>
          <a:p>
            <a:r>
              <a:rPr lang="en-GB" dirty="0"/>
              <a:t> </a:t>
            </a:r>
          </a:p>
        </p:txBody>
      </p:sp>
      <p:sp>
        <p:nvSpPr>
          <p:cNvPr id="7" name="TextBox 6">
            <a:extLst>
              <a:ext uri="{FF2B5EF4-FFF2-40B4-BE49-F238E27FC236}">
                <a16:creationId xmlns:a16="http://schemas.microsoft.com/office/drawing/2014/main" id="{F5782518-2FB9-46AF-8E00-DE1F5E594C9D}"/>
              </a:ext>
            </a:extLst>
          </p:cNvPr>
          <p:cNvSpPr txBox="1"/>
          <p:nvPr/>
        </p:nvSpPr>
        <p:spPr>
          <a:xfrm>
            <a:off x="274513" y="3893491"/>
            <a:ext cx="3880002" cy="2862322"/>
          </a:xfrm>
          <a:prstGeom prst="rect">
            <a:avLst/>
          </a:prstGeom>
          <a:solidFill>
            <a:schemeClr val="accent5">
              <a:lumMod val="20000"/>
              <a:lumOff val="80000"/>
            </a:schemeClr>
          </a:solidFill>
        </p:spPr>
        <p:txBody>
          <a:bodyPr wrap="square" rtlCol="0">
            <a:spAutoFit/>
          </a:bodyPr>
          <a:lstStyle/>
          <a:p>
            <a:r>
              <a:rPr lang="en-GB" sz="2000" dirty="0"/>
              <a:t>A simple roll of a ball with segmented questions can get children talking.</a:t>
            </a:r>
          </a:p>
          <a:p>
            <a:r>
              <a:rPr lang="en-GB" sz="2000" dirty="0"/>
              <a:t>Keep the questions simple, but make sure they are open ended to encourage children to talk in sentences. Encourage them to expand their answers by asking more questions if appropriate.</a:t>
            </a:r>
          </a:p>
        </p:txBody>
      </p:sp>
      <p:pic>
        <p:nvPicPr>
          <p:cNvPr id="8" name="Picture 7" descr="Teaching Speaking in a Language Classroom: Creating a Conversation Box for your ESL or EFL Classroom">
            <a:extLst>
              <a:ext uri="{FF2B5EF4-FFF2-40B4-BE49-F238E27FC236}">
                <a16:creationId xmlns:a16="http://schemas.microsoft.com/office/drawing/2014/main" id="{AF955E1E-531D-46A0-AFA9-45645E9C45A7}"/>
              </a:ext>
            </a:extLst>
          </p:cNvPr>
          <p:cNvPicPr/>
          <p:nvPr/>
        </p:nvPicPr>
        <p:blipFill>
          <a:blip r:embed="rId3" cstate="print"/>
          <a:srcRect/>
          <a:stretch>
            <a:fillRect/>
          </a:stretch>
        </p:blipFill>
        <p:spPr bwMode="auto">
          <a:xfrm rot="857945">
            <a:off x="7909862" y="666838"/>
            <a:ext cx="3822611" cy="3062649"/>
          </a:xfrm>
          <a:prstGeom prst="rect">
            <a:avLst/>
          </a:prstGeom>
          <a:noFill/>
          <a:ln w="9525">
            <a:noFill/>
            <a:miter lim="800000"/>
            <a:headEnd/>
            <a:tailEnd/>
          </a:ln>
        </p:spPr>
      </p:pic>
      <p:pic>
        <p:nvPicPr>
          <p:cNvPr id="10" name="Picture 9" descr="Great ideas for preschool discovery baskets: for imaginary play, and storytelling. Great circle time activities.">
            <a:extLst>
              <a:ext uri="{FF2B5EF4-FFF2-40B4-BE49-F238E27FC236}">
                <a16:creationId xmlns:a16="http://schemas.microsoft.com/office/drawing/2014/main" id="{4D8ACF4C-19D3-4C6C-8121-D22B3DCE49EB}"/>
              </a:ext>
            </a:extLst>
          </p:cNvPr>
          <p:cNvPicPr/>
          <p:nvPr/>
        </p:nvPicPr>
        <p:blipFill rotWithShape="1">
          <a:blip r:embed="rId4" cstate="print"/>
          <a:srcRect b="5653"/>
          <a:stretch/>
        </p:blipFill>
        <p:spPr bwMode="auto">
          <a:xfrm>
            <a:off x="4601137" y="692378"/>
            <a:ext cx="2995836" cy="5842575"/>
          </a:xfrm>
          <a:prstGeom prst="rect">
            <a:avLst/>
          </a:prstGeom>
          <a:noFill/>
          <a:ln w="9525">
            <a:noFill/>
            <a:miter lim="800000"/>
            <a:headEnd/>
            <a:tailEnd/>
          </a:ln>
        </p:spPr>
      </p:pic>
      <p:sp>
        <p:nvSpPr>
          <p:cNvPr id="11" name="TextBox 10">
            <a:extLst>
              <a:ext uri="{FF2B5EF4-FFF2-40B4-BE49-F238E27FC236}">
                <a16:creationId xmlns:a16="http://schemas.microsoft.com/office/drawing/2014/main" id="{634C367A-0395-488A-8FA2-2AF8B7B3D8BA}"/>
              </a:ext>
            </a:extLst>
          </p:cNvPr>
          <p:cNvSpPr txBox="1"/>
          <p:nvPr/>
        </p:nvSpPr>
        <p:spPr>
          <a:xfrm>
            <a:off x="8384241" y="4444706"/>
            <a:ext cx="2823883" cy="1938992"/>
          </a:xfrm>
          <a:prstGeom prst="rect">
            <a:avLst/>
          </a:prstGeom>
          <a:solidFill>
            <a:schemeClr val="accent5">
              <a:lumMod val="20000"/>
              <a:lumOff val="80000"/>
            </a:schemeClr>
          </a:solidFill>
        </p:spPr>
        <p:txBody>
          <a:bodyPr wrap="square" rtlCol="0">
            <a:spAutoFit/>
          </a:bodyPr>
          <a:lstStyle/>
          <a:p>
            <a:endParaRPr lang="en-GB" sz="2000" dirty="0"/>
          </a:p>
          <a:p>
            <a:r>
              <a:rPr lang="en-GB" sz="2000" dirty="0"/>
              <a:t>Have talk props that will interest and motivate children to talk to each other or to you</a:t>
            </a:r>
          </a:p>
          <a:p>
            <a:endParaRPr lang="en-GB" sz="2000" dirty="0"/>
          </a:p>
        </p:txBody>
      </p:sp>
    </p:spTree>
    <p:extLst>
      <p:ext uri="{BB962C8B-B14F-4D97-AF65-F5344CB8AC3E}">
        <p14:creationId xmlns:p14="http://schemas.microsoft.com/office/powerpoint/2010/main" val="31626366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 Gruffalo story basket from Rachel (&quot;,)">
            <a:extLst>
              <a:ext uri="{FF2B5EF4-FFF2-40B4-BE49-F238E27FC236}">
                <a16:creationId xmlns:a16="http://schemas.microsoft.com/office/drawing/2014/main" id="{F3528DFA-730C-4F43-B4F6-E58CDF64FB6B}"/>
              </a:ext>
            </a:extLst>
          </p:cNvPr>
          <p:cNvPicPr/>
          <p:nvPr/>
        </p:nvPicPr>
        <p:blipFill>
          <a:blip r:embed="rId3" cstate="print"/>
          <a:srcRect/>
          <a:stretch>
            <a:fillRect/>
          </a:stretch>
        </p:blipFill>
        <p:spPr bwMode="auto">
          <a:xfrm>
            <a:off x="251520" y="497822"/>
            <a:ext cx="4138946" cy="3738183"/>
          </a:xfrm>
          <a:prstGeom prst="rect">
            <a:avLst/>
          </a:prstGeom>
          <a:noFill/>
          <a:ln w="9525">
            <a:noFill/>
            <a:miter lim="800000"/>
            <a:headEnd/>
            <a:tailEnd/>
          </a:ln>
        </p:spPr>
      </p:pic>
      <p:sp>
        <p:nvSpPr>
          <p:cNvPr id="3" name="TextBox 2">
            <a:extLst>
              <a:ext uri="{FF2B5EF4-FFF2-40B4-BE49-F238E27FC236}">
                <a16:creationId xmlns:a16="http://schemas.microsoft.com/office/drawing/2014/main" id="{416C479D-E9FF-4888-9092-A34914F367BC}"/>
              </a:ext>
            </a:extLst>
          </p:cNvPr>
          <p:cNvSpPr txBox="1"/>
          <p:nvPr/>
        </p:nvSpPr>
        <p:spPr>
          <a:xfrm>
            <a:off x="534224" y="4572000"/>
            <a:ext cx="3997433" cy="1938992"/>
          </a:xfrm>
          <a:prstGeom prst="rect">
            <a:avLst/>
          </a:prstGeom>
          <a:solidFill>
            <a:schemeClr val="accent1">
              <a:lumMod val="60000"/>
              <a:lumOff val="40000"/>
            </a:schemeClr>
          </a:solidFill>
        </p:spPr>
        <p:txBody>
          <a:bodyPr wrap="square" rtlCol="0">
            <a:spAutoFit/>
          </a:bodyPr>
          <a:lstStyle/>
          <a:p>
            <a:r>
              <a:rPr lang="en-GB" sz="2000" dirty="0"/>
              <a:t>By providing props for children's favourite stories you can encourage children to act out the story, retelling it and using the language of books, all required to achieve the outcomes in Literacy</a:t>
            </a:r>
          </a:p>
        </p:txBody>
      </p:sp>
      <p:pic>
        <p:nvPicPr>
          <p:cNvPr id="4" name="Picture 3" descr="Story basket - we're going on a bear hunt">
            <a:extLst>
              <a:ext uri="{FF2B5EF4-FFF2-40B4-BE49-F238E27FC236}">
                <a16:creationId xmlns:a16="http://schemas.microsoft.com/office/drawing/2014/main" id="{68858B83-B6F5-4574-9CB3-8E77276931C7}"/>
              </a:ext>
            </a:extLst>
          </p:cNvPr>
          <p:cNvPicPr/>
          <p:nvPr/>
        </p:nvPicPr>
        <p:blipFill>
          <a:blip r:embed="rId4" cstate="print"/>
          <a:srcRect/>
          <a:stretch>
            <a:fillRect/>
          </a:stretch>
        </p:blipFill>
        <p:spPr bwMode="auto">
          <a:xfrm>
            <a:off x="7892915" y="235423"/>
            <a:ext cx="4047565" cy="3550023"/>
          </a:xfrm>
          <a:prstGeom prst="rect">
            <a:avLst/>
          </a:prstGeom>
          <a:noFill/>
          <a:ln w="9525">
            <a:noFill/>
            <a:miter lim="800000"/>
            <a:headEnd/>
            <a:tailEnd/>
          </a:ln>
        </p:spPr>
      </p:pic>
      <p:pic>
        <p:nvPicPr>
          <p:cNvPr id="9220" name="Picture 4">
            <a:extLst>
              <a:ext uri="{FF2B5EF4-FFF2-40B4-BE49-F238E27FC236}">
                <a16:creationId xmlns:a16="http://schemas.microsoft.com/office/drawing/2014/main" id="{76296780-D30A-4A32-8012-FA78EC5032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3126" y="120934"/>
            <a:ext cx="3919789" cy="342871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7004A660-3265-484C-809E-4F234A407B4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6223" b="3965"/>
          <a:stretch/>
        </p:blipFill>
        <p:spPr bwMode="auto">
          <a:xfrm>
            <a:off x="5124343" y="3785446"/>
            <a:ext cx="5249803" cy="2951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7024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C91D9CB8-1803-46BA-965D-FA807B1F01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36" y="190780"/>
            <a:ext cx="5644123" cy="433970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A4190E4B-BF4A-4D99-B26B-9C4A90D635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043" y="2477845"/>
            <a:ext cx="5486400" cy="41052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34E4236-5A36-4A1F-B96A-CBED7A2A71AC}"/>
              </a:ext>
            </a:extLst>
          </p:cNvPr>
          <p:cNvSpPr/>
          <p:nvPr/>
        </p:nvSpPr>
        <p:spPr>
          <a:xfrm>
            <a:off x="5974813" y="3244334"/>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3" name="Rectangle 2">
            <a:extLst>
              <a:ext uri="{FF2B5EF4-FFF2-40B4-BE49-F238E27FC236}">
                <a16:creationId xmlns:a16="http://schemas.microsoft.com/office/drawing/2014/main" id="{5359F79F-5E5B-4B1B-B09E-24BE3AA13EB9}"/>
              </a:ext>
            </a:extLst>
          </p:cNvPr>
          <p:cNvSpPr/>
          <p:nvPr/>
        </p:nvSpPr>
        <p:spPr>
          <a:xfrm>
            <a:off x="5974813" y="3244334"/>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4" name="Rectangle 3">
            <a:extLst>
              <a:ext uri="{FF2B5EF4-FFF2-40B4-BE49-F238E27FC236}">
                <a16:creationId xmlns:a16="http://schemas.microsoft.com/office/drawing/2014/main" id="{7D7F44A2-4EA9-476F-BE94-40C64D075A0D}"/>
              </a:ext>
            </a:extLst>
          </p:cNvPr>
          <p:cNvSpPr/>
          <p:nvPr/>
        </p:nvSpPr>
        <p:spPr>
          <a:xfrm>
            <a:off x="302557" y="4997840"/>
            <a:ext cx="5076267" cy="1323439"/>
          </a:xfrm>
          <a:prstGeom prst="rect">
            <a:avLst/>
          </a:prstGeom>
          <a:solidFill>
            <a:schemeClr val="accent1">
              <a:lumMod val="60000"/>
              <a:lumOff val="40000"/>
            </a:schemeClr>
          </a:solidFill>
        </p:spPr>
        <p:txBody>
          <a:bodyPr wrap="square">
            <a:spAutoFit/>
          </a:bodyPr>
          <a:lstStyle/>
          <a:p>
            <a:r>
              <a:rPr lang="en-GB" sz="2000" dirty="0">
                <a:latin typeface="Calibri" panose="020F0502020204030204" pitchFamily="34" charset="0"/>
              </a:rPr>
              <a:t>Providing story shelves is a really good way to support children in re-telling well known stories and to use the language of books in their play</a:t>
            </a:r>
            <a:endParaRPr lang="en-GB" sz="2000" dirty="0"/>
          </a:p>
        </p:txBody>
      </p:sp>
      <p:sp>
        <p:nvSpPr>
          <p:cNvPr id="5" name="Rectangle 4">
            <a:extLst>
              <a:ext uri="{FF2B5EF4-FFF2-40B4-BE49-F238E27FC236}">
                <a16:creationId xmlns:a16="http://schemas.microsoft.com/office/drawing/2014/main" id="{869B7FDE-3FBF-4DD2-AFAA-1DD47D884C37}"/>
              </a:ext>
            </a:extLst>
          </p:cNvPr>
          <p:cNvSpPr/>
          <p:nvPr/>
        </p:nvSpPr>
        <p:spPr>
          <a:xfrm>
            <a:off x="6784040" y="396689"/>
            <a:ext cx="4325307" cy="1631216"/>
          </a:xfrm>
          <a:prstGeom prst="rect">
            <a:avLst/>
          </a:prstGeom>
          <a:solidFill>
            <a:schemeClr val="accent1">
              <a:lumMod val="60000"/>
              <a:lumOff val="40000"/>
            </a:schemeClr>
          </a:solidFill>
        </p:spPr>
        <p:txBody>
          <a:bodyPr wrap="square">
            <a:spAutoFit/>
          </a:bodyPr>
          <a:lstStyle/>
          <a:p>
            <a:r>
              <a:rPr lang="en-GB" sz="2000" dirty="0">
                <a:latin typeface="Calibri" panose="020F0502020204030204" pitchFamily="34" charset="0"/>
              </a:rPr>
              <a:t>Build up these baskets/shelves over time and make sure that the children are familiar with the books and stories before leaving them to explore them independently​</a:t>
            </a:r>
            <a:endParaRPr lang="en-GB" sz="2000" dirty="0"/>
          </a:p>
        </p:txBody>
      </p:sp>
    </p:spTree>
    <p:extLst>
      <p:ext uri="{BB962C8B-B14F-4D97-AF65-F5344CB8AC3E}">
        <p14:creationId xmlns:p14="http://schemas.microsoft.com/office/powerpoint/2010/main" val="4022028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A fun music basket to help toddlers to explore the song Old MacDonald Had a Farm."/>
          <p:cNvPicPr>
            <a:picLocks noChangeAspect="1" noChangeArrowheads="1"/>
          </p:cNvPicPr>
          <p:nvPr/>
        </p:nvPicPr>
        <p:blipFill>
          <a:blip r:embed="rId2" cstate="print"/>
          <a:srcRect/>
          <a:stretch>
            <a:fillRect/>
          </a:stretch>
        </p:blipFill>
        <p:spPr bwMode="auto">
          <a:xfrm>
            <a:off x="6979024" y="1886786"/>
            <a:ext cx="3758453" cy="4652764"/>
          </a:xfrm>
          <a:prstGeom prst="rect">
            <a:avLst/>
          </a:prstGeom>
          <a:noFill/>
        </p:spPr>
      </p:pic>
      <p:pic>
        <p:nvPicPr>
          <p:cNvPr id="3" name="Picture 2" descr="Creative writing and story telling - such a simple idea"/>
          <p:cNvPicPr/>
          <p:nvPr/>
        </p:nvPicPr>
        <p:blipFill rotWithShape="1">
          <a:blip r:embed="rId3" cstate="print"/>
          <a:srcRect t="18967" b="16828"/>
          <a:stretch/>
        </p:blipFill>
        <p:spPr bwMode="auto">
          <a:xfrm>
            <a:off x="531159" y="961466"/>
            <a:ext cx="4342656" cy="4054288"/>
          </a:xfrm>
          <a:prstGeom prst="rect">
            <a:avLst/>
          </a:prstGeom>
          <a:noFill/>
          <a:ln w="9525">
            <a:noFill/>
            <a:miter lim="800000"/>
            <a:headEnd/>
            <a:tailEnd/>
          </a:ln>
        </p:spPr>
      </p:pic>
      <p:sp>
        <p:nvSpPr>
          <p:cNvPr id="4" name="TextBox 3"/>
          <p:cNvSpPr txBox="1"/>
          <p:nvPr/>
        </p:nvSpPr>
        <p:spPr>
          <a:xfrm>
            <a:off x="1259541" y="5300338"/>
            <a:ext cx="4530063" cy="1015663"/>
          </a:xfrm>
          <a:prstGeom prst="rect">
            <a:avLst/>
          </a:prstGeom>
          <a:solidFill>
            <a:schemeClr val="accent1">
              <a:lumMod val="60000"/>
              <a:lumOff val="40000"/>
            </a:schemeClr>
          </a:solidFill>
        </p:spPr>
        <p:txBody>
          <a:bodyPr wrap="square" rtlCol="0">
            <a:spAutoFit/>
          </a:bodyPr>
          <a:lstStyle/>
          <a:p>
            <a:r>
              <a:rPr lang="en-GB" sz="2000" dirty="0"/>
              <a:t>Simple painted stones help children to not only sequence a story but to make up their own and then they can tell it to you.</a:t>
            </a:r>
          </a:p>
        </p:txBody>
      </p:sp>
      <p:sp>
        <p:nvSpPr>
          <p:cNvPr id="5" name="TextBox 4"/>
          <p:cNvSpPr txBox="1"/>
          <p:nvPr/>
        </p:nvSpPr>
        <p:spPr>
          <a:xfrm>
            <a:off x="5360521" y="224321"/>
            <a:ext cx="6506507" cy="1323439"/>
          </a:xfrm>
          <a:prstGeom prst="rect">
            <a:avLst/>
          </a:prstGeom>
          <a:solidFill>
            <a:schemeClr val="accent1">
              <a:lumMod val="60000"/>
              <a:lumOff val="40000"/>
            </a:schemeClr>
          </a:solidFill>
        </p:spPr>
        <p:txBody>
          <a:bodyPr wrap="square" rtlCol="0">
            <a:spAutoFit/>
          </a:bodyPr>
          <a:lstStyle/>
          <a:p>
            <a:r>
              <a:rPr lang="en-GB" sz="2000" dirty="0"/>
              <a:t>Providing a simple song/rhyme bag or basket will encourage children to sing, which in turn aids their language acquisition and helps them to learn about and explore rhythm and rhyme, both important skills on the journey to being literate.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isney-princess-group1"/>
          <p:cNvPicPr>
            <a:picLocks noChangeAspect="1" noChangeArrowheads="1"/>
          </p:cNvPicPr>
          <p:nvPr/>
        </p:nvPicPr>
        <p:blipFill>
          <a:blip r:embed="rId3" cstate="print"/>
          <a:srcRect/>
          <a:stretch>
            <a:fillRect/>
          </a:stretch>
        </p:blipFill>
        <p:spPr bwMode="auto">
          <a:xfrm>
            <a:off x="5943600" y="3295651"/>
            <a:ext cx="2371348" cy="1836737"/>
          </a:xfrm>
          <a:prstGeom prst="rect">
            <a:avLst/>
          </a:prstGeom>
          <a:noFill/>
          <a:ln w="9525">
            <a:noFill/>
            <a:miter lim="800000"/>
            <a:headEnd/>
            <a:tailEnd/>
          </a:ln>
        </p:spPr>
      </p:pic>
      <p:sp>
        <p:nvSpPr>
          <p:cNvPr id="17411" name="Rectangle 3"/>
          <p:cNvSpPr>
            <a:spLocks noGrp="1" noChangeArrowheads="1"/>
          </p:cNvSpPr>
          <p:nvPr>
            <p:ph type="title"/>
          </p:nvPr>
        </p:nvSpPr>
        <p:spPr>
          <a:xfrm>
            <a:off x="555811" y="182566"/>
            <a:ext cx="9144000" cy="694765"/>
          </a:xfrm>
        </p:spPr>
        <p:txBody>
          <a:bodyPr>
            <a:normAutofit/>
          </a:bodyPr>
          <a:lstStyle/>
          <a:p>
            <a:pPr eaLnBrk="1" hangingPunct="1"/>
            <a:r>
              <a:rPr lang="en-GB" sz="2800" b="1" dirty="0"/>
              <a:t>What might motivate children to communicate?</a:t>
            </a:r>
          </a:p>
        </p:txBody>
      </p:sp>
      <p:pic>
        <p:nvPicPr>
          <p:cNvPr id="17412" name="Picture 4" descr="ANd9GcSpW7kRSWz6FrqwplSZih9GyRfvSqhM_qe5MuDOx-7-dCOlEZhg7t9hLq8qrg"/>
          <p:cNvPicPr>
            <a:picLocks noChangeAspect="1" noChangeArrowheads="1"/>
          </p:cNvPicPr>
          <p:nvPr/>
        </p:nvPicPr>
        <p:blipFill>
          <a:blip r:embed="rId4" cstate="print"/>
          <a:srcRect/>
          <a:stretch>
            <a:fillRect/>
          </a:stretch>
        </p:blipFill>
        <p:spPr bwMode="auto">
          <a:xfrm>
            <a:off x="1524795" y="1331004"/>
            <a:ext cx="2206763" cy="2567484"/>
          </a:xfrm>
          <a:prstGeom prst="rect">
            <a:avLst/>
          </a:prstGeom>
          <a:noFill/>
          <a:ln w="9525">
            <a:noFill/>
            <a:miter lim="800000"/>
            <a:headEnd/>
            <a:tailEnd/>
          </a:ln>
        </p:spPr>
      </p:pic>
      <p:pic>
        <p:nvPicPr>
          <p:cNvPr id="17413" name="Picture 5" descr="Colour_sweets"/>
          <p:cNvPicPr>
            <a:picLocks noChangeAspect="1" noChangeArrowheads="1"/>
          </p:cNvPicPr>
          <p:nvPr/>
        </p:nvPicPr>
        <p:blipFill>
          <a:blip r:embed="rId5" cstate="print"/>
          <a:srcRect/>
          <a:stretch>
            <a:fillRect/>
          </a:stretch>
        </p:blipFill>
        <p:spPr bwMode="auto">
          <a:xfrm>
            <a:off x="3996361" y="1524003"/>
            <a:ext cx="2823541" cy="1996599"/>
          </a:xfrm>
          <a:prstGeom prst="rect">
            <a:avLst/>
          </a:prstGeom>
          <a:noFill/>
          <a:ln w="9525">
            <a:noFill/>
            <a:miter lim="800000"/>
            <a:headEnd/>
            <a:tailEnd/>
          </a:ln>
        </p:spPr>
      </p:pic>
      <p:pic>
        <p:nvPicPr>
          <p:cNvPr id="17414" name="Picture 6" descr="Children enjoy the public water fountains in central London"/>
          <p:cNvPicPr>
            <a:picLocks noChangeAspect="1" noChangeArrowheads="1"/>
          </p:cNvPicPr>
          <p:nvPr/>
        </p:nvPicPr>
        <p:blipFill>
          <a:blip r:embed="rId6" cstate="print"/>
          <a:srcRect/>
          <a:stretch>
            <a:fillRect/>
          </a:stretch>
        </p:blipFill>
        <p:spPr bwMode="auto">
          <a:xfrm>
            <a:off x="830356" y="4108079"/>
            <a:ext cx="3597088" cy="1996599"/>
          </a:xfrm>
          <a:prstGeom prst="rect">
            <a:avLst/>
          </a:prstGeom>
          <a:noFill/>
          <a:ln w="9525">
            <a:noFill/>
            <a:miter lim="800000"/>
            <a:headEnd/>
            <a:tailEnd/>
          </a:ln>
        </p:spPr>
      </p:pic>
      <p:sp>
        <p:nvSpPr>
          <p:cNvPr id="17415" name="AutoShape 7" descr="Z"/>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n-GB"/>
          </a:p>
        </p:txBody>
      </p:sp>
      <p:sp>
        <p:nvSpPr>
          <p:cNvPr id="17416" name="AutoShape 8" descr="Z"/>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pPr algn="l" eaLnBrk="1" hangingPunct="1"/>
            <a:endParaRPr lang="en-GB"/>
          </a:p>
        </p:txBody>
      </p:sp>
      <p:pic>
        <p:nvPicPr>
          <p:cNvPr id="17417" name="Picture 9" descr="Bob-the-Builder-tv-01"/>
          <p:cNvPicPr>
            <a:picLocks noChangeAspect="1" noChangeArrowheads="1"/>
          </p:cNvPicPr>
          <p:nvPr/>
        </p:nvPicPr>
        <p:blipFill>
          <a:blip r:embed="rId7" cstate="print"/>
          <a:srcRect/>
          <a:stretch>
            <a:fillRect/>
          </a:stretch>
        </p:blipFill>
        <p:spPr bwMode="auto">
          <a:xfrm>
            <a:off x="4814170" y="4838696"/>
            <a:ext cx="1560513" cy="1836738"/>
          </a:xfrm>
          <a:prstGeom prst="rect">
            <a:avLst/>
          </a:prstGeom>
          <a:noFill/>
          <a:ln w="9525">
            <a:noFill/>
            <a:miter lim="800000"/>
            <a:headEnd/>
            <a:tailEnd/>
          </a:ln>
        </p:spPr>
      </p:pic>
      <p:pic>
        <p:nvPicPr>
          <p:cNvPr id="17418" name="Picture 10" descr="art2"/>
          <p:cNvPicPr>
            <a:picLocks noChangeAspect="1" noChangeArrowheads="1"/>
          </p:cNvPicPr>
          <p:nvPr/>
        </p:nvPicPr>
        <p:blipFill>
          <a:blip r:embed="rId8" cstate="print"/>
          <a:srcRect/>
          <a:stretch>
            <a:fillRect/>
          </a:stretch>
        </p:blipFill>
        <p:spPr bwMode="auto">
          <a:xfrm>
            <a:off x="7547940" y="1235147"/>
            <a:ext cx="2823541" cy="2117656"/>
          </a:xfrm>
          <a:prstGeom prst="rect">
            <a:avLst/>
          </a:prstGeom>
          <a:noFill/>
          <a:ln w="9525">
            <a:noFill/>
            <a:miter lim="800000"/>
            <a:headEnd/>
            <a:tailEnd/>
          </a:ln>
        </p:spPr>
      </p:pic>
      <p:pic>
        <p:nvPicPr>
          <p:cNvPr id="17419" name="Picture 11" descr="ANd9GcQxpnFyjsiTp1zotArUrHrj16de45zMHKQVCT8lC1HSBNykzWxbIcv42d39"/>
          <p:cNvPicPr>
            <a:picLocks noChangeAspect="1" noChangeArrowheads="1"/>
          </p:cNvPicPr>
          <p:nvPr/>
        </p:nvPicPr>
        <p:blipFill>
          <a:blip r:embed="rId9" cstate="print"/>
          <a:srcRect/>
          <a:stretch>
            <a:fillRect/>
          </a:stretch>
        </p:blipFill>
        <p:spPr bwMode="auto">
          <a:xfrm>
            <a:off x="8799515" y="3771903"/>
            <a:ext cx="1674813" cy="258127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pening the Door on a Story.  Ideal for prompting imaginative play &amp; storytelling.">
            <a:extLst>
              <a:ext uri="{FF2B5EF4-FFF2-40B4-BE49-F238E27FC236}">
                <a16:creationId xmlns:a16="http://schemas.microsoft.com/office/drawing/2014/main" id="{B82D3527-55E2-4B23-83C8-6BD97C10B796}"/>
              </a:ext>
            </a:extLst>
          </p:cNvPr>
          <p:cNvPicPr/>
          <p:nvPr/>
        </p:nvPicPr>
        <p:blipFill>
          <a:blip r:embed="rId3" cstate="print"/>
          <a:srcRect/>
          <a:stretch>
            <a:fillRect/>
          </a:stretch>
        </p:blipFill>
        <p:spPr bwMode="auto">
          <a:xfrm>
            <a:off x="3351939" y="296652"/>
            <a:ext cx="8136904" cy="6264696"/>
          </a:xfrm>
          <a:prstGeom prst="rect">
            <a:avLst/>
          </a:prstGeom>
          <a:noFill/>
          <a:ln w="9525">
            <a:noFill/>
            <a:miter lim="800000"/>
            <a:headEnd/>
            <a:tailEnd/>
          </a:ln>
        </p:spPr>
      </p:pic>
      <p:sp>
        <p:nvSpPr>
          <p:cNvPr id="5" name="TextBox 4">
            <a:extLst>
              <a:ext uri="{FF2B5EF4-FFF2-40B4-BE49-F238E27FC236}">
                <a16:creationId xmlns:a16="http://schemas.microsoft.com/office/drawing/2014/main" id="{0862910B-5202-4D2D-A5DC-730C5DD8EBF2}"/>
              </a:ext>
            </a:extLst>
          </p:cNvPr>
          <p:cNvSpPr txBox="1"/>
          <p:nvPr/>
        </p:nvSpPr>
        <p:spPr>
          <a:xfrm>
            <a:off x="376446" y="1318763"/>
            <a:ext cx="2682760" cy="3231654"/>
          </a:xfrm>
          <a:prstGeom prst="rect">
            <a:avLst/>
          </a:prstGeom>
          <a:solidFill>
            <a:schemeClr val="accent1">
              <a:lumMod val="60000"/>
              <a:lumOff val="40000"/>
            </a:schemeClr>
          </a:solidFill>
        </p:spPr>
        <p:txBody>
          <a:bodyPr wrap="square" rtlCol="0">
            <a:spAutoFit/>
          </a:bodyPr>
          <a:lstStyle/>
          <a:p>
            <a:endParaRPr lang="en-GB" dirty="0"/>
          </a:p>
          <a:p>
            <a:r>
              <a:rPr lang="en-GB" sz="2400" dirty="0"/>
              <a:t>Providing simple stimuli that will ignite children’s curiosity and spark their imagination is a really good way to get them talking</a:t>
            </a:r>
          </a:p>
          <a:p>
            <a:endParaRPr lang="en-GB" dirty="0"/>
          </a:p>
        </p:txBody>
      </p:sp>
    </p:spTree>
    <p:extLst>
      <p:ext uri="{BB962C8B-B14F-4D97-AF65-F5344CB8AC3E}">
        <p14:creationId xmlns:p14="http://schemas.microsoft.com/office/powerpoint/2010/main" val="1610902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9849" y="625132"/>
            <a:ext cx="7777575" cy="769441"/>
          </a:xfrm>
          <a:prstGeom prst="rect">
            <a:avLst/>
          </a:prstGeom>
          <a:solidFill>
            <a:schemeClr val="accent1">
              <a:lumMod val="40000"/>
              <a:lumOff val="60000"/>
            </a:schemeClr>
          </a:solidFill>
        </p:spPr>
        <p:txBody>
          <a:bodyPr wrap="square" rtlCol="0">
            <a:spAutoFit/>
          </a:bodyPr>
          <a:lstStyle/>
          <a:p>
            <a:r>
              <a:rPr lang="en-GB" sz="2200" dirty="0"/>
              <a:t>Sitting quietly with a child and discussing their thoughts on a picture is a great way of supporting their language development.</a:t>
            </a:r>
          </a:p>
        </p:txBody>
      </p:sp>
      <p:pic>
        <p:nvPicPr>
          <p:cNvPr id="41986" name="Picture 2" descr="5e445c_ec13f938f86c455b9e5083522a2ba504.jpg_srz_p_501_717_75_22_0.50_1.20_0"/>
          <p:cNvPicPr>
            <a:picLocks noChangeAspect="1" noChangeArrowheads="1"/>
          </p:cNvPicPr>
          <p:nvPr/>
        </p:nvPicPr>
        <p:blipFill>
          <a:blip r:embed="rId2" cstate="print"/>
          <a:srcRect/>
          <a:stretch>
            <a:fillRect/>
          </a:stretch>
        </p:blipFill>
        <p:spPr bwMode="auto">
          <a:xfrm>
            <a:off x="5293607" y="1739713"/>
            <a:ext cx="3399633" cy="4865344"/>
          </a:xfrm>
          <a:prstGeom prst="rect">
            <a:avLst/>
          </a:prstGeom>
          <a:noFill/>
        </p:spPr>
      </p:pic>
      <p:pic>
        <p:nvPicPr>
          <p:cNvPr id="41988" name="Picture 4" descr="Super squirrel was needed once again.  Where is he going?  Who will he help?   #talkprompts #abcdoes #talkmatter"/>
          <p:cNvPicPr>
            <a:picLocks noChangeAspect="1" noChangeArrowheads="1"/>
          </p:cNvPicPr>
          <p:nvPr/>
        </p:nvPicPr>
        <p:blipFill>
          <a:blip r:embed="rId3" cstate="print"/>
          <a:srcRect/>
          <a:stretch>
            <a:fillRect/>
          </a:stretch>
        </p:blipFill>
        <p:spPr bwMode="auto">
          <a:xfrm>
            <a:off x="1152660" y="673677"/>
            <a:ext cx="2191420" cy="3048001"/>
          </a:xfrm>
          <a:prstGeom prst="rect">
            <a:avLst/>
          </a:prstGeom>
          <a:noFill/>
        </p:spPr>
      </p:pic>
      <p:sp>
        <p:nvSpPr>
          <p:cNvPr id="5" name="TextBox 4"/>
          <p:cNvSpPr txBox="1"/>
          <p:nvPr/>
        </p:nvSpPr>
        <p:spPr>
          <a:xfrm>
            <a:off x="1775520" y="3645024"/>
            <a:ext cx="5040560" cy="369332"/>
          </a:xfrm>
          <a:prstGeom prst="rect">
            <a:avLst/>
          </a:prstGeom>
          <a:noFill/>
        </p:spPr>
        <p:txBody>
          <a:bodyPr wrap="square" rtlCol="0">
            <a:spAutoFit/>
          </a:bodyPr>
          <a:lstStyle/>
          <a:p>
            <a:r>
              <a:rPr lang="en-GB" dirty="0"/>
              <a:t>.</a:t>
            </a:r>
          </a:p>
        </p:txBody>
      </p:sp>
      <p:sp>
        <p:nvSpPr>
          <p:cNvPr id="6" name="TextBox 5"/>
          <p:cNvSpPr txBox="1"/>
          <p:nvPr/>
        </p:nvSpPr>
        <p:spPr>
          <a:xfrm>
            <a:off x="592428" y="3953233"/>
            <a:ext cx="4185633" cy="2523768"/>
          </a:xfrm>
          <a:prstGeom prst="rect">
            <a:avLst/>
          </a:prstGeom>
          <a:solidFill>
            <a:schemeClr val="accent1">
              <a:lumMod val="20000"/>
              <a:lumOff val="80000"/>
            </a:schemeClr>
          </a:solidFill>
        </p:spPr>
        <p:txBody>
          <a:bodyPr wrap="square" rtlCol="0">
            <a:spAutoFit/>
          </a:bodyPr>
          <a:lstStyle/>
          <a:p>
            <a:r>
              <a:rPr lang="en-GB" sz="2000" dirty="0"/>
              <a:t>What do you think a Super Squirrel would be able to do?</a:t>
            </a:r>
          </a:p>
          <a:p>
            <a:r>
              <a:rPr lang="en-GB" sz="2000" dirty="0"/>
              <a:t>Where do you think he would live?</a:t>
            </a:r>
          </a:p>
          <a:p>
            <a:r>
              <a:rPr lang="en-GB" sz="2000" dirty="0"/>
              <a:t>What would other animals think of him?</a:t>
            </a:r>
          </a:p>
          <a:p>
            <a:r>
              <a:rPr lang="en-GB" sz="2000" dirty="0"/>
              <a:t>If you had special powers what would you want to be able to do?</a:t>
            </a:r>
          </a:p>
          <a:p>
            <a:endParaRPr lang="en-GB" dirty="0"/>
          </a:p>
        </p:txBody>
      </p:sp>
      <p:sp>
        <p:nvSpPr>
          <p:cNvPr id="7" name="TextBox 6"/>
          <p:cNvSpPr txBox="1"/>
          <p:nvPr/>
        </p:nvSpPr>
        <p:spPr>
          <a:xfrm>
            <a:off x="9105624" y="2962996"/>
            <a:ext cx="2395209" cy="2554545"/>
          </a:xfrm>
          <a:prstGeom prst="rect">
            <a:avLst/>
          </a:prstGeom>
          <a:solidFill>
            <a:schemeClr val="accent1">
              <a:lumMod val="20000"/>
              <a:lumOff val="80000"/>
            </a:schemeClr>
          </a:solidFill>
        </p:spPr>
        <p:txBody>
          <a:bodyPr wrap="square" rtlCol="0">
            <a:spAutoFit/>
          </a:bodyPr>
          <a:lstStyle/>
          <a:p>
            <a:r>
              <a:rPr lang="en-GB" sz="2000" dirty="0"/>
              <a:t>Would you want to live in world made of sweets?</a:t>
            </a:r>
          </a:p>
          <a:p>
            <a:r>
              <a:rPr lang="en-GB" sz="2000" dirty="0"/>
              <a:t>What would happen if you only ever ate sweets?</a:t>
            </a:r>
          </a:p>
          <a:p>
            <a:r>
              <a:rPr lang="en-GB" sz="2000" dirty="0"/>
              <a:t>Who might live in a world like this?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It would be perfect for a fairy garden. Jenny, I'm thinking of you!: ">
            <a:extLst>
              <a:ext uri="{FF2B5EF4-FFF2-40B4-BE49-F238E27FC236}">
                <a16:creationId xmlns:a16="http://schemas.microsoft.com/office/drawing/2014/main" id="{7598C061-2BCC-494C-AE33-60CA65A61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063" y="833719"/>
            <a:ext cx="3976249" cy="569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Candy Land ♡ Would be fun to make candy lanscapes on my kitchen table and do a little photo shoot.: ">
            <a:extLst>
              <a:ext uri="{FF2B5EF4-FFF2-40B4-BE49-F238E27FC236}">
                <a16:creationId xmlns:a16="http://schemas.microsoft.com/office/drawing/2014/main" id="{E3DC224C-3499-4AC6-B639-98DAEB6431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5983" y="818418"/>
            <a:ext cx="3796954" cy="569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Unicorns are very beautiful creatures although they prefer female humans to males. They are protected and if you kill a unicorn and drink it's silver blood you will be cursed.: ">
            <a:extLst>
              <a:ext uri="{FF2B5EF4-FFF2-40B4-BE49-F238E27FC236}">
                <a16:creationId xmlns:a16="http://schemas.microsoft.com/office/drawing/2014/main" id="{04571598-720D-4593-8237-644FE6023B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7018" y="818514"/>
            <a:ext cx="3639672" cy="569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DC58AA1-BD81-4421-B27D-1CF4C280BD41}"/>
              </a:ext>
            </a:extLst>
          </p:cNvPr>
          <p:cNvSpPr txBox="1"/>
          <p:nvPr/>
        </p:nvSpPr>
        <p:spPr>
          <a:xfrm>
            <a:off x="314973" y="207059"/>
            <a:ext cx="6897196" cy="430887"/>
          </a:xfrm>
          <a:prstGeom prst="rect">
            <a:avLst/>
          </a:prstGeom>
          <a:solidFill>
            <a:schemeClr val="accent1">
              <a:lumMod val="40000"/>
              <a:lumOff val="60000"/>
            </a:schemeClr>
          </a:solidFill>
        </p:spPr>
        <p:txBody>
          <a:bodyPr wrap="square" rtlCol="0">
            <a:spAutoFit/>
          </a:bodyPr>
          <a:lstStyle/>
          <a:p>
            <a:r>
              <a:rPr lang="en-GB" sz="2200" dirty="0"/>
              <a:t>Collect images that might stimulate imaginative discussion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EYFS Best Practice - All about…interactions | Nursery World">
            <a:extLst>
              <a:ext uri="{FF2B5EF4-FFF2-40B4-BE49-F238E27FC236}">
                <a16:creationId xmlns:a16="http://schemas.microsoft.com/office/drawing/2014/main" id="{B731A59C-2822-4CCB-A292-7BD48DAD9C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236"/>
          <a:stretch/>
        </p:blipFill>
        <p:spPr bwMode="auto">
          <a:xfrm>
            <a:off x="-8707" y="10"/>
            <a:ext cx="8961118"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AC5888-0436-4FCF-AFE2-AE34115EC0B7}"/>
              </a:ext>
            </a:extLst>
          </p:cNvPr>
          <p:cNvSpPr>
            <a:spLocks noGrp="1"/>
          </p:cNvSpPr>
          <p:nvPr>
            <p:ph type="title"/>
          </p:nvPr>
        </p:nvSpPr>
        <p:spPr>
          <a:xfrm>
            <a:off x="8088959" y="258354"/>
            <a:ext cx="3822189" cy="703376"/>
          </a:xfrm>
        </p:spPr>
        <p:txBody>
          <a:bodyPr>
            <a:normAutofit/>
          </a:bodyPr>
          <a:lstStyle/>
          <a:p>
            <a:r>
              <a:rPr lang="en-GB" sz="4000"/>
              <a:t>DfE - summary​</a:t>
            </a:r>
          </a:p>
        </p:txBody>
      </p:sp>
      <p:sp>
        <p:nvSpPr>
          <p:cNvPr id="3" name="Content Placeholder 2">
            <a:extLst>
              <a:ext uri="{FF2B5EF4-FFF2-40B4-BE49-F238E27FC236}">
                <a16:creationId xmlns:a16="http://schemas.microsoft.com/office/drawing/2014/main" id="{FA0C8627-A29B-466E-AA56-F0C2F20373B4}"/>
              </a:ext>
            </a:extLst>
          </p:cNvPr>
          <p:cNvSpPr>
            <a:spLocks noGrp="1"/>
          </p:cNvSpPr>
          <p:nvPr>
            <p:ph idx="1"/>
          </p:nvPr>
        </p:nvSpPr>
        <p:spPr>
          <a:xfrm>
            <a:off x="7773271" y="961730"/>
            <a:ext cx="4227139" cy="5599611"/>
          </a:xfrm>
        </p:spPr>
        <p:txBody>
          <a:bodyPr>
            <a:normAutofit fontScale="92500"/>
          </a:bodyPr>
          <a:lstStyle/>
          <a:p>
            <a:pPr fontAlgn="base"/>
            <a:r>
              <a:rPr lang="en-GB" sz="2200"/>
              <a:t>Children are born to communicate and will seek out interaction.​</a:t>
            </a:r>
          </a:p>
          <a:p>
            <a:pPr fontAlgn="base"/>
            <a:r>
              <a:rPr lang="en-GB" sz="2200"/>
              <a:t>Good interactions and conversations depend on social relationships and tuned-in adults.​</a:t>
            </a:r>
          </a:p>
          <a:p>
            <a:pPr fontAlgn="base"/>
            <a:r>
              <a:rPr lang="en-GB" sz="2200"/>
              <a:t>A well-planned language rich environment is important to facilitate good interactions.​</a:t>
            </a:r>
          </a:p>
          <a:p>
            <a:pPr fontAlgn="base"/>
            <a:r>
              <a:rPr lang="en-GB" sz="2200"/>
              <a:t>Planning and reflecting on the quality and time available for conversations will increase opportunities for learning language and communication skills.​</a:t>
            </a:r>
          </a:p>
          <a:p>
            <a:pPr fontAlgn="base"/>
            <a:r>
              <a:rPr lang="en-GB" sz="2200"/>
              <a:t>Listening, asking open questions, commenting, repeating, extending, adapting, and valuing non-verbal communication will support children’s communication.​</a:t>
            </a:r>
          </a:p>
          <a:p>
            <a:endParaRPr lang="en-GB" sz="1400"/>
          </a:p>
        </p:txBody>
      </p:sp>
    </p:spTree>
    <p:extLst>
      <p:ext uri="{BB962C8B-B14F-4D97-AF65-F5344CB8AC3E}">
        <p14:creationId xmlns:p14="http://schemas.microsoft.com/office/powerpoint/2010/main" val="33461025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A secret hatch! An ingenious entry point to the basement cellar. See original image at http://www.michaelbellarchitects.com/residential-5/residential-5-picture-2/: ">
            <a:extLst>
              <a:ext uri="{FF2B5EF4-FFF2-40B4-BE49-F238E27FC236}">
                <a16:creationId xmlns:a16="http://schemas.microsoft.com/office/drawing/2014/main" id="{7C9DBE66-89DA-4CF9-8703-B784C50C6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477370"/>
            <a:ext cx="3625351" cy="582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4" descr="The stairs down to Whitley Wonder in England, built by Whitaker Wright as a secret underwater ballroom in the park - Surrey, England.: ">
            <a:extLst>
              <a:ext uri="{FF2B5EF4-FFF2-40B4-BE49-F238E27FC236}">
                <a16:creationId xmlns:a16="http://schemas.microsoft.com/office/drawing/2014/main" id="{181851EC-0B51-40AF-A330-7261D7EE5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729" y="477370"/>
            <a:ext cx="3788353" cy="582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Interesting color combinations - fairytale landscape?: ">
            <a:extLst>
              <a:ext uri="{FF2B5EF4-FFF2-40B4-BE49-F238E27FC236}">
                <a16:creationId xmlns:a16="http://schemas.microsoft.com/office/drawing/2014/main" id="{EB7A8CB7-417B-4E33-B5AD-218AAD6EA3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68236" y="477370"/>
            <a:ext cx="3895166" cy="585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Garden tunnel, Alnwick Castle, Northumberland, England - A tunnel in the back yard! This would be fun!!!: ">
            <a:extLst>
              <a:ext uri="{FF2B5EF4-FFF2-40B4-BE49-F238E27FC236}">
                <a16:creationId xmlns:a16="http://schemas.microsoft.com/office/drawing/2014/main" id="{E5D5A289-A1A1-4E40-8DFF-045CFCD2BC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088" y="325364"/>
            <a:ext cx="3785347" cy="601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descr="A stunning piece of yew topiary undulates above a tunnel at Powis Castle, Welshpool, Wales.: ">
            <a:extLst>
              <a:ext uri="{FF2B5EF4-FFF2-40B4-BE49-F238E27FC236}">
                <a16:creationId xmlns:a16="http://schemas.microsoft.com/office/drawing/2014/main" id="{259D4440-590A-4441-A5D0-ECB91EB9D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1025" y="325364"/>
            <a:ext cx="3903251" cy="601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Uplighting: ">
            <a:extLst>
              <a:ext uri="{FF2B5EF4-FFF2-40B4-BE49-F238E27FC236}">
                <a16:creationId xmlns:a16="http://schemas.microsoft.com/office/drawing/2014/main" id="{4AA4CF77-E832-4FDA-8847-1BBEC0289B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41075" y="325364"/>
            <a:ext cx="3882837" cy="601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 magic portal to enter the land of Faerie... From life-like-fairytales and chrystalstar on Tumblr: ">
            <a:extLst>
              <a:ext uri="{FF2B5EF4-FFF2-40B4-BE49-F238E27FC236}">
                <a16:creationId xmlns:a16="http://schemas.microsoft.com/office/drawing/2014/main" id="{3EF639A8-202C-4059-9BC2-DED371353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982" y="452029"/>
            <a:ext cx="3845859" cy="5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4" descr="Fantasy...Sempre acreditei em seres vivendo em árvores.....elas são mt misteriosas. AMO!!!: ">
            <a:extLst>
              <a:ext uri="{FF2B5EF4-FFF2-40B4-BE49-F238E27FC236}">
                <a16:creationId xmlns:a16="http://schemas.microsoft.com/office/drawing/2014/main" id="{32982B9A-F7D3-4300-B237-D3D6D4FE4D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3849" y="452028"/>
            <a:ext cx="3662851" cy="5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Fairy Door Personalized 977 gnome hobbit by FairyDoorsByTommie: ">
            <a:extLst>
              <a:ext uri="{FF2B5EF4-FFF2-40B4-BE49-F238E27FC236}">
                <a16:creationId xmlns:a16="http://schemas.microsoft.com/office/drawing/2014/main" id="{B8D1467A-835F-47AD-8CF7-4483A03BC8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69708" y="452027"/>
            <a:ext cx="3927310" cy="5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b10750dafa0b0cf1fcc0e09649fbcc91.jpg (500×645) --beautiful! It reminds me of the southern air temple in avatar.: ">
            <a:extLst>
              <a:ext uri="{FF2B5EF4-FFF2-40B4-BE49-F238E27FC236}">
                <a16:creationId xmlns:a16="http://schemas.microsoft.com/office/drawing/2014/main" id="{9FE49F4D-1101-4DC6-AF64-883D59751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0"/>
            <a:ext cx="47164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descr="'The swirls that elegantly rose into the sky captured the imagination of all those who saw it'">
            <a:extLst>
              <a:ext uri="{FF2B5EF4-FFF2-40B4-BE49-F238E27FC236}">
                <a16:creationId xmlns:a16="http://schemas.microsoft.com/office/drawing/2014/main" id="{A421CB82-FE9F-47D7-9908-DD5AF773A26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311900" y="-55563"/>
            <a:ext cx="4356100" cy="691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Beautiful kitchen using real plates, cups and spoons - Image shared by Renee Smith ≈≈">
            <a:extLst>
              <a:ext uri="{FF2B5EF4-FFF2-40B4-BE49-F238E27FC236}">
                <a16:creationId xmlns:a16="http://schemas.microsoft.com/office/drawing/2014/main" id="{D61181C5-870B-4BCB-8992-F11C28291C5D}"/>
              </a:ext>
            </a:extLst>
          </p:cNvPr>
          <p:cNvPicPr>
            <a:picLocks noChangeAspect="1" noChangeArrowheads="1"/>
          </p:cNvPicPr>
          <p:nvPr/>
        </p:nvPicPr>
        <p:blipFill>
          <a:blip r:embed="rId2" cstate="print"/>
          <a:srcRect/>
          <a:stretch>
            <a:fillRect/>
          </a:stretch>
        </p:blipFill>
        <p:spPr bwMode="auto">
          <a:xfrm>
            <a:off x="543974" y="400078"/>
            <a:ext cx="2911610" cy="3882147"/>
          </a:xfrm>
          <a:prstGeom prst="rect">
            <a:avLst/>
          </a:prstGeom>
          <a:noFill/>
        </p:spPr>
      </p:pic>
      <p:pic>
        <p:nvPicPr>
          <p:cNvPr id="3" name="Picture 4" descr="Great way to start an activity in case anyone doesn't want to hunt for sticks.">
            <a:extLst>
              <a:ext uri="{FF2B5EF4-FFF2-40B4-BE49-F238E27FC236}">
                <a16:creationId xmlns:a16="http://schemas.microsoft.com/office/drawing/2014/main" id="{36E20F2B-BFD3-4C43-BFEC-8439E9FA6D92}"/>
              </a:ext>
            </a:extLst>
          </p:cNvPr>
          <p:cNvPicPr>
            <a:picLocks noChangeAspect="1" noChangeArrowheads="1"/>
          </p:cNvPicPr>
          <p:nvPr/>
        </p:nvPicPr>
        <p:blipFill rotWithShape="1">
          <a:blip r:embed="rId3" cstate="print"/>
          <a:srcRect r="32636" b="3685"/>
          <a:stretch/>
        </p:blipFill>
        <p:spPr bwMode="auto">
          <a:xfrm>
            <a:off x="9248964" y="1897119"/>
            <a:ext cx="2515887" cy="4683986"/>
          </a:xfrm>
          <a:prstGeom prst="rect">
            <a:avLst/>
          </a:prstGeom>
          <a:noFill/>
        </p:spPr>
      </p:pic>
      <p:sp>
        <p:nvSpPr>
          <p:cNvPr id="4" name="TextBox 3">
            <a:extLst>
              <a:ext uri="{FF2B5EF4-FFF2-40B4-BE49-F238E27FC236}">
                <a16:creationId xmlns:a16="http://schemas.microsoft.com/office/drawing/2014/main" id="{7FCC6BE5-7574-4248-AECC-B812EE74B336}"/>
              </a:ext>
            </a:extLst>
          </p:cNvPr>
          <p:cNvSpPr txBox="1"/>
          <p:nvPr/>
        </p:nvSpPr>
        <p:spPr>
          <a:xfrm>
            <a:off x="3858967" y="624474"/>
            <a:ext cx="7847014" cy="1015663"/>
          </a:xfrm>
          <a:prstGeom prst="rect">
            <a:avLst/>
          </a:prstGeom>
          <a:solidFill>
            <a:schemeClr val="accent1">
              <a:lumMod val="60000"/>
              <a:lumOff val="40000"/>
            </a:schemeClr>
          </a:solidFill>
        </p:spPr>
        <p:txBody>
          <a:bodyPr wrap="square" rtlCol="0">
            <a:spAutoFit/>
          </a:bodyPr>
          <a:lstStyle/>
          <a:p>
            <a:r>
              <a:rPr lang="en-GB" sz="2000" dirty="0"/>
              <a:t>Imaginative play – be it role play or small world play provides opportunities for children to act out their thoughts through actions and words and to build up their use of imaginative language</a:t>
            </a:r>
          </a:p>
        </p:txBody>
      </p:sp>
      <p:pic>
        <p:nvPicPr>
          <p:cNvPr id="5" name="Picture 4" descr="construction site small world play">
            <a:extLst>
              <a:ext uri="{FF2B5EF4-FFF2-40B4-BE49-F238E27FC236}">
                <a16:creationId xmlns:a16="http://schemas.microsoft.com/office/drawing/2014/main" id="{552C474B-95A4-40CC-930D-EF67E64E8B5F}"/>
              </a:ext>
            </a:extLst>
          </p:cNvPr>
          <p:cNvPicPr>
            <a:picLocks noChangeAspect="1" noChangeArrowheads="1"/>
          </p:cNvPicPr>
          <p:nvPr/>
        </p:nvPicPr>
        <p:blipFill>
          <a:blip r:embed="rId4" cstate="print"/>
          <a:srcRect/>
          <a:stretch>
            <a:fillRect/>
          </a:stretch>
        </p:blipFill>
        <p:spPr bwMode="auto">
          <a:xfrm>
            <a:off x="5324742" y="1994088"/>
            <a:ext cx="3438543" cy="4587017"/>
          </a:xfrm>
          <a:prstGeom prst="rect">
            <a:avLst/>
          </a:prstGeom>
          <a:noFill/>
        </p:spPr>
      </p:pic>
      <p:pic>
        <p:nvPicPr>
          <p:cNvPr id="6" name="Picture 2" descr="My year 1 classroom. Teddy bears picnic, small world.">
            <a:extLst>
              <a:ext uri="{FF2B5EF4-FFF2-40B4-BE49-F238E27FC236}">
                <a16:creationId xmlns:a16="http://schemas.microsoft.com/office/drawing/2014/main" id="{9F07BF90-3F61-4F6C-92D6-2960D8A1B7E0}"/>
              </a:ext>
            </a:extLst>
          </p:cNvPr>
          <p:cNvPicPr>
            <a:picLocks noChangeAspect="1" noChangeArrowheads="1"/>
          </p:cNvPicPr>
          <p:nvPr/>
        </p:nvPicPr>
        <p:blipFill rotWithShape="1">
          <a:blip r:embed="rId5" cstate="print"/>
          <a:srcRect l="-232" t="30276" r="232" b="3982"/>
          <a:stretch/>
        </p:blipFill>
        <p:spPr bwMode="auto">
          <a:xfrm>
            <a:off x="1979562" y="4095482"/>
            <a:ext cx="2952043" cy="2600920"/>
          </a:xfrm>
          <a:prstGeom prst="rect">
            <a:avLst/>
          </a:prstGeom>
          <a:noFill/>
        </p:spPr>
      </p:pic>
    </p:spTree>
    <p:extLst>
      <p:ext uri="{BB962C8B-B14F-4D97-AF65-F5344CB8AC3E}">
        <p14:creationId xmlns:p14="http://schemas.microsoft.com/office/powerpoint/2010/main" val="1209148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un idea for pretend play with links to maths too">
            <a:extLst>
              <a:ext uri="{FF2B5EF4-FFF2-40B4-BE49-F238E27FC236}">
                <a16:creationId xmlns:a16="http://schemas.microsoft.com/office/drawing/2014/main" id="{2ADF2FEC-48CE-418F-81AD-BB7040E7208D}"/>
              </a:ext>
            </a:extLst>
          </p:cNvPr>
          <p:cNvPicPr>
            <a:picLocks noChangeAspect="1" noChangeArrowheads="1"/>
          </p:cNvPicPr>
          <p:nvPr/>
        </p:nvPicPr>
        <p:blipFill>
          <a:blip r:embed="rId3" cstate="print"/>
          <a:srcRect/>
          <a:stretch>
            <a:fillRect/>
          </a:stretch>
        </p:blipFill>
        <p:spPr bwMode="auto">
          <a:xfrm>
            <a:off x="315914" y="193183"/>
            <a:ext cx="3765361" cy="3410139"/>
          </a:xfrm>
          <a:prstGeom prst="rect">
            <a:avLst/>
          </a:prstGeom>
          <a:noFill/>
        </p:spPr>
      </p:pic>
      <p:pic>
        <p:nvPicPr>
          <p:cNvPr id="4" name="Picture 4" descr="Baby wash and care activity for preschoolers">
            <a:extLst>
              <a:ext uri="{FF2B5EF4-FFF2-40B4-BE49-F238E27FC236}">
                <a16:creationId xmlns:a16="http://schemas.microsoft.com/office/drawing/2014/main" id="{B1F91EFC-89A5-42D9-9DFB-F84731C260BF}"/>
              </a:ext>
            </a:extLst>
          </p:cNvPr>
          <p:cNvPicPr>
            <a:picLocks noChangeAspect="1" noChangeArrowheads="1"/>
          </p:cNvPicPr>
          <p:nvPr/>
        </p:nvPicPr>
        <p:blipFill>
          <a:blip r:embed="rId4" cstate="print"/>
          <a:srcRect/>
          <a:stretch>
            <a:fillRect/>
          </a:stretch>
        </p:blipFill>
        <p:spPr bwMode="auto">
          <a:xfrm>
            <a:off x="7740202" y="392391"/>
            <a:ext cx="4046078" cy="5760640"/>
          </a:xfrm>
          <a:prstGeom prst="rect">
            <a:avLst/>
          </a:prstGeom>
          <a:noFill/>
        </p:spPr>
      </p:pic>
      <p:pic>
        <p:nvPicPr>
          <p:cNvPr id="5" name="Picture 2" descr="Importance of play for children I Starting Blocks">
            <a:extLst>
              <a:ext uri="{FF2B5EF4-FFF2-40B4-BE49-F238E27FC236}">
                <a16:creationId xmlns:a16="http://schemas.microsoft.com/office/drawing/2014/main" id="{1EA65B81-2926-4E83-958D-72DFC2F0BA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67814" y="3867891"/>
            <a:ext cx="4565560" cy="27969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59F7A86-6EA7-4CF6-BBE1-B0AEF9249A28}"/>
              </a:ext>
            </a:extLst>
          </p:cNvPr>
          <p:cNvSpPr txBox="1"/>
          <p:nvPr/>
        </p:nvSpPr>
        <p:spPr>
          <a:xfrm>
            <a:off x="4582117" y="519264"/>
            <a:ext cx="2657243" cy="2554545"/>
          </a:xfrm>
          <a:prstGeom prst="rect">
            <a:avLst/>
          </a:prstGeom>
          <a:solidFill>
            <a:schemeClr val="accent1">
              <a:lumMod val="60000"/>
              <a:lumOff val="40000"/>
            </a:schemeClr>
          </a:solidFill>
        </p:spPr>
        <p:txBody>
          <a:bodyPr wrap="square" rtlCol="0">
            <a:spAutoFit/>
          </a:bodyPr>
          <a:lstStyle/>
          <a:p>
            <a:r>
              <a:rPr lang="en-GB" sz="2000" dirty="0"/>
              <a:t>Try to provide different types of role play to encourage children to adopt different roles, explore the language that different people might use, and to build up their vocabulary</a:t>
            </a:r>
          </a:p>
        </p:txBody>
      </p:sp>
    </p:spTree>
    <p:extLst>
      <p:ext uri="{BB962C8B-B14F-4D97-AF65-F5344CB8AC3E}">
        <p14:creationId xmlns:p14="http://schemas.microsoft.com/office/powerpoint/2010/main" val="9800198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eat ideas for preschool discover baskets: for imaginary play, storytelling, science and math">
            <a:extLst>
              <a:ext uri="{FF2B5EF4-FFF2-40B4-BE49-F238E27FC236}">
                <a16:creationId xmlns:a16="http://schemas.microsoft.com/office/drawing/2014/main" id="{1B085270-A005-45A8-8F55-896BEEC84A6D}"/>
              </a:ext>
            </a:extLst>
          </p:cNvPr>
          <p:cNvPicPr/>
          <p:nvPr/>
        </p:nvPicPr>
        <p:blipFill>
          <a:blip r:embed="rId3" cstate="print"/>
          <a:srcRect/>
          <a:stretch>
            <a:fillRect/>
          </a:stretch>
        </p:blipFill>
        <p:spPr bwMode="auto">
          <a:xfrm>
            <a:off x="581247" y="261825"/>
            <a:ext cx="4082936" cy="6334349"/>
          </a:xfrm>
          <a:prstGeom prst="rect">
            <a:avLst/>
          </a:prstGeom>
          <a:noFill/>
          <a:ln w="9525">
            <a:noFill/>
            <a:miter lim="800000"/>
            <a:headEnd/>
            <a:tailEnd/>
          </a:ln>
        </p:spPr>
      </p:pic>
      <p:pic>
        <p:nvPicPr>
          <p:cNvPr id="3" name="Picture 2" descr="Brushes treasure basket">
            <a:extLst>
              <a:ext uri="{FF2B5EF4-FFF2-40B4-BE49-F238E27FC236}">
                <a16:creationId xmlns:a16="http://schemas.microsoft.com/office/drawing/2014/main" id="{512BD550-3FAC-498F-B70F-950F56231F29}"/>
              </a:ext>
            </a:extLst>
          </p:cNvPr>
          <p:cNvPicPr>
            <a:picLocks noChangeAspect="1" noChangeArrowheads="1"/>
          </p:cNvPicPr>
          <p:nvPr/>
        </p:nvPicPr>
        <p:blipFill>
          <a:blip r:embed="rId4" cstate="print"/>
          <a:srcRect/>
          <a:stretch>
            <a:fillRect/>
          </a:stretch>
        </p:blipFill>
        <p:spPr bwMode="auto">
          <a:xfrm>
            <a:off x="5762814" y="2993340"/>
            <a:ext cx="4732738" cy="3549554"/>
          </a:xfrm>
          <a:prstGeom prst="rect">
            <a:avLst/>
          </a:prstGeom>
          <a:noFill/>
        </p:spPr>
      </p:pic>
      <p:sp>
        <p:nvSpPr>
          <p:cNvPr id="4" name="TextBox 3">
            <a:extLst>
              <a:ext uri="{FF2B5EF4-FFF2-40B4-BE49-F238E27FC236}">
                <a16:creationId xmlns:a16="http://schemas.microsoft.com/office/drawing/2014/main" id="{82BF0714-AD8A-4AF1-BA9A-CA5BC3F16742}"/>
              </a:ext>
            </a:extLst>
          </p:cNvPr>
          <p:cNvSpPr txBox="1"/>
          <p:nvPr/>
        </p:nvSpPr>
        <p:spPr>
          <a:xfrm>
            <a:off x="5158717" y="371813"/>
            <a:ext cx="6678864" cy="2246769"/>
          </a:xfrm>
          <a:prstGeom prst="rect">
            <a:avLst/>
          </a:prstGeom>
          <a:solidFill>
            <a:schemeClr val="accent1">
              <a:lumMod val="40000"/>
              <a:lumOff val="60000"/>
            </a:schemeClr>
          </a:solidFill>
        </p:spPr>
        <p:txBody>
          <a:bodyPr wrap="square" rtlCol="0">
            <a:spAutoFit/>
          </a:bodyPr>
          <a:lstStyle/>
          <a:p>
            <a:r>
              <a:rPr lang="en-GB" sz="2000" dirty="0"/>
              <a:t>Simple collections of objects that will interest your children will spark questions, comments and talk.</a:t>
            </a:r>
          </a:p>
          <a:p>
            <a:r>
              <a:rPr lang="en-GB" sz="2000" dirty="0"/>
              <a:t>Try to put together collections that are based around the current fascinations that your children show in their play.</a:t>
            </a:r>
          </a:p>
          <a:p>
            <a:r>
              <a:rPr lang="en-GB" sz="2000" dirty="0"/>
              <a:t>Collections also helps children to learn specific vocabulary. For example they may know the word ‘brush’, but do they know all of the different types of brushes there are?</a:t>
            </a:r>
          </a:p>
        </p:txBody>
      </p:sp>
    </p:spTree>
    <p:extLst>
      <p:ext uri="{BB962C8B-B14F-4D97-AF65-F5344CB8AC3E}">
        <p14:creationId xmlns:p14="http://schemas.microsoft.com/office/powerpoint/2010/main" val="18519987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intage Buttons - wonderful memories of stringing buttons at my grandma's house"/>
          <p:cNvPicPr/>
          <p:nvPr/>
        </p:nvPicPr>
        <p:blipFill>
          <a:blip r:embed="rId2" cstate="print"/>
          <a:srcRect/>
          <a:stretch>
            <a:fillRect/>
          </a:stretch>
        </p:blipFill>
        <p:spPr bwMode="auto">
          <a:xfrm>
            <a:off x="551329" y="441759"/>
            <a:ext cx="2906816" cy="3258581"/>
          </a:xfrm>
          <a:prstGeom prst="rect">
            <a:avLst/>
          </a:prstGeom>
          <a:noFill/>
          <a:ln w="9525">
            <a:noFill/>
            <a:miter lim="800000"/>
            <a:headEnd/>
            <a:tailEnd/>
          </a:ln>
        </p:spPr>
      </p:pic>
      <p:pic>
        <p:nvPicPr>
          <p:cNvPr id="5" name="Picture 4" descr="Shiny Objects Treasure Basket | heuristic play"/>
          <p:cNvPicPr/>
          <p:nvPr/>
        </p:nvPicPr>
        <p:blipFill>
          <a:blip r:embed="rId3" cstate="print"/>
          <a:srcRect/>
          <a:stretch>
            <a:fillRect/>
          </a:stretch>
        </p:blipFill>
        <p:spPr bwMode="auto">
          <a:xfrm>
            <a:off x="4744902" y="3056147"/>
            <a:ext cx="4116616" cy="3559501"/>
          </a:xfrm>
          <a:prstGeom prst="rect">
            <a:avLst/>
          </a:prstGeom>
          <a:noFill/>
          <a:ln w="9525">
            <a:noFill/>
            <a:miter lim="800000"/>
            <a:headEnd/>
            <a:tailEnd/>
          </a:ln>
        </p:spPr>
      </p:pic>
      <p:pic>
        <p:nvPicPr>
          <p:cNvPr id="6" name="Picture 5" descr="fine motor work boxes several ideas. Repinned by SOS Inc. Resources.  Follow all our boards at http://pinterest.com/sostherapy  for therapy resources."/>
          <p:cNvPicPr/>
          <p:nvPr/>
        </p:nvPicPr>
        <p:blipFill>
          <a:blip r:embed="rId4" cstate="print"/>
          <a:srcRect/>
          <a:stretch>
            <a:fillRect/>
          </a:stretch>
        </p:blipFill>
        <p:spPr bwMode="auto">
          <a:xfrm>
            <a:off x="9207795" y="3919870"/>
            <a:ext cx="2356269" cy="2695778"/>
          </a:xfrm>
          <a:prstGeom prst="rect">
            <a:avLst/>
          </a:prstGeom>
          <a:noFill/>
          <a:ln w="9525">
            <a:noFill/>
            <a:miter lim="800000"/>
            <a:headEnd/>
            <a:tailEnd/>
          </a:ln>
        </p:spPr>
      </p:pic>
      <p:sp>
        <p:nvSpPr>
          <p:cNvPr id="7" name="TextBox 6"/>
          <p:cNvSpPr txBox="1"/>
          <p:nvPr/>
        </p:nvSpPr>
        <p:spPr>
          <a:xfrm>
            <a:off x="3935698" y="732722"/>
            <a:ext cx="4390339" cy="1938992"/>
          </a:xfrm>
          <a:prstGeom prst="rect">
            <a:avLst/>
          </a:prstGeom>
          <a:solidFill>
            <a:schemeClr val="accent1">
              <a:lumMod val="60000"/>
              <a:lumOff val="40000"/>
            </a:schemeClr>
          </a:solidFill>
        </p:spPr>
        <p:txBody>
          <a:bodyPr wrap="square" rtlCol="0">
            <a:spAutoFit/>
          </a:bodyPr>
          <a:lstStyle/>
          <a:p>
            <a:r>
              <a:rPr lang="en-GB" sz="2000" dirty="0"/>
              <a:t>Sorting and grouping activities always spark talking. What belongs with what? What do you like best and why? Which is the biggest/smallest etc? This type of talking helps children to learn to clarify their thoughts.</a:t>
            </a:r>
          </a:p>
        </p:txBody>
      </p:sp>
      <p:pic>
        <p:nvPicPr>
          <p:cNvPr id="11266" name="Picture 2" descr="This contains an image of: {{ pinTitle }}">
            <a:extLst>
              <a:ext uri="{FF2B5EF4-FFF2-40B4-BE49-F238E27FC236}">
                <a16:creationId xmlns:a16="http://schemas.microsoft.com/office/drawing/2014/main" id="{C4A1E927-E60C-4715-A04E-78C7D5FD3F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03590" y="449354"/>
            <a:ext cx="3195670" cy="31956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Exploring &amp; sorting activity - love the presentation (&quot;,)">
            <a:extLst>
              <a:ext uri="{FF2B5EF4-FFF2-40B4-BE49-F238E27FC236}">
                <a16:creationId xmlns:a16="http://schemas.microsoft.com/office/drawing/2014/main" id="{C8A4C458-C737-49F0-AF5F-FA9A33731CB7}"/>
              </a:ext>
            </a:extLst>
          </p:cNvPr>
          <p:cNvPicPr/>
          <p:nvPr/>
        </p:nvPicPr>
        <p:blipFill>
          <a:blip r:embed="rId6" cstate="print"/>
          <a:srcRect/>
          <a:stretch>
            <a:fillRect/>
          </a:stretch>
        </p:blipFill>
        <p:spPr bwMode="auto">
          <a:xfrm>
            <a:off x="864781" y="3848986"/>
            <a:ext cx="3607982" cy="2766662"/>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 result for sorting socks">
            <a:extLst>
              <a:ext uri="{FF2B5EF4-FFF2-40B4-BE49-F238E27FC236}">
                <a16:creationId xmlns:a16="http://schemas.microsoft.com/office/drawing/2014/main" id="{6089D9A9-5E42-47CF-9D38-ED53AAC0A32B}"/>
              </a:ext>
            </a:extLst>
          </p:cNvPr>
          <p:cNvPicPr>
            <a:picLocks noChangeAspect="1" noChangeArrowheads="1"/>
          </p:cNvPicPr>
          <p:nvPr/>
        </p:nvPicPr>
        <p:blipFill>
          <a:blip r:embed="rId2" cstate="print"/>
          <a:srcRect/>
          <a:stretch>
            <a:fillRect/>
          </a:stretch>
        </p:blipFill>
        <p:spPr bwMode="auto">
          <a:xfrm>
            <a:off x="272785" y="490165"/>
            <a:ext cx="5111656" cy="3833742"/>
          </a:xfrm>
          <a:prstGeom prst="rect">
            <a:avLst/>
          </a:prstGeom>
          <a:noFill/>
        </p:spPr>
      </p:pic>
      <p:sp>
        <p:nvSpPr>
          <p:cNvPr id="3" name="TextBox 2">
            <a:extLst>
              <a:ext uri="{FF2B5EF4-FFF2-40B4-BE49-F238E27FC236}">
                <a16:creationId xmlns:a16="http://schemas.microsoft.com/office/drawing/2014/main" id="{F9C24E0B-A814-4067-BD5E-A12BB4AAB2C7}"/>
              </a:ext>
            </a:extLst>
          </p:cNvPr>
          <p:cNvSpPr txBox="1"/>
          <p:nvPr/>
        </p:nvSpPr>
        <p:spPr>
          <a:xfrm>
            <a:off x="761882" y="4697969"/>
            <a:ext cx="3909355" cy="1938992"/>
          </a:xfrm>
          <a:prstGeom prst="rect">
            <a:avLst/>
          </a:prstGeom>
          <a:solidFill>
            <a:schemeClr val="accent1">
              <a:lumMod val="20000"/>
              <a:lumOff val="80000"/>
            </a:schemeClr>
          </a:solidFill>
        </p:spPr>
        <p:txBody>
          <a:bodyPr wrap="square" rtlCol="0">
            <a:spAutoFit/>
          </a:bodyPr>
          <a:lstStyle/>
          <a:p>
            <a:r>
              <a:rPr lang="en-GB" sz="2000" dirty="0"/>
              <a:t>Sorting activities such as this encourage children to use classification vocabulary such as “same as, different, pattern, stripes, match” etc which aid vocabulary building.</a:t>
            </a:r>
          </a:p>
        </p:txBody>
      </p:sp>
      <p:pic>
        <p:nvPicPr>
          <p:cNvPr id="4" name="Picture 2" descr="Image result for communication and language eyfs activities">
            <a:extLst>
              <a:ext uri="{FF2B5EF4-FFF2-40B4-BE49-F238E27FC236}">
                <a16:creationId xmlns:a16="http://schemas.microsoft.com/office/drawing/2014/main" id="{5B14119C-BD75-4DBB-8950-44EA38DEDE91}"/>
              </a:ext>
            </a:extLst>
          </p:cNvPr>
          <p:cNvPicPr>
            <a:picLocks noChangeAspect="1" noChangeArrowheads="1"/>
          </p:cNvPicPr>
          <p:nvPr/>
        </p:nvPicPr>
        <p:blipFill>
          <a:blip r:embed="rId3" cstate="print"/>
          <a:srcRect/>
          <a:stretch>
            <a:fillRect/>
          </a:stretch>
        </p:blipFill>
        <p:spPr bwMode="auto">
          <a:xfrm>
            <a:off x="5979012" y="2682717"/>
            <a:ext cx="5111657" cy="3833742"/>
          </a:xfrm>
          <a:prstGeom prst="rect">
            <a:avLst/>
          </a:prstGeom>
          <a:noFill/>
        </p:spPr>
      </p:pic>
      <p:sp>
        <p:nvSpPr>
          <p:cNvPr id="5" name="TextBox 4">
            <a:extLst>
              <a:ext uri="{FF2B5EF4-FFF2-40B4-BE49-F238E27FC236}">
                <a16:creationId xmlns:a16="http://schemas.microsoft.com/office/drawing/2014/main" id="{5D16C744-4B63-4956-884E-991D5F726842}"/>
              </a:ext>
            </a:extLst>
          </p:cNvPr>
          <p:cNvSpPr txBox="1"/>
          <p:nvPr/>
        </p:nvSpPr>
        <p:spPr>
          <a:xfrm>
            <a:off x="6096000" y="415469"/>
            <a:ext cx="5897526" cy="1938992"/>
          </a:xfrm>
          <a:prstGeom prst="rect">
            <a:avLst/>
          </a:prstGeom>
          <a:solidFill>
            <a:schemeClr val="accent1">
              <a:lumMod val="40000"/>
              <a:lumOff val="60000"/>
            </a:schemeClr>
          </a:solidFill>
        </p:spPr>
        <p:txBody>
          <a:bodyPr wrap="square" rtlCol="0">
            <a:spAutoFit/>
          </a:bodyPr>
          <a:lstStyle/>
          <a:p>
            <a:r>
              <a:rPr lang="en-GB" sz="2000" dirty="0"/>
              <a:t>By going on searches for given objects you can support children in building their descriptive language and encourage them to use more specific vocabulary. This example would help children to learn about shades of brown and how to describe them e.g. light brown, dark brown, chestnut, beige, chocolate brown etc</a:t>
            </a:r>
          </a:p>
        </p:txBody>
      </p:sp>
    </p:spTree>
    <p:extLst>
      <p:ext uri="{BB962C8B-B14F-4D97-AF65-F5344CB8AC3E}">
        <p14:creationId xmlns:p14="http://schemas.microsoft.com/office/powerpoint/2010/main" val="17969909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communication and language eyfs activities"/>
          <p:cNvPicPr>
            <a:picLocks noChangeAspect="1" noChangeArrowheads="1"/>
          </p:cNvPicPr>
          <p:nvPr/>
        </p:nvPicPr>
        <p:blipFill>
          <a:blip r:embed="rId2" cstate="print"/>
          <a:srcRect/>
          <a:stretch>
            <a:fillRect/>
          </a:stretch>
        </p:blipFill>
        <p:spPr bwMode="auto">
          <a:xfrm>
            <a:off x="6096000" y="291734"/>
            <a:ext cx="4365145" cy="2910097"/>
          </a:xfrm>
          <a:prstGeom prst="rect">
            <a:avLst/>
          </a:prstGeom>
          <a:noFill/>
        </p:spPr>
      </p:pic>
      <p:sp>
        <p:nvSpPr>
          <p:cNvPr id="4" name="TextBox 3"/>
          <p:cNvSpPr txBox="1"/>
          <p:nvPr/>
        </p:nvSpPr>
        <p:spPr>
          <a:xfrm>
            <a:off x="1091922" y="4269878"/>
            <a:ext cx="5442724" cy="2246769"/>
          </a:xfrm>
          <a:prstGeom prst="rect">
            <a:avLst/>
          </a:prstGeom>
          <a:solidFill>
            <a:schemeClr val="accent5">
              <a:lumMod val="20000"/>
              <a:lumOff val="80000"/>
            </a:schemeClr>
          </a:solidFill>
        </p:spPr>
        <p:txBody>
          <a:bodyPr wrap="square" rtlCol="0">
            <a:spAutoFit/>
          </a:bodyPr>
          <a:lstStyle/>
          <a:p>
            <a:r>
              <a:rPr lang="en-GB" sz="2000" dirty="0"/>
              <a:t>Investigative play supports children in using talk to explain, organise and reflect if the adult asks simple questions such as:</a:t>
            </a:r>
          </a:p>
          <a:p>
            <a:r>
              <a:rPr lang="en-GB" sz="2000" dirty="0"/>
              <a:t>What have you found out?</a:t>
            </a:r>
          </a:p>
          <a:p>
            <a:r>
              <a:rPr lang="en-GB" sz="2000" dirty="0"/>
              <a:t>What is happening?</a:t>
            </a:r>
          </a:p>
          <a:p>
            <a:r>
              <a:rPr lang="en-GB" sz="2000" dirty="0"/>
              <a:t>What will happen when you........?</a:t>
            </a:r>
          </a:p>
          <a:p>
            <a:r>
              <a:rPr lang="en-GB" sz="2000" dirty="0"/>
              <a:t>Tell me what you are finding out?</a:t>
            </a:r>
          </a:p>
        </p:txBody>
      </p:sp>
      <p:pic>
        <p:nvPicPr>
          <p:cNvPr id="12290" name="Picture 2" descr="EYFS Activities: Let&amp;#39;s explore…Herbs | Nursery World">
            <a:extLst>
              <a:ext uri="{FF2B5EF4-FFF2-40B4-BE49-F238E27FC236}">
                <a16:creationId xmlns:a16="http://schemas.microsoft.com/office/drawing/2014/main" id="{50A4E7F7-EDD8-48B4-ADFD-0B5C16E657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690" y="437246"/>
            <a:ext cx="4714238" cy="353567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EYFS Activities - We&amp;#39;ve explored… tubes | Nursery World">
            <a:extLst>
              <a:ext uri="{FF2B5EF4-FFF2-40B4-BE49-F238E27FC236}">
                <a16:creationId xmlns:a16="http://schemas.microsoft.com/office/drawing/2014/main" id="{E80220FD-CF14-48EB-987C-222DF232FF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11"/>
          <a:stretch/>
        </p:blipFill>
        <p:spPr bwMode="auto">
          <a:xfrm>
            <a:off x="7258700" y="3502767"/>
            <a:ext cx="3841378" cy="31853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F5A2E-0B42-4328-AFDA-A1295A3BB408}"/>
              </a:ext>
            </a:extLst>
          </p:cNvPr>
          <p:cNvSpPr>
            <a:spLocks noGrp="1"/>
          </p:cNvSpPr>
          <p:nvPr>
            <p:ph type="title"/>
          </p:nvPr>
        </p:nvSpPr>
        <p:spPr>
          <a:xfrm>
            <a:off x="566532" y="446639"/>
            <a:ext cx="4025348" cy="695049"/>
          </a:xfrm>
        </p:spPr>
        <p:txBody>
          <a:bodyPr/>
          <a:lstStyle/>
          <a:p>
            <a:r>
              <a:rPr lang="en-GB" b="1" dirty="0"/>
              <a:t>Developing talk </a:t>
            </a:r>
            <a:endParaRPr lang="en-GB" dirty="0"/>
          </a:p>
        </p:txBody>
      </p:sp>
      <p:sp>
        <p:nvSpPr>
          <p:cNvPr id="3" name="Content Placeholder 2">
            <a:extLst>
              <a:ext uri="{FF2B5EF4-FFF2-40B4-BE49-F238E27FC236}">
                <a16:creationId xmlns:a16="http://schemas.microsoft.com/office/drawing/2014/main" id="{5B6BB614-5E70-420B-96A1-454A8AAAA4E3}"/>
              </a:ext>
            </a:extLst>
          </p:cNvPr>
          <p:cNvSpPr>
            <a:spLocks noGrp="1"/>
          </p:cNvSpPr>
          <p:nvPr>
            <p:ph idx="1"/>
          </p:nvPr>
        </p:nvSpPr>
        <p:spPr>
          <a:xfrm>
            <a:off x="599662" y="1364974"/>
            <a:ext cx="6940825" cy="4351338"/>
          </a:xfrm>
        </p:spPr>
        <p:txBody>
          <a:bodyPr>
            <a:normAutofit fontScale="92500" lnSpcReduction="20000"/>
          </a:bodyPr>
          <a:lstStyle/>
          <a:p>
            <a:pPr marL="0" indent="0">
              <a:buNone/>
            </a:pPr>
            <a:r>
              <a:rPr lang="en-GB" dirty="0"/>
              <a:t>Young children typically gain several new words a day, acquiring vocabulary at an ‘astonishing rate’. Yet by the time they start school, some children will have heard millions more words than others. The number of words a child has heard and can speak by the age of three is a predictor of later language development, so these early vocabulary gains are critically important.</a:t>
            </a:r>
          </a:p>
          <a:p>
            <a:pPr marL="0" indent="0">
              <a:buNone/>
            </a:pPr>
            <a:r>
              <a:rPr lang="en-GB" dirty="0"/>
              <a:t>A language-rich environment is one in which adults talk with children throughout the day. The more children take part in conversations, the more they will understand once they can read and the more vocabulary and ideas they will have to draw on when they can write. </a:t>
            </a:r>
          </a:p>
          <a:p>
            <a:endParaRPr lang="en-GB" dirty="0"/>
          </a:p>
        </p:txBody>
      </p:sp>
      <p:sp>
        <p:nvSpPr>
          <p:cNvPr id="4" name="TextBox 3">
            <a:extLst>
              <a:ext uri="{FF2B5EF4-FFF2-40B4-BE49-F238E27FC236}">
                <a16:creationId xmlns:a16="http://schemas.microsoft.com/office/drawing/2014/main" id="{D1F0CFD8-4DBA-40B5-A1E5-8C466D4B9807}"/>
              </a:ext>
            </a:extLst>
          </p:cNvPr>
          <p:cNvSpPr txBox="1"/>
          <p:nvPr/>
        </p:nvSpPr>
        <p:spPr>
          <a:xfrm>
            <a:off x="566532" y="5716312"/>
            <a:ext cx="8888895" cy="430887"/>
          </a:xfrm>
          <a:prstGeom prst="rect">
            <a:avLst/>
          </a:prstGeom>
          <a:noFill/>
        </p:spPr>
        <p:txBody>
          <a:bodyPr wrap="square" rtlCol="0">
            <a:spAutoFit/>
          </a:bodyPr>
          <a:lstStyle/>
          <a:p>
            <a:r>
              <a:rPr lang="en-GB" sz="2200" dirty="0"/>
              <a:t>The Reading Framework - Teaching the foundations of literacy, DfE, July 2021 </a:t>
            </a:r>
          </a:p>
        </p:txBody>
      </p:sp>
      <p:pic>
        <p:nvPicPr>
          <p:cNvPr id="2052" name="Picture 4" descr="Nursery Children Playing at the Stock Footage Video (100% Royalty-free)  17913622 | Shutterstock">
            <a:extLst>
              <a:ext uri="{FF2B5EF4-FFF2-40B4-BE49-F238E27FC236}">
                <a16:creationId xmlns:a16="http://schemas.microsoft.com/office/drawing/2014/main" id="{82BC011D-39C9-4407-87FA-A3B8207909E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724"/>
          <a:stretch/>
        </p:blipFill>
        <p:spPr bwMode="auto">
          <a:xfrm>
            <a:off x="7679635" y="1623971"/>
            <a:ext cx="4246702" cy="33455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11310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Juicing station"/>
          <p:cNvPicPr>
            <a:picLocks noChangeAspect="1" noChangeArrowheads="1"/>
          </p:cNvPicPr>
          <p:nvPr/>
        </p:nvPicPr>
        <p:blipFill rotWithShape="1">
          <a:blip r:embed="rId2" cstate="print"/>
          <a:srcRect b="16546"/>
          <a:stretch/>
        </p:blipFill>
        <p:spPr bwMode="auto">
          <a:xfrm>
            <a:off x="295657" y="776808"/>
            <a:ext cx="4296514" cy="4985256"/>
          </a:xfrm>
          <a:prstGeom prst="rect">
            <a:avLst/>
          </a:prstGeom>
          <a:noFill/>
        </p:spPr>
      </p:pic>
      <p:pic>
        <p:nvPicPr>
          <p:cNvPr id="5" name="Picture 2" descr="This potion lab look  fun! (&quot;,)"/>
          <p:cNvPicPr>
            <a:picLocks noChangeAspect="1" noChangeArrowheads="1"/>
          </p:cNvPicPr>
          <p:nvPr/>
        </p:nvPicPr>
        <p:blipFill>
          <a:blip r:embed="rId3" cstate="print"/>
          <a:srcRect/>
          <a:stretch>
            <a:fillRect/>
          </a:stretch>
        </p:blipFill>
        <p:spPr bwMode="auto">
          <a:xfrm>
            <a:off x="5052271" y="329513"/>
            <a:ext cx="3443371" cy="4027334"/>
          </a:xfrm>
          <a:prstGeom prst="rect">
            <a:avLst/>
          </a:prstGeom>
          <a:noFill/>
        </p:spPr>
      </p:pic>
      <p:sp>
        <p:nvSpPr>
          <p:cNvPr id="6" name="TextBox 5"/>
          <p:cNvSpPr txBox="1"/>
          <p:nvPr/>
        </p:nvSpPr>
        <p:spPr>
          <a:xfrm>
            <a:off x="4916060" y="4728425"/>
            <a:ext cx="3715791" cy="1631216"/>
          </a:xfrm>
          <a:prstGeom prst="rect">
            <a:avLst/>
          </a:prstGeom>
          <a:solidFill>
            <a:schemeClr val="accent5">
              <a:lumMod val="20000"/>
              <a:lumOff val="80000"/>
            </a:schemeClr>
          </a:solidFill>
        </p:spPr>
        <p:txBody>
          <a:bodyPr wrap="square" rtlCol="0">
            <a:spAutoFit/>
          </a:bodyPr>
          <a:lstStyle/>
          <a:p>
            <a:r>
              <a:rPr lang="en-GB" sz="2000" dirty="0"/>
              <a:t>Allowing children to explore and find things out for themselves provides them with the opportunity to tell you all about what they have discovered</a:t>
            </a:r>
          </a:p>
        </p:txBody>
      </p:sp>
      <p:pic>
        <p:nvPicPr>
          <p:cNvPr id="7" name="Picture 4" descr="Related image">
            <a:extLst>
              <a:ext uri="{FF2B5EF4-FFF2-40B4-BE49-F238E27FC236}">
                <a16:creationId xmlns:a16="http://schemas.microsoft.com/office/drawing/2014/main" id="{49734026-163D-4506-B5EE-30EC158D0287}"/>
              </a:ext>
            </a:extLst>
          </p:cNvPr>
          <p:cNvPicPr>
            <a:picLocks noChangeAspect="1" noChangeArrowheads="1"/>
          </p:cNvPicPr>
          <p:nvPr/>
        </p:nvPicPr>
        <p:blipFill>
          <a:blip r:embed="rId4" cstate="print"/>
          <a:srcRect/>
          <a:stretch>
            <a:fillRect/>
          </a:stretch>
        </p:blipFill>
        <p:spPr bwMode="auto">
          <a:xfrm>
            <a:off x="9076766" y="1156204"/>
            <a:ext cx="2770094" cy="4387829"/>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A2553-6185-4F28-93E3-FF6FCA277F8A}"/>
              </a:ext>
            </a:extLst>
          </p:cNvPr>
          <p:cNvSpPr>
            <a:spLocks noGrp="1"/>
          </p:cNvSpPr>
          <p:nvPr>
            <p:ph type="title"/>
          </p:nvPr>
        </p:nvSpPr>
        <p:spPr>
          <a:xfrm>
            <a:off x="668079" y="365125"/>
            <a:ext cx="6554972" cy="1325563"/>
          </a:xfrm>
        </p:spPr>
        <p:txBody>
          <a:bodyPr>
            <a:normAutofit/>
          </a:bodyPr>
          <a:lstStyle/>
          <a:p>
            <a:r>
              <a:rPr lang="en-GB" sz="4000" b="1">
                <a:ea typeface="+mj-lt"/>
                <a:cs typeface="+mj-lt"/>
              </a:rPr>
              <a:t>Next steps – things to consider</a:t>
            </a:r>
            <a:endParaRPr lang="en-US" sz="4000" b="1" dirty="0">
              <a:ea typeface="+mj-lt"/>
              <a:cs typeface="+mj-lt"/>
            </a:endParaRPr>
          </a:p>
        </p:txBody>
      </p:sp>
      <p:sp>
        <p:nvSpPr>
          <p:cNvPr id="3" name="Content Placeholder 2">
            <a:extLst>
              <a:ext uri="{FF2B5EF4-FFF2-40B4-BE49-F238E27FC236}">
                <a16:creationId xmlns:a16="http://schemas.microsoft.com/office/drawing/2014/main" id="{07742F00-C892-44C7-904C-E28CF4D5C84C}"/>
              </a:ext>
            </a:extLst>
          </p:cNvPr>
          <p:cNvSpPr>
            <a:spLocks noGrp="1"/>
          </p:cNvSpPr>
          <p:nvPr>
            <p:ph idx="1"/>
          </p:nvPr>
        </p:nvSpPr>
        <p:spPr>
          <a:xfrm>
            <a:off x="434164" y="1400064"/>
            <a:ext cx="6852683" cy="4681759"/>
          </a:xfrm>
        </p:spPr>
        <p:txBody>
          <a:bodyPr vert="horz" lIns="91440" tIns="45720" rIns="91440" bIns="45720" rtlCol="0" anchor="t">
            <a:normAutofit fontScale="92500" lnSpcReduction="20000"/>
          </a:bodyPr>
          <a:lstStyle/>
          <a:p>
            <a:endParaRPr lang="en-GB" dirty="0">
              <a:cs typeface="Calibri" panose="020F0502020204030204"/>
            </a:endParaRPr>
          </a:p>
          <a:p>
            <a:r>
              <a:rPr lang="en-GB" dirty="0">
                <a:ea typeface="+mn-lt"/>
                <a:cs typeface="+mn-lt"/>
              </a:rPr>
              <a:t>Consider if you make enough time and space for conversations based on the interests of children.</a:t>
            </a:r>
            <a:endParaRPr lang="en-GB" dirty="0"/>
          </a:p>
          <a:p>
            <a:r>
              <a:rPr lang="en-GB" dirty="0">
                <a:ea typeface="+mn-lt"/>
                <a:cs typeface="+mn-lt"/>
              </a:rPr>
              <a:t>Make sure your interactions support the children’s communication and language.</a:t>
            </a:r>
            <a:endParaRPr lang="en-GB" dirty="0"/>
          </a:p>
          <a:p>
            <a:r>
              <a:rPr lang="en-GB" dirty="0">
                <a:ea typeface="+mn-lt"/>
                <a:cs typeface="+mn-lt"/>
              </a:rPr>
              <a:t>Make sure that your interactions reflect the individual communication needs of each child.</a:t>
            </a:r>
            <a:endParaRPr lang="en-GB" dirty="0"/>
          </a:p>
          <a:p>
            <a:r>
              <a:rPr lang="en-GB" dirty="0">
                <a:ea typeface="+mn-lt"/>
                <a:cs typeface="+mn-lt"/>
              </a:rPr>
              <a:t>Consider if the learning environments are set up in a way that enables communication and talk.</a:t>
            </a:r>
            <a:endParaRPr lang="en-GB" dirty="0"/>
          </a:p>
          <a:p>
            <a:r>
              <a:rPr lang="en-GB" dirty="0">
                <a:ea typeface="+mn-lt"/>
                <a:cs typeface="+mn-lt"/>
              </a:rPr>
              <a:t>Review your curriculum to ensure you cover the requirements in the EYFS for this area of learning.</a:t>
            </a:r>
            <a:endParaRPr lang="en-GB" dirty="0"/>
          </a:p>
          <a:p>
            <a:endParaRPr lang="en-GB" dirty="0">
              <a:cs typeface="Calibri"/>
            </a:endParaRPr>
          </a:p>
        </p:txBody>
      </p:sp>
      <p:pic>
        <p:nvPicPr>
          <p:cNvPr id="13314" name="Picture 2" descr="Challenging practice to further improve learning, playing and interacting  in the Early Years Foundation Stage">
            <a:extLst>
              <a:ext uri="{FF2B5EF4-FFF2-40B4-BE49-F238E27FC236}">
                <a16:creationId xmlns:a16="http://schemas.microsoft.com/office/drawing/2014/main" id="{78F55884-F342-4148-B569-BA91AA2E11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9722" y="1800447"/>
            <a:ext cx="4248114" cy="30462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791914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E3595-073D-4DA2-B419-FBA9F1FA9735}"/>
              </a:ext>
            </a:extLst>
          </p:cNvPr>
          <p:cNvSpPr>
            <a:spLocks noGrp="1"/>
          </p:cNvSpPr>
          <p:nvPr>
            <p:ph type="title"/>
          </p:nvPr>
        </p:nvSpPr>
        <p:spPr>
          <a:xfrm>
            <a:off x="5363933" y="317852"/>
            <a:ext cx="6433457" cy="1135737"/>
          </a:xfrm>
        </p:spPr>
        <p:txBody>
          <a:bodyPr>
            <a:normAutofit/>
          </a:bodyPr>
          <a:lstStyle/>
          <a:p>
            <a:r>
              <a:rPr lang="en-GB" sz="3300" b="1" dirty="0"/>
              <a:t>Planning for Communication and Language</a:t>
            </a:r>
          </a:p>
        </p:txBody>
      </p:sp>
      <p:pic>
        <p:nvPicPr>
          <p:cNvPr id="3074" name="Picture 2" descr="Storytelling activities for nurseries | We&amp;#39;re Going on a Bear Hunt | NDNA">
            <a:extLst>
              <a:ext uri="{FF2B5EF4-FFF2-40B4-BE49-F238E27FC236}">
                <a16:creationId xmlns:a16="http://schemas.microsoft.com/office/drawing/2014/main" id="{F8E631BB-C0CF-4001-AE59-1FA024C623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17" r="27550"/>
          <a:stretch/>
        </p:blipFill>
        <p:spPr bwMode="auto">
          <a:xfrm>
            <a:off x="-2" y="10"/>
            <a:ext cx="5136412"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D6D5024-7561-426B-A23C-6C76679AE914}"/>
              </a:ext>
            </a:extLst>
          </p:cNvPr>
          <p:cNvSpPr>
            <a:spLocks noGrp="1"/>
          </p:cNvSpPr>
          <p:nvPr>
            <p:ph idx="1"/>
          </p:nvPr>
        </p:nvSpPr>
        <p:spPr>
          <a:xfrm>
            <a:off x="5330305" y="1547046"/>
            <a:ext cx="6500715" cy="5244417"/>
          </a:xfrm>
        </p:spPr>
        <p:txBody>
          <a:bodyPr>
            <a:normAutofit lnSpcReduction="10000"/>
          </a:bodyPr>
          <a:lstStyle/>
          <a:p>
            <a:pPr marL="0" indent="0">
              <a:buNone/>
            </a:pPr>
            <a:r>
              <a:rPr lang="en-GB" sz="2200" dirty="0"/>
              <a:t>To develop and extend children’s language takes careful, deliberate planning in each area of learning, with opportunities built in for plenty of repetition. </a:t>
            </a:r>
          </a:p>
          <a:p>
            <a:r>
              <a:rPr lang="en-GB" sz="2200" dirty="0"/>
              <a:t>What do we want children to know and think about? </a:t>
            </a:r>
          </a:p>
          <a:p>
            <a:r>
              <a:rPr lang="en-GB" sz="2200" dirty="0"/>
              <a:t>What vocabulary is associated with this knowledge and thinking? </a:t>
            </a:r>
          </a:p>
          <a:p>
            <a:r>
              <a:rPr lang="en-GB" sz="2200" dirty="0"/>
              <a:t>How can we engage the children in back and forth talk that supports their knowledge and thinking? </a:t>
            </a:r>
          </a:p>
          <a:p>
            <a:r>
              <a:rPr lang="en-GB" sz="2200" dirty="0"/>
              <a:t>What photos could we take that would reinforce the                       vocabulary and language after an activity or visit? </a:t>
            </a:r>
          </a:p>
          <a:p>
            <a:r>
              <a:rPr lang="en-GB" sz="2200" dirty="0"/>
              <a:t>Which books could be read aloud and shared before                                                        and afterwards? </a:t>
            </a:r>
          </a:p>
          <a:p>
            <a:r>
              <a:rPr lang="en-GB" sz="2200" dirty="0"/>
              <a:t>Which songs might introduce or reinforce the                                 vocabulary? </a:t>
            </a:r>
          </a:p>
          <a:p>
            <a:pPr marL="0" indent="0">
              <a:buNone/>
            </a:pPr>
            <a:r>
              <a:rPr lang="en-GB" sz="2000" dirty="0"/>
              <a:t>                                                                                           DfE, 2021</a:t>
            </a:r>
          </a:p>
          <a:p>
            <a:endParaRPr lang="en-GB" sz="1700" dirty="0"/>
          </a:p>
        </p:txBody>
      </p:sp>
    </p:spTree>
    <p:extLst>
      <p:ext uri="{BB962C8B-B14F-4D97-AF65-F5344CB8AC3E}">
        <p14:creationId xmlns:p14="http://schemas.microsoft.com/office/powerpoint/2010/main" val="31691679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FA0960D-DFA2-4880-8172-AE3B0FA51376}"/>
              </a:ext>
            </a:extLst>
          </p:cNvPr>
          <p:cNvPicPr>
            <a:picLocks noChangeAspect="1"/>
          </p:cNvPicPr>
          <p:nvPr/>
        </p:nvPicPr>
        <p:blipFill>
          <a:blip r:embed="rId3"/>
          <a:stretch>
            <a:fillRect/>
          </a:stretch>
        </p:blipFill>
        <p:spPr>
          <a:xfrm>
            <a:off x="576470" y="0"/>
            <a:ext cx="10807147" cy="6858000"/>
          </a:xfrm>
          <a:prstGeom prst="rect">
            <a:avLst/>
          </a:prstGeom>
        </p:spPr>
      </p:pic>
    </p:spTree>
    <p:extLst>
      <p:ext uri="{BB962C8B-B14F-4D97-AF65-F5344CB8AC3E}">
        <p14:creationId xmlns:p14="http://schemas.microsoft.com/office/powerpoint/2010/main" val="29054632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058F9F-B667-4E3A-B0A8-31DC88E0421E}"/>
              </a:ext>
            </a:extLst>
          </p:cNvPr>
          <p:cNvPicPr>
            <a:picLocks noChangeAspect="1"/>
          </p:cNvPicPr>
          <p:nvPr/>
        </p:nvPicPr>
        <p:blipFill>
          <a:blip r:embed="rId3"/>
          <a:stretch>
            <a:fillRect/>
          </a:stretch>
        </p:blipFill>
        <p:spPr>
          <a:xfrm>
            <a:off x="795130" y="0"/>
            <a:ext cx="10482470" cy="6858000"/>
          </a:xfrm>
          <a:prstGeom prst="rect">
            <a:avLst/>
          </a:prstGeom>
        </p:spPr>
      </p:pic>
    </p:spTree>
    <p:extLst>
      <p:ext uri="{BB962C8B-B14F-4D97-AF65-F5344CB8AC3E}">
        <p14:creationId xmlns:p14="http://schemas.microsoft.com/office/powerpoint/2010/main" val="17705367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F83AB-3542-4622-9AAE-ED1AFB138123}"/>
              </a:ext>
            </a:extLst>
          </p:cNvPr>
          <p:cNvSpPr>
            <a:spLocks noGrp="1"/>
          </p:cNvSpPr>
          <p:nvPr>
            <p:ph type="ctrTitle"/>
          </p:nvPr>
        </p:nvSpPr>
        <p:spPr>
          <a:xfrm>
            <a:off x="1524000" y="144658"/>
            <a:ext cx="9144000" cy="1313610"/>
          </a:xfrm>
        </p:spPr>
        <p:txBody>
          <a:bodyPr>
            <a:normAutofit/>
          </a:bodyPr>
          <a:lstStyle/>
          <a:p>
            <a:r>
              <a:rPr lang="en-GB" sz="4000" dirty="0"/>
              <a:t>If you require any further support or information please contact the team</a:t>
            </a:r>
          </a:p>
        </p:txBody>
      </p:sp>
      <p:sp>
        <p:nvSpPr>
          <p:cNvPr id="3" name="Subtitle 2">
            <a:extLst>
              <a:ext uri="{FF2B5EF4-FFF2-40B4-BE49-F238E27FC236}">
                <a16:creationId xmlns:a16="http://schemas.microsoft.com/office/drawing/2014/main" id="{64707746-75DF-4920-A64C-0887195C5BA9}"/>
              </a:ext>
            </a:extLst>
          </p:cNvPr>
          <p:cNvSpPr>
            <a:spLocks noGrp="1"/>
          </p:cNvSpPr>
          <p:nvPr>
            <p:ph type="subTitle" idx="1"/>
          </p:nvPr>
        </p:nvSpPr>
        <p:spPr>
          <a:xfrm>
            <a:off x="1524000" y="1690358"/>
            <a:ext cx="9144000" cy="2736169"/>
          </a:xfrm>
        </p:spPr>
        <p:txBody>
          <a:bodyPr>
            <a:normAutofit/>
          </a:bodyPr>
          <a:lstStyle/>
          <a:p>
            <a:r>
              <a:rPr lang="en-GB" sz="2200" dirty="0"/>
              <a:t>For Early years settings – please contact your linked EY Advisory Teacher</a:t>
            </a:r>
          </a:p>
          <a:p>
            <a:r>
              <a:rPr lang="en-GB" sz="2200" dirty="0"/>
              <a:t>For schools – please contact a member of the team</a:t>
            </a:r>
          </a:p>
          <a:p>
            <a:endParaRPr lang="en-GB" sz="2200" dirty="0"/>
          </a:p>
          <a:p>
            <a:r>
              <a:rPr lang="en-GB" sz="2200" dirty="0"/>
              <a:t>Christine Mustill – </a:t>
            </a:r>
            <a:r>
              <a:rPr lang="en-GB" sz="2200" dirty="0">
                <a:hlinkClick r:id="rId3"/>
              </a:rPr>
              <a:t>cmustill@hillingdon.gov.uk</a:t>
            </a:r>
            <a:endParaRPr lang="en-GB" sz="2200" dirty="0"/>
          </a:p>
          <a:p>
            <a:r>
              <a:rPr lang="en-GB" sz="2200" dirty="0"/>
              <a:t>Annette </a:t>
            </a:r>
            <a:r>
              <a:rPr lang="en-GB" sz="2200" dirty="0" err="1"/>
              <a:t>Linnane</a:t>
            </a:r>
            <a:r>
              <a:rPr lang="en-GB" sz="2200" dirty="0"/>
              <a:t> – </a:t>
            </a:r>
            <a:r>
              <a:rPr lang="en-GB" sz="2200" dirty="0">
                <a:hlinkClick r:id="rId4"/>
              </a:rPr>
              <a:t>alinnane@hillingdon.gov.uk</a:t>
            </a:r>
            <a:endParaRPr lang="en-GB" sz="2200" dirty="0"/>
          </a:p>
          <a:p>
            <a:r>
              <a:rPr lang="en-GB" sz="2200" dirty="0"/>
              <a:t>Sue Hynds – </a:t>
            </a:r>
            <a:r>
              <a:rPr lang="en-GB" sz="2200" dirty="0">
                <a:hlinkClick r:id="rId5"/>
              </a:rPr>
              <a:t>shynds@hillingdon.gov.uk</a:t>
            </a:r>
            <a:endParaRPr lang="en-GB" sz="2200" dirty="0"/>
          </a:p>
          <a:p>
            <a:endParaRPr lang="en-GB" sz="200" dirty="0"/>
          </a:p>
          <a:p>
            <a:endParaRPr lang="en-GB" dirty="0"/>
          </a:p>
          <a:p>
            <a:endParaRPr lang="en-GB" dirty="0"/>
          </a:p>
        </p:txBody>
      </p:sp>
      <p:sp>
        <p:nvSpPr>
          <p:cNvPr id="4" name="TextBox 3">
            <a:extLst>
              <a:ext uri="{FF2B5EF4-FFF2-40B4-BE49-F238E27FC236}">
                <a16:creationId xmlns:a16="http://schemas.microsoft.com/office/drawing/2014/main" id="{831A3792-CBB9-4184-A8EC-F9BB8CAB5628}"/>
              </a:ext>
            </a:extLst>
          </p:cNvPr>
          <p:cNvSpPr txBox="1"/>
          <p:nvPr/>
        </p:nvSpPr>
        <p:spPr>
          <a:xfrm>
            <a:off x="631166" y="4658617"/>
            <a:ext cx="10929668" cy="1969770"/>
          </a:xfrm>
          <a:prstGeom prst="rect">
            <a:avLst/>
          </a:prstGeom>
          <a:noFill/>
        </p:spPr>
        <p:txBody>
          <a:bodyPr wrap="square" rtlCol="0">
            <a:spAutoFit/>
          </a:bodyPr>
          <a:lstStyle/>
          <a:p>
            <a:pPr algn="ctr"/>
            <a:r>
              <a:rPr lang="en-GB" sz="2600" dirty="0"/>
              <a:t>Please click on the link in the chat box to complete the course evaluation – it only takes 1 minute!</a:t>
            </a:r>
          </a:p>
          <a:p>
            <a:pPr algn="ctr"/>
            <a:endParaRPr lang="en-GB" sz="2600" dirty="0"/>
          </a:p>
          <a:p>
            <a:pPr algn="ctr"/>
            <a:r>
              <a:rPr lang="en-GB" sz="2600" dirty="0">
                <a:hlinkClick r:id="rId6"/>
              </a:rPr>
              <a:t>https://www.surveymonkey.co.uk/r/W2G28LV</a:t>
            </a:r>
            <a:endParaRPr lang="en-GB" sz="2600" dirty="0"/>
          </a:p>
          <a:p>
            <a:pPr algn="ctr"/>
            <a:endParaRPr lang="en-GB" dirty="0"/>
          </a:p>
        </p:txBody>
      </p:sp>
    </p:spTree>
    <p:extLst>
      <p:ext uri="{BB962C8B-B14F-4D97-AF65-F5344CB8AC3E}">
        <p14:creationId xmlns:p14="http://schemas.microsoft.com/office/powerpoint/2010/main" val="4279750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3F3A3-DF30-4A64-9F86-9E40C493DE01}"/>
              </a:ext>
            </a:extLst>
          </p:cNvPr>
          <p:cNvSpPr>
            <a:spLocks noGrp="1"/>
          </p:cNvSpPr>
          <p:nvPr>
            <p:ph type="title"/>
          </p:nvPr>
        </p:nvSpPr>
        <p:spPr/>
        <p:txBody>
          <a:bodyPr>
            <a:normAutofit/>
          </a:bodyPr>
          <a:lstStyle/>
          <a:p>
            <a:r>
              <a:rPr lang="en-GB" sz="3200">
                <a:latin typeface="Calibri"/>
                <a:cs typeface="Calibri Light"/>
              </a:rPr>
              <a:t>We need to consider all of these as part of our Communication Friendly Environment:</a:t>
            </a:r>
          </a:p>
        </p:txBody>
      </p:sp>
      <p:sp>
        <p:nvSpPr>
          <p:cNvPr id="3" name="Content Placeholder 2">
            <a:extLst>
              <a:ext uri="{FF2B5EF4-FFF2-40B4-BE49-F238E27FC236}">
                <a16:creationId xmlns:a16="http://schemas.microsoft.com/office/drawing/2014/main" id="{72E53553-2048-4E6F-B434-2CFE350B4C53}"/>
              </a:ext>
            </a:extLst>
          </p:cNvPr>
          <p:cNvSpPr>
            <a:spLocks noGrp="1"/>
          </p:cNvSpPr>
          <p:nvPr>
            <p:ph idx="1"/>
          </p:nvPr>
        </p:nvSpPr>
        <p:spPr/>
        <p:txBody>
          <a:bodyPr vert="horz" lIns="91440" tIns="45720" rIns="91440" bIns="45720" rtlCol="0" anchor="t">
            <a:normAutofit/>
          </a:bodyPr>
          <a:lstStyle/>
          <a:p>
            <a:endParaRPr lang="en-GB">
              <a:ea typeface="+mn-lt"/>
              <a:cs typeface="+mn-lt"/>
            </a:endParaRPr>
          </a:p>
          <a:p>
            <a:r>
              <a:rPr lang="en-GB">
                <a:ea typeface="+mn-lt"/>
                <a:cs typeface="+mn-lt"/>
              </a:rPr>
              <a:t>Adult interactions </a:t>
            </a:r>
          </a:p>
          <a:p>
            <a:r>
              <a:rPr lang="en-GB">
                <a:ea typeface="+mn-lt"/>
                <a:cs typeface="+mn-lt"/>
              </a:rPr>
              <a:t> Inspiring Resources</a:t>
            </a:r>
          </a:p>
          <a:p>
            <a:r>
              <a:rPr lang="en-GB">
                <a:ea typeface="+mn-lt"/>
                <a:cs typeface="+mn-lt"/>
              </a:rPr>
              <a:t> Engaging activities</a:t>
            </a:r>
            <a:endParaRPr lang="en-GB">
              <a:cs typeface="Calibri" panose="020F0502020204030204"/>
            </a:endParaRPr>
          </a:p>
          <a:p>
            <a:r>
              <a:rPr lang="en-GB">
                <a:ea typeface="+mn-lt"/>
                <a:cs typeface="+mn-lt"/>
              </a:rPr>
              <a:t> Routines</a:t>
            </a:r>
          </a:p>
          <a:p>
            <a:r>
              <a:rPr lang="en-GB">
                <a:ea typeface="+mn-lt"/>
                <a:cs typeface="+mn-lt"/>
              </a:rPr>
              <a:t> Organisation of Space</a:t>
            </a:r>
            <a:endParaRPr lang="en-GB"/>
          </a:p>
          <a:p>
            <a:r>
              <a:rPr lang="en-GB">
                <a:ea typeface="+mn-lt"/>
                <a:cs typeface="+mn-lt"/>
              </a:rPr>
              <a:t> Indoors and Outdoors</a:t>
            </a:r>
            <a:endParaRPr lang="en-GB"/>
          </a:p>
          <a:p>
            <a:pPr marL="0" indent="0">
              <a:buNone/>
            </a:pPr>
            <a:endParaRPr lang="en-GB">
              <a:cs typeface="Calibri"/>
            </a:endParaRPr>
          </a:p>
        </p:txBody>
      </p:sp>
      <p:pic>
        <p:nvPicPr>
          <p:cNvPr id="4" name="Picture 4" descr="A picture containing person, child, little&#10;&#10;Description automatically generated">
            <a:extLst>
              <a:ext uri="{FF2B5EF4-FFF2-40B4-BE49-F238E27FC236}">
                <a16:creationId xmlns:a16="http://schemas.microsoft.com/office/drawing/2014/main" id="{73FF5FF2-924C-4657-BEE1-B69857ADEFCD}"/>
              </a:ext>
            </a:extLst>
          </p:cNvPr>
          <p:cNvPicPr>
            <a:picLocks noChangeAspect="1"/>
          </p:cNvPicPr>
          <p:nvPr/>
        </p:nvPicPr>
        <p:blipFill>
          <a:blip r:embed="rId3"/>
          <a:stretch>
            <a:fillRect/>
          </a:stretch>
        </p:blipFill>
        <p:spPr>
          <a:xfrm>
            <a:off x="5907741" y="2024716"/>
            <a:ext cx="5378823" cy="35705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7862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BA87536B-5188-4607-9CD0-BCCAE5F58AEA}"/>
              </a:ext>
            </a:extLst>
          </p:cNvPr>
          <p:cNvPicPr/>
          <p:nvPr/>
        </p:nvPicPr>
        <p:blipFill rotWithShape="1">
          <a:blip r:embed="rId3" cstate="print">
            <a:extLst>
              <a:ext uri="{28A0092B-C50C-407E-A947-70E740481C1C}">
                <a14:useLocalDpi xmlns:a14="http://schemas.microsoft.com/office/drawing/2010/main" val="0"/>
              </a:ext>
            </a:extLst>
          </a:blip>
          <a:srcRect l="1594" t="3999" r="2195" b="2685"/>
          <a:stretch/>
        </p:blipFill>
        <p:spPr>
          <a:xfrm>
            <a:off x="232410" y="228600"/>
            <a:ext cx="11727180" cy="6400800"/>
          </a:xfrm>
          <a:prstGeom prst="rect">
            <a:avLst/>
          </a:prstGeom>
        </p:spPr>
      </p:pic>
    </p:spTree>
    <p:extLst>
      <p:ext uri="{BB962C8B-B14F-4D97-AF65-F5344CB8AC3E}">
        <p14:creationId xmlns:p14="http://schemas.microsoft.com/office/powerpoint/2010/main" val="2794262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DB0A3-CB90-44AB-B435-15C60F4EBFEF}"/>
              </a:ext>
            </a:extLst>
          </p:cNvPr>
          <p:cNvSpPr>
            <a:spLocks noGrp="1"/>
          </p:cNvSpPr>
          <p:nvPr>
            <p:ph type="title"/>
          </p:nvPr>
        </p:nvSpPr>
        <p:spPr>
          <a:xfrm>
            <a:off x="838200" y="365126"/>
            <a:ext cx="10515600" cy="1019538"/>
          </a:xfrm>
        </p:spPr>
        <p:txBody>
          <a:bodyPr>
            <a:normAutofit/>
          </a:bodyPr>
          <a:lstStyle/>
          <a:p>
            <a:r>
              <a:rPr lang="en-GB" sz="4000" b="1">
                <a:ea typeface="+mj-lt"/>
                <a:cs typeface="+mj-lt"/>
              </a:rPr>
              <a:t>Children need to be able to use language to:</a:t>
            </a:r>
            <a:endParaRPr lang="en-US" sz="4000"/>
          </a:p>
        </p:txBody>
      </p:sp>
      <p:sp>
        <p:nvSpPr>
          <p:cNvPr id="3" name="Content Placeholder 2">
            <a:extLst>
              <a:ext uri="{FF2B5EF4-FFF2-40B4-BE49-F238E27FC236}">
                <a16:creationId xmlns:a16="http://schemas.microsoft.com/office/drawing/2014/main" id="{8CFA06F9-7284-4E14-A8A0-0D0E3D354615}"/>
              </a:ext>
            </a:extLst>
          </p:cNvPr>
          <p:cNvSpPr>
            <a:spLocks noGrp="1"/>
          </p:cNvSpPr>
          <p:nvPr>
            <p:ph sz="half" idx="1"/>
          </p:nvPr>
        </p:nvSpPr>
        <p:spPr>
          <a:xfrm>
            <a:off x="838200" y="1573076"/>
            <a:ext cx="5181600" cy="4351338"/>
          </a:xfrm>
        </p:spPr>
        <p:txBody>
          <a:bodyPr vert="horz" lIns="91440" tIns="45720" rIns="91440" bIns="45720" rtlCol="0" anchor="t">
            <a:normAutofit fontScale="85000" lnSpcReduction="20000"/>
          </a:bodyPr>
          <a:lstStyle/>
          <a:p>
            <a:r>
              <a:rPr lang="en-GB" sz="2600">
                <a:ea typeface="+mn-lt"/>
                <a:cs typeface="+mn-lt"/>
              </a:rPr>
              <a:t> identify objects/movements</a:t>
            </a:r>
            <a:endParaRPr lang="en-GB" sz="2600">
              <a:cs typeface="Calibri" panose="020F0502020204030204"/>
            </a:endParaRPr>
          </a:p>
          <a:p>
            <a:r>
              <a:rPr lang="en-GB" sz="2600">
                <a:ea typeface="+mn-lt"/>
                <a:cs typeface="+mn-lt"/>
              </a:rPr>
              <a:t> communicate ideas and feelings</a:t>
            </a:r>
            <a:endParaRPr lang="en-GB" sz="2600"/>
          </a:p>
          <a:p>
            <a:r>
              <a:rPr lang="en-GB" sz="2600">
                <a:ea typeface="+mn-lt"/>
                <a:cs typeface="+mn-lt"/>
              </a:rPr>
              <a:t> report/recall</a:t>
            </a:r>
            <a:endParaRPr lang="en-GB" sz="2600"/>
          </a:p>
          <a:p>
            <a:r>
              <a:rPr lang="en-GB" sz="2600">
                <a:ea typeface="+mn-lt"/>
                <a:cs typeface="+mn-lt"/>
              </a:rPr>
              <a:t> sequence events</a:t>
            </a:r>
            <a:endParaRPr lang="en-GB" sz="2600"/>
          </a:p>
          <a:p>
            <a:r>
              <a:rPr lang="en-GB" sz="2600">
                <a:ea typeface="+mn-lt"/>
                <a:cs typeface="+mn-lt"/>
              </a:rPr>
              <a:t> predict</a:t>
            </a:r>
            <a:endParaRPr lang="en-GB" sz="2600"/>
          </a:p>
          <a:p>
            <a:r>
              <a:rPr lang="en-GB" sz="2600">
                <a:ea typeface="+mn-lt"/>
                <a:cs typeface="+mn-lt"/>
              </a:rPr>
              <a:t> ask and answer questions</a:t>
            </a:r>
            <a:endParaRPr lang="en-GB" sz="2600"/>
          </a:p>
          <a:p>
            <a:r>
              <a:rPr lang="en-GB" sz="2600">
                <a:ea typeface="+mn-lt"/>
                <a:cs typeface="+mn-lt"/>
              </a:rPr>
              <a:t> give instructions</a:t>
            </a:r>
            <a:endParaRPr lang="en-GB" sz="2600"/>
          </a:p>
          <a:p>
            <a:r>
              <a:rPr lang="en-GB" sz="2600">
                <a:ea typeface="+mn-lt"/>
                <a:cs typeface="+mn-lt"/>
              </a:rPr>
              <a:t> describe</a:t>
            </a:r>
            <a:endParaRPr lang="en-GB" sz="2600"/>
          </a:p>
          <a:p>
            <a:r>
              <a:rPr lang="en-GB" sz="2600">
                <a:ea typeface="+mn-lt"/>
                <a:cs typeface="+mn-lt"/>
              </a:rPr>
              <a:t> reason/explain</a:t>
            </a:r>
            <a:endParaRPr lang="en-GB" sz="2600"/>
          </a:p>
          <a:p>
            <a:r>
              <a:rPr lang="en-GB" sz="2600">
                <a:ea typeface="+mn-lt"/>
                <a:cs typeface="+mn-lt"/>
              </a:rPr>
              <a:t> call for attention</a:t>
            </a:r>
          </a:p>
          <a:p>
            <a:r>
              <a:rPr lang="en-GB" sz="2600">
                <a:ea typeface="+mn-lt"/>
                <a:cs typeface="+mn-lt"/>
              </a:rPr>
              <a:t> imagine</a:t>
            </a:r>
          </a:p>
          <a:p>
            <a:r>
              <a:rPr lang="en-GB" sz="2600">
                <a:ea typeface="+mn-lt"/>
                <a:cs typeface="+mn-lt"/>
              </a:rPr>
              <a:t> categorise </a:t>
            </a:r>
            <a:endParaRPr lang="en-GB" sz="2600"/>
          </a:p>
          <a:p>
            <a:endParaRPr lang="en-GB" sz="2600">
              <a:cs typeface="Calibri" panose="020F0502020204030204"/>
            </a:endParaRPr>
          </a:p>
          <a:p>
            <a:endParaRPr lang="en-GB" sz="2600"/>
          </a:p>
          <a:p>
            <a:endParaRPr lang="en-GB">
              <a:cs typeface="Calibri"/>
            </a:endParaRPr>
          </a:p>
        </p:txBody>
      </p:sp>
      <p:sp>
        <p:nvSpPr>
          <p:cNvPr id="4" name="Content Placeholder 3">
            <a:extLst>
              <a:ext uri="{FF2B5EF4-FFF2-40B4-BE49-F238E27FC236}">
                <a16:creationId xmlns:a16="http://schemas.microsoft.com/office/drawing/2014/main" id="{05252570-DCE6-4BDD-ADE5-7609738274C9}"/>
              </a:ext>
            </a:extLst>
          </p:cNvPr>
          <p:cNvSpPr>
            <a:spLocks noGrp="1"/>
          </p:cNvSpPr>
          <p:nvPr>
            <p:ph sz="half" idx="2"/>
          </p:nvPr>
        </p:nvSpPr>
        <p:spPr>
          <a:xfrm>
            <a:off x="6096000" y="1462657"/>
            <a:ext cx="5181600" cy="4351338"/>
          </a:xfrm>
        </p:spPr>
        <p:txBody>
          <a:bodyPr vert="horz" lIns="91440" tIns="45720" rIns="91440" bIns="45720" rtlCol="0" anchor="t">
            <a:normAutofit fontScale="85000" lnSpcReduction="20000"/>
          </a:bodyPr>
          <a:lstStyle/>
          <a:p>
            <a:r>
              <a:rPr lang="en-GB">
                <a:ea typeface="+mn-lt"/>
                <a:cs typeface="+mn-lt"/>
              </a:rPr>
              <a:t> </a:t>
            </a:r>
            <a:r>
              <a:rPr lang="en-GB" sz="2600">
                <a:ea typeface="+mn-lt"/>
                <a:cs typeface="+mn-lt"/>
              </a:rPr>
              <a:t>reject and protest</a:t>
            </a:r>
            <a:endParaRPr lang="en-GB" sz="2600"/>
          </a:p>
          <a:p>
            <a:r>
              <a:rPr lang="en-GB" sz="2600">
                <a:ea typeface="+mn-lt"/>
                <a:cs typeface="+mn-lt"/>
              </a:rPr>
              <a:t> build relationships</a:t>
            </a:r>
          </a:p>
          <a:p>
            <a:r>
              <a:rPr lang="en-GB" sz="2600">
                <a:ea typeface="+mn-lt"/>
                <a:cs typeface="+mn-lt"/>
              </a:rPr>
              <a:t> participate in group activities</a:t>
            </a:r>
          </a:p>
          <a:p>
            <a:r>
              <a:rPr lang="en-GB" sz="2600">
                <a:ea typeface="+mn-lt"/>
                <a:cs typeface="+mn-lt"/>
              </a:rPr>
              <a:t> develop higher level thinking skills</a:t>
            </a:r>
            <a:endParaRPr lang="en-GB" sz="2600"/>
          </a:p>
          <a:p>
            <a:endParaRPr lang="en-GB">
              <a:cs typeface="Calibri"/>
            </a:endParaRPr>
          </a:p>
        </p:txBody>
      </p:sp>
      <p:pic>
        <p:nvPicPr>
          <p:cNvPr id="7170" name="Picture 2" descr="How children learn: learning at 0-5 years | Raising Children Network">
            <a:extLst>
              <a:ext uri="{FF2B5EF4-FFF2-40B4-BE49-F238E27FC236}">
                <a16:creationId xmlns:a16="http://schemas.microsoft.com/office/drawing/2014/main" id="{0836C54D-B502-4178-B769-2296992A98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2147" y="3117642"/>
            <a:ext cx="5374717" cy="368101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9924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3789</Words>
  <Application>Microsoft Office PowerPoint</Application>
  <PresentationFormat>Widescreen</PresentationFormat>
  <Paragraphs>449</Paragraphs>
  <Slides>65</Slides>
  <Notes>50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5" baseType="lpstr">
      <vt:lpstr>Arial</vt:lpstr>
      <vt:lpstr>Bodoni MT Black</vt:lpstr>
      <vt:lpstr>Calibri</vt:lpstr>
      <vt:lpstr>Calibri Light</vt:lpstr>
      <vt:lpstr>Comic Sans MS</vt:lpstr>
      <vt:lpstr>Tahoma</vt:lpstr>
      <vt:lpstr>Times New Roman</vt:lpstr>
      <vt:lpstr>Trebuchet MS</vt:lpstr>
      <vt:lpstr>office theme</vt:lpstr>
      <vt:lpstr>MSPhotoEd.3</vt:lpstr>
      <vt:lpstr>Creating a Communication Friendly Environment</vt:lpstr>
      <vt:lpstr>Some Concerning Facts about Communication and Language</vt:lpstr>
      <vt:lpstr>PowerPoint Presentation</vt:lpstr>
      <vt:lpstr>What the early years foundation stage (EYFS) framework says about Communication and Language </vt:lpstr>
      <vt:lpstr>DfE - summary​</vt:lpstr>
      <vt:lpstr>Developing talk </vt:lpstr>
      <vt:lpstr>We need to consider all of these as part of our Communication Friendly Environment:</vt:lpstr>
      <vt:lpstr>PowerPoint Presentation</vt:lpstr>
      <vt:lpstr>Children need to be able to use language to:</vt:lpstr>
      <vt:lpstr>PowerPoint Presentation</vt:lpstr>
      <vt:lpstr>Communication involves: </vt:lpstr>
      <vt:lpstr>Positive Adult – Child Interaction Includes: </vt:lpstr>
      <vt:lpstr>Positive Adult – Child Interaction Includes: </vt:lpstr>
      <vt:lpstr>Being a Play Partner </vt:lpstr>
      <vt:lpstr>Observe, Wait  and Listen</vt:lpstr>
      <vt:lpstr>PowerPoint Presentation</vt:lpstr>
      <vt:lpstr>PowerPoint Presentation</vt:lpstr>
      <vt:lpstr>The Hand Rule</vt:lpstr>
      <vt:lpstr>PowerPoint Presentation</vt:lpstr>
      <vt:lpstr>Sustained Shared Thinking</vt:lpstr>
      <vt:lpstr>Sustained, shared thinking:</vt:lpstr>
      <vt:lpstr>PowerPoint Presentation</vt:lpstr>
      <vt:lpstr>Interactions with children​</vt:lpstr>
      <vt:lpstr>PowerPoint Presentation</vt:lpstr>
      <vt:lpstr>PowerPoint Presentation</vt:lpstr>
      <vt:lpstr>Ofsted’s Focus</vt:lpstr>
      <vt:lpstr>PowerPoint Presentation</vt:lpstr>
      <vt:lpstr>PowerPoint Presentation</vt:lpstr>
      <vt:lpstr>PowerPoint Presentation</vt:lpstr>
      <vt:lpstr>Dialogic Book Talk</vt:lpstr>
      <vt:lpstr>KEY QUESTIONS TO REFECT ON YOUR PRACTICE</vt:lpstr>
      <vt:lpstr>Importance of Songs and Rhymes in supporting Communication and Language skills</vt:lpstr>
      <vt:lpstr>Chatterboxes</vt:lpstr>
      <vt:lpstr>Building and providing a Language Rich Environment </vt:lpstr>
      <vt:lpstr>PowerPoint Presentation</vt:lpstr>
      <vt:lpstr>PowerPoint Presentation</vt:lpstr>
      <vt:lpstr>Resources to support Speaking and Listening</vt:lpstr>
      <vt:lpstr>PowerPoint Presentation</vt:lpstr>
      <vt:lpstr>PowerPoint Presentation</vt:lpstr>
      <vt:lpstr>PowerPoint Presentation</vt:lpstr>
      <vt:lpstr>Opportunities for speaking and listening</vt:lpstr>
      <vt:lpstr>PowerPoint Presentation</vt:lpstr>
      <vt:lpstr>PowerPoint Presentation</vt:lpstr>
      <vt:lpstr>PowerPoint Presentation</vt:lpstr>
      <vt:lpstr>PowerPoint Presentation</vt:lpstr>
      <vt:lpstr>What might motivate children to communicate?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steps – things to consider</vt:lpstr>
      <vt:lpstr>Planning for Communication and Language</vt:lpstr>
      <vt:lpstr>PowerPoint Presentation</vt:lpstr>
      <vt:lpstr>PowerPoint Presentation</vt:lpstr>
      <vt:lpstr>If you require any further support or information please contact the team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Mustill</dc:creator>
  <cp:lastModifiedBy>Christine Mustill</cp:lastModifiedBy>
  <cp:revision>3</cp:revision>
  <dcterms:created xsi:type="dcterms:W3CDTF">2021-07-08T11:16:48Z</dcterms:created>
  <dcterms:modified xsi:type="dcterms:W3CDTF">2021-07-16T09:36:49Z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a8edf35-91ea-44e1-afab-38c462b39a0c_Enabled">
    <vt:lpwstr>true</vt:lpwstr>
  </property>
  <property fmtid="{D5CDD505-2E9C-101B-9397-08002B2CF9AE}" pid="3" name="MSIP_Label_7a8edf35-91ea-44e1-afab-38c462b39a0c_SetDate">
    <vt:lpwstr>2021-07-08T11:59:32Z</vt:lpwstr>
  </property>
  <property fmtid="{D5CDD505-2E9C-101B-9397-08002B2CF9AE}" pid="4" name="MSIP_Label_7a8edf35-91ea-44e1-afab-38c462b39a0c_Method">
    <vt:lpwstr>Standard</vt:lpwstr>
  </property>
  <property fmtid="{D5CDD505-2E9C-101B-9397-08002B2CF9AE}" pid="5" name="MSIP_Label_7a8edf35-91ea-44e1-afab-38c462b39a0c_Name">
    <vt:lpwstr>Official</vt:lpwstr>
  </property>
  <property fmtid="{D5CDD505-2E9C-101B-9397-08002B2CF9AE}" pid="6" name="MSIP_Label_7a8edf35-91ea-44e1-afab-38c462b39a0c_SiteId">
    <vt:lpwstr>aaacb679-c381-48fb-b320-f9d581ee948f</vt:lpwstr>
  </property>
  <property fmtid="{D5CDD505-2E9C-101B-9397-08002B2CF9AE}" pid="7" name="MSIP_Label_7a8edf35-91ea-44e1-afab-38c462b39a0c_ActionId">
    <vt:lpwstr>dbf350dd-4f91-4e67-b4c0-9e1cb62ad018</vt:lpwstr>
  </property>
  <property fmtid="{D5CDD505-2E9C-101B-9397-08002B2CF9AE}" pid="8" name="MSIP_Label_7a8edf35-91ea-44e1-afab-38c462b39a0c_ContentBits">
    <vt:lpwstr>0</vt:lpwstr>
  </property>
</Properties>
</file>