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9" r:id="rId5"/>
  </p:sldMasterIdLst>
  <p:notesMasterIdLst>
    <p:notesMasterId r:id="rId26"/>
  </p:notesMasterIdLst>
  <p:sldIdLst>
    <p:sldId id="510" r:id="rId6"/>
    <p:sldId id="472" r:id="rId7"/>
    <p:sldId id="1284" r:id="rId8"/>
    <p:sldId id="512" r:id="rId9"/>
    <p:sldId id="491" r:id="rId10"/>
    <p:sldId id="429" r:id="rId11"/>
    <p:sldId id="462" r:id="rId12"/>
    <p:sldId id="558" r:id="rId13"/>
    <p:sldId id="471" r:id="rId14"/>
    <p:sldId id="1309" r:id="rId15"/>
    <p:sldId id="543" r:id="rId16"/>
    <p:sldId id="1305" r:id="rId17"/>
    <p:sldId id="545" r:id="rId18"/>
    <p:sldId id="1301" r:id="rId19"/>
    <p:sldId id="1316" r:id="rId20"/>
    <p:sldId id="1312" r:id="rId21"/>
    <p:sldId id="1317" r:id="rId22"/>
    <p:sldId id="658" r:id="rId23"/>
    <p:sldId id="1315" r:id="rId24"/>
    <p:sldId id="599" r:id="rId25"/>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Dexter" initials="JD" lastIdx="24" clrIdx="0">
    <p:extLst>
      <p:ext uri="{19B8F6BF-5375-455C-9EA6-DF929625EA0E}">
        <p15:presenceInfo xmlns:p15="http://schemas.microsoft.com/office/powerpoint/2012/main" userId="S::headteacher@aycliffe.kent.sch.uk::0fe56328-8cdd-4f96-933a-3341f3a4db4b" providerId="AD"/>
      </p:ext>
    </p:extLst>
  </p:cmAuthor>
  <p:cmAuthor id="2" name="Isadora" initials="I" lastIdx="3" clrIdx="1"/>
  <p:cmAuthor id="3" name="" initials="" lastIdx="12" clrIdx="2"/>
  <p:cmAuthor id="4" name="Brian Jacobs" initials="BJ" lastIdx="2" clrIdx="3">
    <p:extLst>
      <p:ext uri="{19B8F6BF-5375-455C-9EA6-DF929625EA0E}">
        <p15:presenceInfo xmlns:p15="http://schemas.microsoft.com/office/powerpoint/2012/main" userId="ff81e019f9ad0f7b" providerId="Windows Live"/>
      </p:ext>
    </p:extLst>
  </p:cmAuthor>
  <p:cmAuthor id="5" name="John Ivens" initials="JI" lastIdx="7" clrIdx="4"/>
  <p:cmAuthor id="6" name="Raphael Kelvin" initials="RK" lastIdx="49" clrIdx="5">
    <p:extLst>
      <p:ext uri="{19B8F6BF-5375-455C-9EA6-DF929625EA0E}">
        <p15:presenceInfo xmlns:p15="http://schemas.microsoft.com/office/powerpoint/2012/main" userId="00faa2da73785bd8" providerId="Windows Live"/>
      </p:ext>
    </p:extLst>
  </p:cmAuthor>
  <p:cmAuthor id="7" name="Isadora Abrahamson" initials="IA" lastIdx="2" clrIdx="6">
    <p:extLst>
      <p:ext uri="{19B8F6BF-5375-455C-9EA6-DF929625EA0E}">
        <p15:presenceInfo xmlns:p15="http://schemas.microsoft.com/office/powerpoint/2012/main" userId="S::Isadora.Abrahamson@rcpsych.ac.uk::09a5a281-022c-45eb-ba4f-d1879f73c299" providerId="AD"/>
      </p:ext>
    </p:extLst>
  </p:cmAuthor>
  <p:cmAuthor id="8" name="Jen VanIwaarden" initials="JV" lastIdx="1" clrIdx="7">
    <p:extLst>
      <p:ext uri="{19B8F6BF-5375-455C-9EA6-DF929625EA0E}">
        <p15:presenceInfo xmlns:p15="http://schemas.microsoft.com/office/powerpoint/2012/main" userId="97540de38d207d18" providerId="Windows Live"/>
      </p:ext>
    </p:extLst>
  </p:cmAuthor>
  <p:cmAuthor id="9" name="CLARKE, Roisin" initials="CR" lastIdx="22" clrIdx="8">
    <p:extLst>
      <p:ext uri="{19B8F6BF-5375-455C-9EA6-DF929625EA0E}">
        <p15:presenceInfo xmlns:p15="http://schemas.microsoft.com/office/powerpoint/2012/main" userId="S::Roisin.CLARKE@EDUCATION.GOV.UK::5eccc2fa-34af-42a9-b6db-bb981ba5dd1f" providerId="AD"/>
      </p:ext>
    </p:extLst>
  </p:cmAuthor>
  <p:cmAuthor id="10" name="Rina Bajaj" initials="RB" lastIdx="19" clrIdx="9">
    <p:extLst>
      <p:ext uri="{19B8F6BF-5375-455C-9EA6-DF929625EA0E}">
        <p15:presenceInfo xmlns:p15="http://schemas.microsoft.com/office/powerpoint/2012/main" userId="S::Rina.Bajaj@annafreud.org::05c4a6c4-a1eb-4ca7-8e1a-a8457ece1a14" providerId="AD"/>
      </p:ext>
    </p:extLst>
  </p:cmAuthor>
  <p:cmAuthor id="11" name="Jaime Smith" initials="JS" lastIdx="1" clrIdx="10">
    <p:extLst>
      <p:ext uri="{19B8F6BF-5375-455C-9EA6-DF929625EA0E}">
        <p15:presenceInfo xmlns:p15="http://schemas.microsoft.com/office/powerpoint/2012/main" userId="S::Jaime.Smith@annafreud.org::9efd9a24-d4b7-4a73-83e4-bc6ceae857fc" providerId="AD"/>
      </p:ext>
    </p:extLst>
  </p:cmAuthor>
  <p:cmAuthor id="12" name="Julie Geer" initials="JG" lastIdx="16" clrIdx="11">
    <p:extLst>
      <p:ext uri="{19B8F6BF-5375-455C-9EA6-DF929625EA0E}">
        <p15:presenceInfo xmlns:p15="http://schemas.microsoft.com/office/powerpoint/2012/main" userId="665dd9c4de55e350" providerId="Windows Live"/>
      </p:ext>
    </p:extLst>
  </p:cmAuthor>
  <p:cmAuthor id="13" name="Rippin, S (Tapton Staff)" initials="RS(S" lastIdx="20" clrIdx="12">
    <p:extLst>
      <p:ext uri="{19B8F6BF-5375-455C-9EA6-DF929625EA0E}">
        <p15:presenceInfo xmlns:p15="http://schemas.microsoft.com/office/powerpoint/2012/main" userId="S-1-5-21-1874678559-4246827022-3870650921-94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39966"/>
    <a:srgbClr val="293C62"/>
    <a:srgbClr val="E223A6"/>
    <a:srgbClr val="4E7D15"/>
    <a:srgbClr val="5C9319"/>
    <a:srgbClr val="78BF20"/>
    <a:srgbClr val="AB2328"/>
    <a:srgbClr val="5CB8B2"/>
    <a:srgbClr val="293C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7" autoAdjust="0"/>
    <p:restoredTop sz="64395" autoAdjust="0"/>
  </p:normalViewPr>
  <p:slideViewPr>
    <p:cSldViewPr snapToGrid="0" snapToObjects="1">
      <p:cViewPr varScale="1">
        <p:scale>
          <a:sx n="64" d="100"/>
          <a:sy n="64" d="100"/>
        </p:scale>
        <p:origin x="1224" y="48"/>
      </p:cViewPr>
      <p:guideLst>
        <p:guide orient="horz" pos="2160"/>
        <p:guide pos="3840"/>
      </p:guideLst>
    </p:cSldViewPr>
  </p:slideViewPr>
  <p:outlineViewPr>
    <p:cViewPr>
      <p:scale>
        <a:sx n="33" d="100"/>
        <a:sy n="33" d="100"/>
      </p:scale>
      <p:origin x="0" y="-53184"/>
    </p:cViewPr>
  </p:outlineViewPr>
  <p:notesTextViewPr>
    <p:cViewPr>
      <p:scale>
        <a:sx n="1" d="1"/>
        <a:sy n="1" d="1"/>
      </p:scale>
      <p:origin x="0" y="0"/>
    </p:cViewPr>
  </p:notesTextViewPr>
  <p:sorterViewPr>
    <p:cViewPr varScale="1">
      <p:scale>
        <a:sx n="199" d="100"/>
        <a:sy n="199" d="100"/>
      </p:scale>
      <p:origin x="0" y="0"/>
    </p:cViewPr>
  </p:sorterViewPr>
  <p:notesViewPr>
    <p:cSldViewPr snapToGrid="0" snapToObjects="1">
      <p:cViewPr>
        <p:scale>
          <a:sx n="195" d="100"/>
          <a:sy n="195" d="100"/>
        </p:scale>
        <p:origin x="138" y="1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US" dirty="0"/>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4E876DF0-FEE0-A947-8255-B327182404A6}" type="datetimeFigureOut">
              <a:rPr lang="en-US" smtClean="0"/>
              <a:t>9/2/2021</a:t>
            </a:fld>
            <a:endParaRPr lang="en-US" dirty="0"/>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US" dirty="0"/>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F8B4E8B6-0788-EB4D-B540-A34B2EB4DF05}" type="slidenum">
              <a:rPr lang="en-US" smtClean="0"/>
              <a:t>‹#›</a:t>
            </a:fld>
            <a:endParaRPr lang="en-US" dirty="0"/>
          </a:p>
        </p:txBody>
      </p:sp>
    </p:spTree>
    <p:extLst>
      <p:ext uri="{BB962C8B-B14F-4D97-AF65-F5344CB8AC3E}">
        <p14:creationId xmlns:p14="http://schemas.microsoft.com/office/powerpoint/2010/main" val="21348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AUDIO TRANSCRIPT: </a:t>
            </a:r>
          </a:p>
          <a:p>
            <a:pPr marL="0" marR="0" lvl="0" indent="0" algn="l" defTabSz="914400" rtl="0" eaLnBrk="1" fontAlgn="auto" latinLnBrk="0" hangingPunct="1">
              <a:lnSpc>
                <a:spcPct val="100000"/>
              </a:lnSpc>
              <a:spcBef>
                <a:spcPts val="0"/>
              </a:spcBef>
              <a:spcAft>
                <a:spcPts val="0"/>
              </a:spcAft>
              <a:buClrTx/>
              <a:buSzTx/>
              <a:buFont typeface="+mj-lt"/>
              <a:buNone/>
              <a:tabLst>
                <a:tab pos="457200" algn="l"/>
              </a:tabLst>
              <a:defRPr/>
            </a:pPr>
            <a:endParaRPr kumimoji="0" lang="en-GB" sz="1200" b="0" i="1" u="none" strike="noStrike" kern="1200" cap="none" spc="0" normalizeH="0" baseline="0" noProof="0" dirty="0">
              <a:ln>
                <a:noFill/>
              </a:ln>
              <a:solidFill>
                <a:prstClr val="black"/>
              </a:solidFill>
              <a:effectLst/>
              <a:uLnTx/>
              <a:uFillTx/>
              <a:latin typeface="Open Sans" panose="020B0606030504020204"/>
              <a:ea typeface="Times New Roman" panose="02020603050405020304" pitchFamily="18" charset="0"/>
              <a:cs typeface="+mn-cs"/>
            </a:endParaRPr>
          </a:p>
          <a:p>
            <a:pPr>
              <a:lnSpc>
                <a:spcPct val="110000"/>
              </a:lnSpc>
              <a:spcBef>
                <a:spcPts val="0"/>
              </a:spcBef>
              <a:buClr>
                <a:srgbClr val="0070C0"/>
              </a:buClr>
            </a:pPr>
            <a:r>
              <a:rPr kumimoji="0" lang="en-GB" sz="1200" b="0" i="0" u="none" strike="noStrike" kern="1200" cap="none" spc="0" normalizeH="0" baseline="0" noProof="0" dirty="0">
                <a:ln>
                  <a:noFill/>
                </a:ln>
                <a:solidFill>
                  <a:prstClr val="black"/>
                </a:solidFill>
                <a:effectLst/>
                <a:uLnTx/>
                <a:uFillTx/>
                <a:latin typeface="Open Sans" panose="020B0606030504020204"/>
                <a:ea typeface="Times New Roman" panose="02020603050405020304" pitchFamily="18" charset="0"/>
                <a:cs typeface="+mn-cs"/>
              </a:rPr>
              <a:t>“Wellbeing for Education Return is intended to help local areas to support schools and further education providers to promote wellbeing and good mental health. It’s specifically designed to respond to the impacts of the pandemic. </a:t>
            </a:r>
          </a:p>
          <a:p>
            <a:pPr>
              <a:lnSpc>
                <a:spcPct val="110000"/>
              </a:lnSpc>
              <a:spcBef>
                <a:spcPts val="0"/>
              </a:spcBef>
              <a:buClr>
                <a:srgbClr val="0070C0"/>
              </a:buClr>
            </a:pPr>
            <a:endParaRPr kumimoji="0" lang="en-GB" sz="1200" b="0" i="0" u="none" strike="noStrike" kern="1200" cap="none" spc="0" normalizeH="0" baseline="0" noProof="0" dirty="0">
              <a:ln>
                <a:noFill/>
              </a:ln>
              <a:solidFill>
                <a:prstClr val="black"/>
              </a:solidFill>
              <a:effectLst/>
              <a:uLnTx/>
              <a:uFillTx/>
              <a:latin typeface="Open Sans" panose="020B0606030504020204"/>
              <a:ea typeface="Open Sans" panose="020B0606030504020204" pitchFamily="34" charset="0"/>
              <a:cs typeface="+mn-cs"/>
            </a:endParaRPr>
          </a:p>
          <a:p>
            <a:pPr marL="0" marR="0" lvl="0" indent="0" algn="l" defTabSz="914400" rtl="0" eaLnBrk="1" fontAlgn="auto" latinLnBrk="0" hangingPunct="1">
              <a:lnSpc>
                <a:spcPct val="110000"/>
              </a:lnSpc>
              <a:spcBef>
                <a:spcPts val="0"/>
              </a:spcBef>
              <a:spcAft>
                <a:spcPts val="0"/>
              </a:spcAft>
              <a:buClr>
                <a:srgbClr val="0070C0"/>
              </a:buClr>
              <a:buSzTx/>
              <a:buFontTx/>
              <a:buNone/>
              <a:tabLst/>
              <a:defRPr/>
            </a:pPr>
            <a:r>
              <a:rPr lang="en-GB" sz="1200" b="0" dirty="0">
                <a:latin typeface="Open Sans" panose="020B0606030504020204" pitchFamily="34" charset="0"/>
                <a:ea typeface="Open Sans" panose="020B0606030504020204" pitchFamily="34" charset="0"/>
                <a:cs typeface="Open Sans" panose="020B0606030504020204" pitchFamily="34" charset="0"/>
              </a:rPr>
              <a:t>My name is Dr Rina Bajaj. I’m a counselling psychologist and I’m the head of training for the Mental Health and Wellbeing in Schools Team at the Anna Freud National Centre for Children and Families, which is </a:t>
            </a:r>
            <a:r>
              <a:rPr lang="en-GB" sz="1200" b="0" dirty="0">
                <a:highlight>
                  <a:srgbClr val="FFFF00"/>
                </a:highlight>
                <a:latin typeface="Open Sans" panose="020B0606030504020204" pitchFamily="34" charset="0"/>
                <a:ea typeface="Open Sans" panose="020B0606030504020204" pitchFamily="34" charset="0"/>
                <a:cs typeface="Open Sans" panose="020B0606030504020204" pitchFamily="34" charset="0"/>
              </a:rPr>
              <a:t>the training provider for the Wellbeing for Education Return programme. </a:t>
            </a:r>
          </a:p>
          <a:p>
            <a:pPr>
              <a:lnSpc>
                <a:spcPct val="110000"/>
              </a:lnSpc>
              <a:spcBef>
                <a:spcPts val="0"/>
              </a:spcBef>
              <a:buClr>
                <a:srgbClr val="0070C0"/>
              </a:buClr>
            </a:pPr>
            <a:endParaRPr lang="en-GB" sz="1200" b="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10000"/>
              </a:lnSpc>
              <a:spcBef>
                <a:spcPts val="0"/>
              </a:spcBef>
              <a:spcAft>
                <a:spcPts val="0"/>
              </a:spcAft>
              <a:buClr>
                <a:srgbClr val="0070C0"/>
              </a:buClr>
              <a:buSzTx/>
              <a:buFontTx/>
              <a:buNone/>
              <a:tabLst/>
              <a:defRPr/>
            </a:pPr>
            <a:r>
              <a:rPr lang="en-GB" b="0" dirty="0">
                <a:highlight>
                  <a:srgbClr val="FFFF00"/>
                </a:highlight>
              </a:rPr>
              <a:t>We have developed this webinar drawing on the feedback and experience of a range of education and mental health leaders and experts, education unions, charities and local areas and</a:t>
            </a:r>
            <a:r>
              <a:rPr lang="en-GB" b="1" dirty="0">
                <a:highlight>
                  <a:srgbClr val="FFFF00"/>
                </a:highlight>
              </a:rPr>
              <a:t> </a:t>
            </a:r>
            <a:r>
              <a:rPr lang="en-GB" b="0" dirty="0">
                <a:highlight>
                  <a:srgbClr val="FFFF00"/>
                </a:highlight>
              </a:rPr>
              <a:t>their leads, who have been delivering Wellbeing for Education Return</a:t>
            </a:r>
            <a:r>
              <a:rPr lang="en-GB" b="1" dirty="0">
                <a:highlight>
                  <a:srgbClr val="FFFF00"/>
                </a:highlight>
              </a:rPr>
              <a:t> </a:t>
            </a:r>
            <a:r>
              <a:rPr lang="en-GB" b="0" dirty="0">
                <a:highlight>
                  <a:srgbClr val="FFFF00"/>
                </a:highlight>
              </a:rPr>
              <a:t>training and support. It focuses on one key message: every interaction matters. It seeks to draw on your existing abilities to connect with and support others, in your existing roles.</a:t>
            </a:r>
          </a:p>
          <a:p>
            <a:pPr>
              <a:lnSpc>
                <a:spcPct val="110000"/>
              </a:lnSpc>
              <a:spcBef>
                <a:spcPts val="0"/>
              </a:spcBef>
              <a:buClr>
                <a:srgbClr val="0070C0"/>
              </a:buClr>
            </a:pPr>
            <a:endParaRPr lang="en-GB" b="0" dirty="0">
              <a:highlight>
                <a:srgbClr val="FFFF00"/>
              </a:highlight>
            </a:endParaRPr>
          </a:p>
          <a:p>
            <a:pPr>
              <a:lnSpc>
                <a:spcPct val="110000"/>
              </a:lnSpc>
              <a:spcBef>
                <a:spcPts val="0"/>
              </a:spcBef>
              <a:buClr>
                <a:srgbClr val="0070C0"/>
              </a:buClr>
            </a:pPr>
            <a:r>
              <a:rPr lang="en-GB" b="0" dirty="0">
                <a:highlight>
                  <a:srgbClr val="FFFF00"/>
                </a:highlight>
              </a:rPr>
              <a:t>The webinar is intended to support an all-staff session, ideally facilitated by a senior leader with experience in pastoral,</a:t>
            </a:r>
            <a:r>
              <a:rPr lang="en-GB" b="1" dirty="0">
                <a:highlight>
                  <a:srgbClr val="FFFF00"/>
                </a:highlight>
              </a:rPr>
              <a:t> </a:t>
            </a:r>
            <a:r>
              <a:rPr lang="en-GB" b="0" dirty="0">
                <a:highlight>
                  <a:srgbClr val="FFFF00"/>
                </a:highlight>
              </a:rPr>
              <a:t>wellbeing, mental health or safeguarding issues, in a staff meeting or an INSET day. The webinar is designed to be interactive, with a suggested activity towards the end. The session should take about 45-60 minutes. You can also read through this on your own before discussing it as a group.</a:t>
            </a:r>
          </a:p>
          <a:p>
            <a:pPr>
              <a:lnSpc>
                <a:spcPct val="110000"/>
              </a:lnSpc>
              <a:spcBef>
                <a:spcPts val="0"/>
              </a:spcBef>
              <a:buClr>
                <a:srgbClr val="0070C0"/>
              </a:buClr>
            </a:pPr>
            <a:endParaRPr lang="en-GB" b="0" dirty="0">
              <a:highlight>
                <a:srgbClr val="FFFF00"/>
              </a:highlight>
            </a:endParaRPr>
          </a:p>
          <a:p>
            <a:pPr marL="0" indent="0">
              <a:buFont typeface="Arial" panose="020B0604020202020204" pitchFamily="34" charset="0"/>
              <a:buNone/>
            </a:pPr>
            <a:r>
              <a:rPr lang="en-GB" b="0" dirty="0"/>
              <a:t>Now let’s get started – please press play on the next slide.”</a:t>
            </a:r>
          </a:p>
          <a:p>
            <a:pPr marL="171450" indent="-171450">
              <a:buFont typeface="Arial" panose="020B0604020202020204" pitchFamily="34" charset="0"/>
              <a:buChar char="•"/>
            </a:pPr>
            <a:endParaRPr lang="en-GB" b="1" dirty="0"/>
          </a:p>
        </p:txBody>
      </p:sp>
      <p:sp>
        <p:nvSpPr>
          <p:cNvPr id="4" name="Slide Number Placeholder 3"/>
          <p:cNvSpPr>
            <a:spLocks noGrp="1"/>
          </p:cNvSpPr>
          <p:nvPr>
            <p:ph type="sldNum" sz="quarter" idx="5"/>
          </p:nvPr>
        </p:nvSpPr>
        <p:spPr/>
        <p:txBody>
          <a:bodyPr/>
          <a:lstStyle/>
          <a:p>
            <a:fld id="{F8B4E8B6-0788-EB4D-B540-A34B2EB4DF05}" type="slidenum">
              <a:rPr lang="en-US" smtClean="0"/>
              <a:t>1</a:t>
            </a:fld>
            <a:endParaRPr lang="en-US" dirty="0"/>
          </a:p>
        </p:txBody>
      </p:sp>
    </p:spTree>
    <p:extLst>
      <p:ext uri="{BB962C8B-B14F-4D97-AF65-F5344CB8AC3E}">
        <p14:creationId xmlns:p14="http://schemas.microsoft.com/office/powerpoint/2010/main" val="1242139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endParaRPr lang="en-GB" sz="1300" b="0" u="none" dirty="0"/>
          </a:p>
          <a:p>
            <a:r>
              <a:rPr lang="en-GB" sz="1300" b="0" u="none" dirty="0"/>
              <a:t>“When we think about resilience and building relationships and before we introduce you to ‘Look, Listen and Link’, there are a few things to consider, as outlined here. </a:t>
            </a:r>
          </a:p>
          <a:p>
            <a:endParaRPr lang="en-GB" sz="1300" b="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t>You may currently be delivering both online and classroom learning and support. You may also be working with pupils and students that you don’t know very well. You may also be doing all of these things whilst trying to home school your own children, or caring for other friends and family.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t>These newer ways of working can pose challenges as well as opportunities: for example having access to technology, or having a private space and enough time to talk. If you’re looking to check in with a parent or carer, a pupil or student, or even a staff member, establish whether those involved have the time and space to speak, if they understand what the conversation is about, and if they have a time limit around how long the call will take. It’s important to be mindful of what else might be going on for children and young people, as well as what might be going on for parents and carers and staff members. People will be affected in different ways and may therefore need different or extra kinds of help in accessing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u="none" dirty="0"/>
          </a:p>
          <a:p>
            <a:r>
              <a:rPr lang="en-GB" sz="1300" b="0" u="none" dirty="0"/>
              <a:t>It’s important that you act </a:t>
            </a:r>
            <a:r>
              <a:rPr lang="en-GB" sz="1300" b="0" dirty="0"/>
              <a:t>within your own competency and role. You may be facing some really challenging situations with pupils and students, but also challenging situations with staff and parents or carers, particularly at the moment. It’s really natural to want to help, but you don’t have to have all of the answers. If you’re not a mental health expert, you’re not expected to be.</a:t>
            </a:r>
          </a:p>
          <a:p>
            <a:endParaRPr lang="en-GB" sz="13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300" b="0" dirty="0"/>
              <a:t>Remember that we’re all human and this is a particularly challenging time. When we’re trying to spot and support other people who are struggling, it’s important – especially now – for us to put our own safety masks on first. If you don’t feel confident or emotionally able to address a concern, that’s completely understandable. Someone else might be better placed to offer this support. If in doubt, discuss this with your safeguarding, pastoral, wellbeing or senior mental health lead. Use your own support networks if you need to. </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It’s also important to respect and protect the child or young person. Involving a child’s parents or carers depends on their age and the situation, but it’s best to engage them wherever appropriate. I</a:t>
            </a:r>
            <a:r>
              <a:rPr lang="en-GB" sz="1300" b="0" kern="1200" dirty="0">
                <a:solidFill>
                  <a:schemeClr val="tx1"/>
                </a:solidFill>
                <a:latin typeface="+mn-lt"/>
                <a:ea typeface="+mn-ea"/>
                <a:cs typeface="+mn-cs"/>
              </a:rPr>
              <a:t>f a young person is over the age of 16, then the information they share with you is confidential and you cannot share this with anyone, unless you have a reason to suspect risk of harm to themselves or others, or they have given you permission to share information. </a:t>
            </a:r>
            <a:r>
              <a:rPr lang="en-GB" sz="1800" dirty="0">
                <a:solidFill>
                  <a:srgbClr val="000000"/>
                </a:solidFill>
                <a:effectLst/>
                <a:latin typeface="Calibri" panose="020F0502020204030204" pitchFamily="34" charset="0"/>
                <a:ea typeface="Calibri" panose="020F0502020204030204" pitchFamily="34" charset="0"/>
              </a:rPr>
              <a:t>If the child is under 16 then you need to ensure that they understand that depending on what they tell you, you may need to pass that on to other people to keep them safe. </a:t>
            </a:r>
          </a:p>
          <a:p>
            <a:pPr marL="0" indent="0">
              <a:buFont typeface="Arial" panose="020B0604020202020204" pitchFamily="34" charset="0"/>
              <a:buNone/>
            </a:pPr>
            <a:endParaRPr lang="en-GB" sz="1800" b="0" spc="-5"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800" b="0" spc="-5" dirty="0">
                <a:solidFill>
                  <a:srgbClr val="000000"/>
                </a:solidFill>
                <a:effectLst/>
                <a:latin typeface="Verdana" panose="020B0604030504040204" pitchFamily="34" charset="0"/>
                <a:ea typeface="Calibri" panose="020F0502020204030204" pitchFamily="34" charset="0"/>
                <a:cs typeface="Calibri" panose="020F0502020204030204" pitchFamily="34" charset="0"/>
              </a:rPr>
              <a:t>Make sure you’re up to date on and follow your school or further education provider’s safeguarding and child protection policies and procedures, including how these work in teaching or interacting with children and young people online; and that you know how to respond if a child or a young person tells you something isn’t right at home.”</a:t>
            </a:r>
            <a:endParaRPr lang="en-GB" sz="1300" b="0" dirty="0"/>
          </a:p>
          <a:p>
            <a:pPr marL="0" indent="0">
              <a:buFont typeface="Arial" panose="020B0604020202020204" pitchFamily="34" charset="0"/>
              <a:buNone/>
            </a:pPr>
            <a:endParaRPr lang="en-GB" sz="13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596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endParaRPr lang="en-GB" sz="1300" b="1" u="none" dirty="0"/>
          </a:p>
          <a:p>
            <a:pPr marL="0" indent="0">
              <a:buFont typeface="Arial" panose="020B0604020202020204" pitchFamily="34" charset="0"/>
              <a:buNone/>
            </a:pPr>
            <a:r>
              <a:rPr lang="en-GB" sz="1300" b="0" dirty="0">
                <a:solidFill>
                  <a:schemeClr val="accent1">
                    <a:lumMod val="50000"/>
                  </a:schemeClr>
                </a:solidFill>
              </a:rPr>
              <a:t>“This slide introduces ‘Look, Listen, Link’. This is drawn from Psychological First Aid, which has a global evidence base. It was developed as a way to reduce distress following traumatic events, and it also helps individuals to support people of all ages to function and cope better.</a:t>
            </a:r>
          </a:p>
          <a:p>
            <a:pPr marL="0" indent="0">
              <a:buFont typeface="Arial" panose="020B0604020202020204" pitchFamily="34" charset="0"/>
              <a:buNone/>
            </a:pPr>
            <a:endParaRPr lang="en-GB" sz="1300" b="0" dirty="0">
              <a:solidFill>
                <a:schemeClr val="accent1">
                  <a:lumMod val="50000"/>
                </a:schemeClr>
              </a:solidFill>
            </a:endParaRPr>
          </a:p>
          <a:p>
            <a:pPr marL="0" indent="0">
              <a:buFont typeface="Arial" panose="020B0604020202020204" pitchFamily="34" charset="0"/>
              <a:buNone/>
            </a:pPr>
            <a:r>
              <a:rPr lang="en-GB" sz="1300" b="0" dirty="0">
                <a:solidFill>
                  <a:schemeClr val="accent1">
                    <a:lumMod val="50000"/>
                  </a:schemeClr>
                </a:solidFill>
              </a:rPr>
              <a:t>It focuses on some key actions – Look, Listen, Link – as a simple framework for identifying and approaching someone in distress, assessing what help they might need, and enabling them to get that help.</a:t>
            </a:r>
          </a:p>
          <a:p>
            <a:pPr marL="0" indent="0">
              <a:buFont typeface="Arial" panose="020B0604020202020204" pitchFamily="34" charset="0"/>
              <a:buNone/>
            </a:pPr>
            <a:endParaRPr lang="en-GB" sz="1300" b="0" dirty="0">
              <a:solidFill>
                <a:schemeClr val="accent1">
                  <a:lumMod val="50000"/>
                </a:schemeClr>
              </a:solidFill>
            </a:endParaRPr>
          </a:p>
          <a:p>
            <a:pPr marL="0" indent="0">
              <a:buFont typeface="Arial" panose="020B0604020202020204" pitchFamily="34" charset="0"/>
              <a:buNone/>
            </a:pPr>
            <a:r>
              <a:rPr lang="en-GB" sz="1300" b="0" dirty="0">
                <a:solidFill>
                  <a:schemeClr val="accent1">
                    <a:lumMod val="50000"/>
                  </a:schemeClr>
                </a:solidFill>
              </a:rPr>
              <a:t>It’s a useful framework for the current context and for staff working in schools and further education because it’s focused on supporting people to recover in the shorter term and to build resilience in the longer term, by learning from their experiences</a:t>
            </a:r>
            <a:r>
              <a:rPr lang="en-GB" sz="1300" b="0" dirty="0"/>
              <a:t>.</a:t>
            </a:r>
          </a:p>
          <a:p>
            <a:pPr marL="0" indent="0">
              <a:buFont typeface="Arial" panose="020B0604020202020204" pitchFamily="34" charset="0"/>
              <a:buNone/>
            </a:pPr>
            <a:endParaRPr lang="en-GB" sz="13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300" b="0" dirty="0"/>
              <a:t>You may also have heard about or trained in Mental Health First Aid or Awareness. Whilst there may be some overlap, Psychological First Aid is not the same as Mental Health First Aid training. This is specifically about providing practical, emotional support following potentially stressful or traumatic incidents. It may be helpful during and after this pandemic and in responding to events linked to it - such as bereavement, illness or injury.</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If you’re interested in learning more about using Psychological First Aid in your work with children and young people, we’ve linked to e-learning on this in the signposting document alongside this webinar.”</a:t>
            </a:r>
          </a:p>
          <a:p>
            <a:pPr marL="0" indent="0">
              <a:buFont typeface="Arial" panose="020B0604020202020204" pitchFamily="34" charset="0"/>
              <a:buNone/>
            </a:pPr>
            <a:endParaRPr lang="en-GB" sz="1300" b="0" dirty="0"/>
          </a:p>
          <a:p>
            <a:pPr marL="0" indent="0">
              <a:buFont typeface="Arial" panose="020B0604020202020204" pitchFamily="34" charset="0"/>
              <a:buNone/>
            </a:pPr>
            <a:endParaRPr lang="en-GB" sz="1300" b="0" dirty="0"/>
          </a:p>
          <a:p>
            <a:pPr marL="0" indent="0">
              <a:buFont typeface="Arial" panose="020B0604020202020204" pitchFamily="34" charset="0"/>
              <a:buNone/>
            </a:pPr>
            <a:endParaRPr lang="en-GB" sz="1300" b="0" dirty="0"/>
          </a:p>
          <a:p>
            <a:pPr marL="0" indent="0">
              <a:buFont typeface="Arial" panose="020B0604020202020204" pitchFamily="34" charset="0"/>
              <a:buNone/>
            </a:pPr>
            <a:endParaRPr lang="en-GB" sz="13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9153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pPr marL="0" indent="0">
              <a:buFont typeface="Arial" panose="020B0604020202020204" pitchFamily="34" charset="0"/>
              <a:buNone/>
            </a:pPr>
            <a:endParaRPr lang="en-GB" sz="1300" b="0" u="none" dirty="0"/>
          </a:p>
          <a:p>
            <a:pPr marL="0" indent="0">
              <a:buFont typeface="Arial" panose="020B0604020202020204" pitchFamily="34" charset="0"/>
              <a:buNone/>
            </a:pPr>
            <a:r>
              <a:rPr lang="en-GB" sz="1300" b="0" dirty="0"/>
              <a:t>“This slide provides an overview of the first part of the Psychological First Aid model, which is ‘Look’.</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The slide highlights some warning signs and what to look out for when supporting children and young people – both online and offline.</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Although there are individual differences, when children and young people are under stress or anxious, they can show this in a variety of ways. This can include:</a:t>
            </a:r>
          </a:p>
          <a:p>
            <a:pPr marL="285750" indent="-285750">
              <a:buFont typeface="Arial" panose="020B0604020202020204" pitchFamily="34" charset="0"/>
              <a:buChar char="•"/>
            </a:pPr>
            <a:r>
              <a:rPr lang="en-GB" sz="1300" b="0" dirty="0"/>
              <a:t>isolating themselves</a:t>
            </a:r>
          </a:p>
          <a:p>
            <a:pPr marL="285750" indent="-285750">
              <a:buFont typeface="Arial" panose="020B0604020202020204" pitchFamily="34" charset="0"/>
              <a:buChar char="•"/>
            </a:pPr>
            <a:r>
              <a:rPr lang="en-GB" sz="1300" b="0" dirty="0"/>
              <a:t>not attending school or further education or engaging with online learning</a:t>
            </a:r>
          </a:p>
          <a:p>
            <a:pPr marL="285750" indent="-285750">
              <a:buFont typeface="Arial" panose="020B0604020202020204" pitchFamily="34" charset="0"/>
              <a:buChar char="•"/>
            </a:pPr>
            <a:r>
              <a:rPr lang="en-GB" sz="1300" b="0" dirty="0"/>
              <a:t>changes in their emotional state, such as appearing fearful, or withdrawn, or having low self-esteem</a:t>
            </a:r>
          </a:p>
          <a:p>
            <a:pPr marL="285750" indent="-285750">
              <a:buFont typeface="Arial" panose="020B0604020202020204" pitchFamily="34" charset="0"/>
              <a:buChar char="•"/>
            </a:pPr>
            <a:r>
              <a:rPr lang="en-GB" sz="1300" b="0" dirty="0"/>
              <a:t>changes in their behaviour, for example becoming aggressive or challenging, changes in their body language such as repeating movements over and over again. Other examples here might include affection-seeking, over-friendliness, clinginess, demonstrating excessively good behaviour to prevent disapproval, failing to seek or accept comfort or affection when they’re very distressed, showing controlling behavioural patterns, or a lack of ability to understand and recognise emotions. </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It’s important, when handling behavioural issues online or offline, to look into what might be driving the behaviour before taking any further action. Difficulties at home and mental health needs might well be factors to consider.</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Some children and young people may appear fine, but they may be masking their worries. Where, for example, parents and carers raise concerns, it’s worth bearing this in mind. They may seem fine in the classroom or online, but it may be a different story elsewhere.”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3865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endParaRPr lang="en-GB" sz="1300" b="0" u="none" dirty="0"/>
          </a:p>
          <a:p>
            <a:pPr marL="0" indent="0">
              <a:buFont typeface="Arial" panose="020B0604020202020204" pitchFamily="34" charset="0"/>
              <a:buNone/>
            </a:pPr>
            <a:r>
              <a:rPr lang="en-GB" sz="1300" b="0" dirty="0"/>
              <a:t>“How do we listen carefully and well? Active listening is essential to understanding other people and this slide provides some top tips around active listening. Listening well is key in building relationships and the whole recovery approach. You don’t have to have the all of the answers right now, but without good listening everything else will fail.</a:t>
            </a:r>
          </a:p>
          <a:p>
            <a:pPr marL="0" indent="0">
              <a:buFont typeface="Arial" panose="020B0604020202020204" pitchFamily="34" charset="0"/>
              <a:buNone/>
            </a:pPr>
            <a:endParaRPr lang="en-GB" sz="1300" b="0" dirty="0"/>
          </a:p>
          <a:p>
            <a:pPr marL="0" indent="0">
              <a:buFont typeface="Arial" panose="020B0604020202020204" pitchFamily="34" charset="0"/>
              <a:buNone/>
            </a:pPr>
            <a:r>
              <a:rPr lang="en-GB" sz="1300" b="0" dirty="0"/>
              <a:t>When thinking about active listening, it can be helpful to think about the following points:</a:t>
            </a:r>
          </a:p>
          <a:p>
            <a:pPr marL="0" indent="0">
              <a:buFont typeface="Arial" panose="020B0604020202020204" pitchFamily="34" charset="0"/>
              <a:buNone/>
            </a:pPr>
            <a:endParaRPr lang="en-GB" sz="1300" b="0" dirty="0"/>
          </a:p>
          <a:p>
            <a:pPr marL="285750" indent="-285750">
              <a:buFont typeface="Arial" panose="020B0604020202020204" pitchFamily="34" charset="0"/>
              <a:buChar char="•"/>
            </a:pPr>
            <a:r>
              <a:rPr lang="en-GB" sz="1300" b="0" dirty="0"/>
              <a:t>How do you acknowledge? For example, you might acknowledge that things feel difficult right now, or acknowledge a range of feelings – such as anxiety, sadness, anger, frustration, disappointment and so on.</a:t>
            </a:r>
          </a:p>
          <a:p>
            <a:pPr marL="0" indent="0">
              <a:buFont typeface="Arial" panose="020B0604020202020204" pitchFamily="34" charset="0"/>
              <a:buNone/>
            </a:pPr>
            <a:endParaRPr lang="en-GB" sz="1300" b="0" dirty="0"/>
          </a:p>
          <a:p>
            <a:pPr marL="285750" indent="-285750">
              <a:buFont typeface="Arial" panose="020B0604020202020204" pitchFamily="34" charset="0"/>
              <a:buChar char="•"/>
            </a:pPr>
            <a:r>
              <a:rPr lang="en-GB" sz="1300" b="0" dirty="0"/>
              <a:t>It’s also important to ‘normalise’ a range of feelings. You might say something along the lines of  “It’s OK to feel like this. A lot of people do…”</a:t>
            </a:r>
          </a:p>
          <a:p>
            <a:pPr marL="0" indent="0">
              <a:buFont typeface="Arial" panose="020B0604020202020204" pitchFamily="34" charset="0"/>
              <a:buNone/>
            </a:pPr>
            <a:endParaRPr lang="en-GB" sz="1300" b="0" dirty="0"/>
          </a:p>
          <a:p>
            <a:pPr marL="285750" indent="-285750">
              <a:buFont typeface="Arial" panose="020B0604020202020204" pitchFamily="34" charset="0"/>
              <a:buChar char="•"/>
            </a:pPr>
            <a:r>
              <a:rPr lang="en-GB" sz="1300" b="0" dirty="0"/>
              <a:t>In addition, it’s also useful to provide some ‘scaffolding’ to social support. An example of this might be the following statement: “I hear what you’re saying. Maybe we can talk about possible solutions…”</a:t>
            </a:r>
          </a:p>
          <a:p>
            <a:pPr marL="0" indent="0">
              <a:buFont typeface="Arial" panose="020B0604020202020204" pitchFamily="34" charset="0"/>
              <a:buNone/>
            </a:pPr>
            <a:endParaRPr lang="en-GB" sz="1300" b="0" dirty="0"/>
          </a:p>
          <a:p>
            <a:pPr marL="285750" indent="-285750">
              <a:buFont typeface="Arial" panose="020B0604020202020204" pitchFamily="34" charset="0"/>
              <a:buChar char="•"/>
            </a:pPr>
            <a:r>
              <a:rPr lang="en-GB" sz="1300" b="0" dirty="0"/>
              <a:t>Lastly, it’s important to signpost, so you may help young people and children to think about what they can do. For example, you might say something like: “One thing we can do is x, y and z… how do you feel about that?” This can help young people and children to think about the possible solutions, as well as additional sources of support.”</a:t>
            </a:r>
          </a:p>
          <a:p>
            <a:pPr marL="0" indent="0">
              <a:buFont typeface="Arial" panose="020B0604020202020204" pitchFamily="34" charset="0"/>
              <a:buNone/>
            </a:pPr>
            <a:endParaRPr lang="en-GB" sz="1300" b="0" dirty="0"/>
          </a:p>
          <a:p>
            <a:pPr marL="285750" indent="-285750">
              <a:buFont typeface="Arial" panose="020B0604020202020204" pitchFamily="34" charset="0"/>
              <a:buChar char="•"/>
            </a:pPr>
            <a:r>
              <a:rPr lang="en-GB" sz="1300" b="0" dirty="0"/>
              <a:t>Give young people and children space and time – don’t force them to talk and resist the urge to find a solution or to have all of the answers. If you don’t know something, just say so – and say you’ll try to find out.</a:t>
            </a:r>
          </a:p>
          <a:p>
            <a:endParaRPr lang="en-GB" sz="1300" dirty="0"/>
          </a:p>
          <a:p>
            <a:r>
              <a:rPr lang="en-GB" sz="1300" b="0" dirty="0"/>
              <a:t>You may wish to discuss and agree safe and appropriate ways of reassuring children and young people online and offline. For example, you may wish to consider how your body language, tone and facial expressions come across. You may need to exaggerate these so pupils or students can see them online, or</a:t>
            </a:r>
            <a:r>
              <a:rPr lang="en-GB" sz="1300" b="1" dirty="0"/>
              <a:t> </a:t>
            </a:r>
            <a:r>
              <a:rPr lang="en-GB" sz="1300" b="0" dirty="0"/>
              <a:t>if you are wearing masks. You may wish to use signals to reassure or show approval – such as a thumbs up sign – and maybe even include your class in doing this.”</a:t>
            </a:r>
          </a:p>
          <a:p>
            <a:endParaRPr lang="en-GB" sz="1300" b="0" dirty="0"/>
          </a:p>
          <a:p>
            <a:endParaRPr lang="en-GB" sz="1300" b="0" dirty="0"/>
          </a:p>
        </p:txBody>
      </p:sp>
      <p:sp>
        <p:nvSpPr>
          <p:cNvPr id="4" name="Slide Number Placeholder 3"/>
          <p:cNvSpPr>
            <a:spLocks noGrp="1"/>
          </p:cNvSpPr>
          <p:nvPr>
            <p:ph type="sldNum" sz="quarter" idx="5"/>
          </p:nvPr>
        </p:nvSpPr>
        <p:spPr/>
        <p:txBody>
          <a:bodyPr/>
          <a:lstStyle/>
          <a:p>
            <a:pPr marL="0" marR="0" lvl="0" indent="0" algn="r" defTabSz="966338" rtl="0" eaLnBrk="1" fontAlgn="auto" latinLnBrk="0" hangingPunct="1">
              <a:lnSpc>
                <a:spcPct val="100000"/>
              </a:lnSpc>
              <a:spcBef>
                <a:spcPts val="0"/>
              </a:spcBef>
              <a:spcAft>
                <a:spcPts val="0"/>
              </a:spcAft>
              <a:buClrTx/>
              <a:buSzTx/>
              <a:buFontTx/>
              <a:buNone/>
              <a:tabLst/>
              <a:defRPr/>
            </a:pPr>
            <a:fld id="{9E75B55E-DDA4-4AA9-AF26-9297D581E584}" type="slidenum">
              <a:rPr kumimoji="0" lang="en-GB"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338" rtl="0" eaLnBrk="1" fontAlgn="auto" latinLnBrk="0" hangingPunct="1">
                <a:lnSpc>
                  <a:spcPct val="100000"/>
                </a:lnSpc>
                <a:spcBef>
                  <a:spcPts val="0"/>
                </a:spcBef>
                <a:spcAft>
                  <a:spcPts val="0"/>
                </a:spcAft>
                <a:buClrTx/>
                <a:buSzTx/>
                <a:buFontTx/>
                <a:buNone/>
                <a:tabLst/>
                <a:defRPr/>
              </a:pPr>
              <a:t>13</a:t>
            </a:fld>
            <a:endParaRPr kumimoji="0" lang="en-GB"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9241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lang="en-GB" sz="1300" b="0" dirty="0"/>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lang="en-GB" sz="1300" b="0" dirty="0"/>
              <a:t>“</a:t>
            </a:r>
            <a:r>
              <a:rPr lang="en-GB" sz="1400" b="0" dirty="0"/>
              <a:t>This slide is all about ‘making links’ or ‘signposting’ – it highlights that you do not have to manage challenges on your own.</a:t>
            </a:r>
            <a:r>
              <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 </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Initially, it’s worth checking who’s around that individual – whether that’s family, friends, or those they trust – and whether they are aware of how the individual is feeling. Encourage the person to open up to and seek comfort from their loved ones (if this is appropriate), as this can be an important first step.</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lang="en-GB" sz="1400" b="0" dirty="0">
                <a:solidFill>
                  <a:prstClr val="black"/>
                </a:solidFill>
                <a:latin typeface="Open Sans" panose="020B0606030504020204" pitchFamily="34" charset="0"/>
                <a:ea typeface="Open Sans" panose="020B0606030504020204" pitchFamily="34" charset="0"/>
                <a:cs typeface="Open Sans" panose="020B0606030504020204" pitchFamily="34" charset="0"/>
              </a:rPr>
              <a:t>Support in your school or further education provider can include senior leads, safeguarding leads, pastoral and wellbeing leads, learning mentors, your SENDCos, school nurses, peer support and other trusted adults. </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Specialist support is also available should you need it. This can include education psychology, counsellors, Emotional Literacy Support Assistants or ELSAs and other pastoral support, Mental Health Support Teams, Children and Young People’s Mental Health Services, GPs, speech and language therapists, adult mental health teams, social services, local authority education and learning services, voluntary and community sector organisations and yout</a:t>
            </a:r>
            <a:r>
              <a:rPr lang="en-GB" sz="1400" b="0" dirty="0">
                <a:solidFill>
                  <a:prstClr val="black"/>
                </a:solidFill>
                <a:latin typeface="Open Sans" panose="020B0606030504020204" pitchFamily="34" charset="0"/>
                <a:ea typeface="Open Sans" panose="020B0606030504020204" pitchFamily="34" charset="0"/>
                <a:cs typeface="Open Sans" panose="020B0606030504020204" pitchFamily="34" charset="0"/>
              </a:rPr>
              <a:t>h workers. These organisations may also be able to support you with signposting to other relevant services. When making referrals, provide as much information as you can to help organisations establish how best to proceed.</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lang="en-GB" sz="1400" b="0" dirty="0">
              <a:solidFill>
                <a:prstClr val="black"/>
              </a:solidFill>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lang="en-GB" sz="1400" b="0" dirty="0"/>
              <a:t>There are also online services and tools to help people remotely, such as online counselling or wellbeing apps.” </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endParaRPr lang="en-GB" sz="1300" dirty="0"/>
          </a:p>
          <a:p>
            <a:endParaRPr lang="en-GB" sz="13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2196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u="none" dirty="0"/>
              <a:t>AUDIO TRANSCRIPT: </a:t>
            </a:r>
          </a:p>
          <a:p>
            <a:endParaRPr lang="en-US" sz="1200" b="0" u="none" dirty="0"/>
          </a:p>
          <a:p>
            <a:r>
              <a:rPr lang="en-US" sz="1200" b="0" u="none" dirty="0"/>
              <a:t>“When thinking about signposting, it’s important to think about a range of support options both inside and outside of your school or further education provider. Make yourself aware of resources, including self-help resources. You might also want to consider linking in with local or national communities, including online communities. </a:t>
            </a:r>
          </a:p>
          <a:p>
            <a:endParaRPr lang="en-US" sz="1200" b="0" u="none"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The list that you develop will depend upon what’s available locally and it’s not an exhaustive list. It’s also important that services and resources are age-appropriate for your pupils or students.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you’re not sure about whether you’re well-placed to signpost a pupil or </a:t>
            </a:r>
            <a:r>
              <a:rPr lang="en-US" b="0" dirty="0"/>
              <a:t>student, then speak to your </a:t>
            </a:r>
            <a:r>
              <a:rPr lang="en-US" sz="1200" b="0" u="none" dirty="0"/>
              <a:t>senior mental health lead, pastoral or wellbeing lead,</a:t>
            </a:r>
            <a:r>
              <a:rPr lang="en-US" sz="1200" b="1" u="none" dirty="0"/>
              <a:t> </a:t>
            </a:r>
            <a:r>
              <a:rPr lang="en-US" sz="1200" b="0" u="none" dirty="0"/>
              <a:t>SENDCo and/or designated safeguarding lead, as they may be able to advise you or to provide a list of resources. They may also be able to make some suggestions if these aren’t already available to you. </a:t>
            </a:r>
            <a:r>
              <a:rPr kumimoji="0" lang="en-GB" sz="12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We have provided links to some free, nationally-available resources for education staff and children and young people and their families alongside this webinar, which may be helpful for you.”</a:t>
            </a:r>
          </a:p>
          <a:p>
            <a:endParaRPr lang="en-US" sz="1200" b="0" u="none" dirty="0"/>
          </a:p>
          <a:p>
            <a:r>
              <a:rPr lang="en-US" sz="1200" b="0" u="none" dirty="0"/>
              <a:t>Remember that signposting is an active process; the more you listen carefully, the more likely you’ll be able to refer someone to appropriate support. </a:t>
            </a:r>
            <a:r>
              <a:rPr lang="en-US" b="0" dirty="0"/>
              <a:t>Guiding someone to a good resource is empowering, and the aim of good signposting is to help that individual to build their coping strategies and to build their resilience.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Segoe UI" panose="020B0502040204020203" pitchFamily="34" charset="0"/>
              </a:rPr>
              <a:t>You might see increased or different wellbeing and mental health needs amongst your pupils or students when schools and further education providers reopen fully. Knowing what resources are out there will help you to prepare.”</a:t>
            </a:r>
            <a:endParaRPr lang="en-GB" sz="1800" b="0" dirty="0">
              <a:effectLst/>
              <a:latin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7020A2-7BFF-44DD-A509-703504C12041}"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299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AUDIO TRANSCRIPT:</a:t>
            </a:r>
          </a:p>
          <a:p>
            <a:endParaRPr lang="en-GB" sz="1300" dirty="0"/>
          </a:p>
          <a:p>
            <a:r>
              <a:rPr lang="en-GB" sz="1300" dirty="0"/>
              <a:t>“We will now introduce an activity to help you discuss what you’ve learned so far and how you might apply this learning when working with pupils, students, families - as well as yourselves and your colleagues.”</a:t>
            </a:r>
          </a:p>
          <a:p>
            <a:endParaRPr lang="en-GB" sz="1300" dirty="0"/>
          </a:p>
          <a:p>
            <a:endParaRPr lang="en-GB" sz="13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1513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AUDIO TRANSCRIPT:</a:t>
            </a: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 </a:t>
            </a: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“Look, Listen, Link’ can be applied to a range of scenarios and across your whole school or further education community. This activity should take about 10-15 minutes. </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Discuss how you could usefully apply the Look, Listen, Link model to pupils, students or colleagues that you work with. You could explore the barriers and opportunities of working online, as well as socially distanced teaching, or ‘bubbles’.</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You may wish to think about the following:</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00000"/>
              </a:lnSpc>
              <a:spcBef>
                <a:spcPts val="0"/>
              </a:spcBef>
              <a:buClr>
                <a:srgbClr val="0070C0"/>
              </a:buClr>
              <a:buFont typeface="Arial" panose="020B0604020202020204" pitchFamily="34" charset="0"/>
              <a:buChar char="•"/>
            </a:pPr>
            <a:r>
              <a:rPr lang="en-GB" sz="1400" b="0" dirty="0">
                <a:latin typeface="Open Sans" panose="020B0606030504020204" pitchFamily="34" charset="0"/>
                <a:ea typeface="Open Sans" panose="020B0606030504020204" pitchFamily="34" charset="0"/>
                <a:cs typeface="Open Sans" panose="020B0606030504020204" pitchFamily="34" charset="0"/>
              </a:rPr>
              <a:t>how you might spot warning signs online, or in pupils or students that you don’t usually work with</a:t>
            </a:r>
          </a:p>
          <a:p>
            <a:pPr marL="285750" indent="-285750">
              <a:lnSpc>
                <a:spcPct val="100000"/>
              </a:lnSpc>
              <a:spcBef>
                <a:spcPts val="0"/>
              </a:spcBef>
              <a:buClr>
                <a:srgbClr val="0070C0"/>
              </a:buClr>
              <a:buFont typeface="Arial" panose="020B0604020202020204" pitchFamily="34" charset="0"/>
              <a:buChar char="•"/>
            </a:pPr>
            <a:r>
              <a:rPr lang="en-GB" sz="1400" b="0" dirty="0">
                <a:latin typeface="Open Sans" panose="020B0606030504020204" pitchFamily="34" charset="0"/>
                <a:ea typeface="Open Sans" panose="020B0606030504020204" pitchFamily="34" charset="0"/>
                <a:cs typeface="Open Sans" panose="020B0606030504020204" pitchFamily="34" charset="0"/>
              </a:rPr>
              <a:t>whether you could have wellbeing check-ins with pupils and students, if you don’t do so already</a:t>
            </a:r>
          </a:p>
          <a:p>
            <a:pPr marL="285750" indent="-285750">
              <a:lnSpc>
                <a:spcPct val="100000"/>
              </a:lnSpc>
              <a:spcBef>
                <a:spcPts val="0"/>
              </a:spcBef>
              <a:buClr>
                <a:srgbClr val="0070C0"/>
              </a:buClr>
              <a:buFont typeface="Arial" panose="020B0604020202020204" pitchFamily="34" charset="0"/>
              <a:buChar char="•"/>
            </a:pPr>
            <a:r>
              <a:rPr lang="en-GB" sz="1400" b="0" dirty="0">
                <a:latin typeface="Open Sans" panose="020B0606030504020204" pitchFamily="34" charset="0"/>
                <a:ea typeface="Open Sans" panose="020B0606030504020204" pitchFamily="34" charset="0"/>
                <a:cs typeface="Open Sans" panose="020B0606030504020204" pitchFamily="34" charset="0"/>
              </a:rPr>
              <a:t>how you might build in moments to check in with colleagues remotely, during this extremely busy time.</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Please ensure that when you’re having these discussions you aren’t using any identifying information. It’s also important to refer back to your group agreement, as highlighted on slide 4.</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If you wish to, you can use the example of the case study ‘Anita’, which is on the next slide, in order to support your discussions.</a:t>
            </a:r>
          </a:p>
          <a:p>
            <a:pPr marL="0" indent="0">
              <a:lnSpc>
                <a:spcPct val="100000"/>
              </a:lnSpc>
              <a:spcBef>
                <a:spcPts val="0"/>
              </a:spcBef>
              <a:buClr>
                <a:srgbClr val="0070C0"/>
              </a:buClr>
              <a:buFont typeface="Arial" panose="020B0604020202020204" pitchFamily="34" charset="0"/>
              <a:buNone/>
            </a:pPr>
            <a:endParaRPr lang="en-GB" sz="1400" b="1"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0" dirty="0">
                <a:latin typeface="Open Sans" panose="020B0606030504020204" pitchFamily="34" charset="0"/>
                <a:ea typeface="Open Sans" panose="020B0606030504020204" pitchFamily="34" charset="0"/>
                <a:cs typeface="Open Sans" panose="020B0606030504020204" pitchFamily="34" charset="0"/>
              </a:rPr>
              <a:t>Please pause the webinar here – or once you’ve reviewed the ‘Anita’ case study - to complete this activity.”  </a:t>
            </a:r>
          </a:p>
          <a:p>
            <a:pPr marL="0" indent="0">
              <a:lnSpc>
                <a:spcPct val="100000"/>
              </a:lnSpc>
              <a:spcBef>
                <a:spcPts val="0"/>
              </a:spcBef>
              <a:buClr>
                <a:srgbClr val="0070C0"/>
              </a:buClr>
              <a:buFont typeface="Arial" panose="020B0604020202020204" pitchFamily="34" charset="0"/>
              <a:buNone/>
            </a:pPr>
            <a:r>
              <a:rPr lang="en-GB" sz="1400" b="1" dirty="0">
                <a:latin typeface="Open Sans" panose="020B0606030504020204" pitchFamily="34" charset="0"/>
                <a:ea typeface="Open Sans" panose="020B0606030504020204" pitchFamily="34" charset="0"/>
                <a:cs typeface="Open Sans" panose="020B0606030504020204" pitchFamily="34" charset="0"/>
              </a:rPr>
              <a:t> </a:t>
            </a: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endParaRPr lang="en-GB" sz="1400" b="0" dirty="0">
              <a:latin typeface="Open Sans" panose="020B0606030504020204" pitchFamily="34" charset="0"/>
              <a:ea typeface="Open Sans" panose="020B0606030504020204" pitchFamily="34" charset="0"/>
              <a:cs typeface="Open Sans" panose="020B0606030504020204" pitchFamily="34" charset="0"/>
            </a:endParaRPr>
          </a:p>
          <a:p>
            <a:pPr marL="0" indent="0">
              <a:lnSpc>
                <a:spcPct val="100000"/>
              </a:lnSpc>
              <a:spcBef>
                <a:spcPts val="0"/>
              </a:spcBef>
              <a:buClr>
                <a:srgbClr val="0070C0"/>
              </a:buClr>
              <a:buFont typeface="Arial" panose="020B0604020202020204" pitchFamily="34" charset="0"/>
              <a:buNone/>
            </a:pPr>
            <a:r>
              <a:rPr lang="en-GB" sz="1400" b="1" dirty="0">
                <a:latin typeface="Open Sans" panose="020B0606030504020204" pitchFamily="34" charset="0"/>
                <a:ea typeface="Open Sans" panose="020B0606030504020204" pitchFamily="34" charset="0"/>
                <a:cs typeface="Open Sans" panose="020B0606030504020204" pitchFamily="34" charset="0"/>
              </a:rPr>
              <a:t> </a:t>
            </a:r>
          </a:p>
          <a:p>
            <a:endParaRPr lang="en-GB" sz="14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60804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5572089-2F97-40C7-A90A-700A033C4C0E}"/>
              </a:ext>
            </a:extLst>
          </p:cNvPr>
          <p:cNvSpPr>
            <a:spLocks noGrp="1"/>
          </p:cNvSpPr>
          <p:nvPr>
            <p:ph type="body" idx="1"/>
          </p:nvPr>
        </p:nvSpPr>
        <p:spPr/>
        <p:txBody>
          <a:bodyPr/>
          <a:lstStyle/>
          <a:p>
            <a:r>
              <a:rPr lang="en-GB" dirty="0"/>
              <a:t>AUDIO TRANSCRIPT:</a:t>
            </a:r>
          </a:p>
          <a:p>
            <a:endParaRPr lang="en-GB" dirty="0"/>
          </a:p>
          <a:p>
            <a:r>
              <a:rPr lang="en-GB" b="0" dirty="0"/>
              <a:t>This is the case study of Anita:</a:t>
            </a:r>
          </a:p>
          <a:p>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Before the pandemic, Anita seemed happy and outspoken and was doing well in class.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Anita has stayed home during each lockdown. When Anita returned to school or further education last term, her attendance had dropped, she was quiet in class, she seemed down and isolated and she had lost weight.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Anita now joins online classes, but her attendance is still patchy. Sometimes she doesn’t turn her camera on. Recently, one of Anita’s teachers noticed a bruise on her cheek. Given this, there are now safeguarding concerns as well as concerns about Anita’s mental health.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Things seem to be getting worse, not better.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2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What can your school or further education provider do to help Anita?</a:t>
            </a:r>
          </a:p>
          <a:p>
            <a:endParaRPr lang="en-GB" b="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AUDIO TRANSCRIPT: </a:t>
            </a:r>
          </a:p>
          <a:p>
            <a:endParaRPr lang="en-GB"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Open Sans" panose="020B0606030504020204" pitchFamily="34" charset="0"/>
                <a:ea typeface="Open Sans" panose="020B0606030504020204" pitchFamily="34" charset="0"/>
                <a:cs typeface="Open Sans" panose="020B0606030504020204" pitchFamily="34" charset="0"/>
              </a:rPr>
              <a:t>“This brings us to the end of this webinar. We hope you have found this session interesting and helpful to you in your work with pupils or students and their families, as well as your colleagues and yourselves.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Open Sans" panose="020B0606030504020204" pitchFamily="34" charset="0"/>
                <a:ea typeface="Open Sans" panose="020B0606030504020204" pitchFamily="34" charset="0"/>
                <a:cs typeface="Open Sans" panose="020B0606030504020204" pitchFamily="34" charset="0"/>
              </a:rPr>
              <a:t>Thank you for taking the time to engage with and work through this session, and for your incredible efforts to support our communities throughout this extremely challenging and uncertain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Open Sans" panose="020B0606030504020204" pitchFamily="34" charset="0"/>
                <a:ea typeface="Open Sans" panose="020B0606030504020204" pitchFamily="34" charset="0"/>
                <a:cs typeface="Open Sans" panose="020B0606030504020204" pitchFamily="34" charset="0"/>
              </a:rPr>
              <a:t>For further information, advice and support we’ve included lists of freely available information and resources alongside this webinar. Please note that these lists are not exhaustive, but they are a great starting point.” </a:t>
            </a:r>
            <a:endParaRPr lang="en-GB" sz="13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8547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AUDIO TRANSCRIPT: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b="0" u="none" dirty="0">
              <a:solidFill>
                <a:srgbClr val="FF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400" b="0" dirty="0">
                <a:effectLst/>
                <a:latin typeface="Segoe UI" panose="020B0502040204020203" pitchFamily="34" charset="0"/>
              </a:rPr>
              <a:t>“</a:t>
            </a:r>
            <a:r>
              <a:rPr lang="en-GB" sz="2400" b="0" dirty="0">
                <a:latin typeface="Open Sans" panose="020B0606030504020204" pitchFamily="34" charset="0"/>
                <a:ea typeface="Open Sans" panose="020B0606030504020204" pitchFamily="34" charset="0"/>
                <a:cs typeface="Open Sans" panose="020B0606030504020204" pitchFamily="34" charset="0"/>
              </a:rPr>
              <a:t>Adults, children and young people alike will have been affected by this pandemic and the principles we cover here apply across all ages. It’s important to remember care and compassion for each other, and for yourselves.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400" b="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400" b="0" dirty="0">
                <a:effectLst/>
                <a:latin typeface="Segoe UI" panose="020B0502040204020203" pitchFamily="34" charset="0"/>
              </a:rPr>
              <a:t>We know education staff work incredibly hard and we recognise that this pandemic has brought challenging and uncertain circumstances which have greatly affected teachers, support staff and of course children and young people and their families. Now more than ever, it’s important to take care of and support your own wellbeing, as well as the wellbeing of children and young people. We know this isn’t easy, but there are straightforward things that you can do that can help.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400" b="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400" b="0" u="none" dirty="0">
                <a:solidFill>
                  <a:srgbClr val="FF0000"/>
                </a:solidFill>
                <a:effectLst/>
                <a:latin typeface="Calibri" panose="020F0502020204030204" pitchFamily="34" charset="0"/>
                <a:ea typeface="Times New Roman" panose="02020603050405020304" pitchFamily="18" charset="0"/>
              </a:rPr>
              <a:t>You all have an important role in </a:t>
            </a:r>
            <a:r>
              <a:rPr lang="en-GB" sz="1600" b="0" u="none" dirty="0">
                <a:solidFill>
                  <a:srgbClr val="FF0000"/>
                </a:solidFill>
                <a:effectLst/>
                <a:latin typeface="Calibri" panose="020F0502020204030204" pitchFamily="34" charset="0"/>
                <a:ea typeface="Times New Roman" panose="02020603050405020304" pitchFamily="18" charset="0"/>
              </a:rPr>
              <a:t>your pupils’ and students’ </a:t>
            </a:r>
            <a:r>
              <a:rPr lang="en-GB" sz="1600" b="0" u="none" dirty="0">
                <a:effectLst/>
                <a:latin typeface="Calibri" panose="020F0502020204030204" pitchFamily="34" charset="0"/>
                <a:ea typeface="Calibri" panose="020F0502020204030204" pitchFamily="34" charset="0"/>
              </a:rPr>
              <a:t>lives, particularly when other parts of their lives might be challenging – such as their home or family circumstances.</a:t>
            </a:r>
            <a:r>
              <a:rPr lang="en-GB" sz="1200" b="0" kern="1200" dirty="0">
                <a:solidFill>
                  <a:schemeClr val="tx1"/>
                </a:solidFill>
                <a:effectLst/>
                <a:latin typeface="+mn-lt"/>
                <a:ea typeface="+mn-ea"/>
                <a:cs typeface="+mn-cs"/>
              </a:rPr>
              <a:t> We know from extensive research that even one good, secure relationship with a teacher or a similar figure can be protective in the longer term. It can also improve the longer-term outcomes of children and young people – particularly those from vulnerable backgrounds.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dirty="0"/>
              <a:t>Those pupils and students that you might have considered to be vulnerable before the pandemic – such as those with learning disabilities or autism, those with a social worker, with mental health needs, those living in poverty, experiencing or witnessing neglect or abuse, and young carers – may well have greater wellbeing needs than their peers. </a:t>
            </a:r>
            <a:r>
              <a:rPr lang="en-GB" sz="1200" b="0" dirty="0">
                <a:solidFill>
                  <a:srgbClr val="000000"/>
                </a:solidFill>
                <a:effectLst/>
                <a:latin typeface="Calibri" panose="020F0502020204030204" pitchFamily="34" charset="0"/>
              </a:rPr>
              <a:t>S</a:t>
            </a:r>
            <a:r>
              <a:rPr lang="en-GB" sz="1200" dirty="0">
                <a:solidFill>
                  <a:srgbClr val="000000"/>
                </a:solidFill>
                <a:effectLst/>
                <a:latin typeface="Calibri" panose="020F0502020204030204" pitchFamily="34" charset="0"/>
                <a:ea typeface="Calibri" panose="020F0502020204030204" pitchFamily="34" charset="0"/>
              </a:rPr>
              <a:t>ome children, young people and/or their parents or carers are at risk of experiencing discrimination due to race, class, disability, gender or sexuality and they also may be more seriously affected by the pandemic. </a:t>
            </a:r>
            <a:r>
              <a:rPr lang="en-GB" sz="1200" b="0" dirty="0"/>
              <a:t>Whatever children and young people might be going through, a </a:t>
            </a:r>
            <a:r>
              <a:rPr lang="en-GB" sz="1200" b="0" kern="1200" dirty="0">
                <a:solidFill>
                  <a:schemeClr val="tx1"/>
                </a:solidFill>
                <a:effectLst/>
                <a:latin typeface="+mn-lt"/>
                <a:ea typeface="+mn-ea"/>
                <a:cs typeface="+mn-cs"/>
              </a:rPr>
              <a:t>connection with a known, trusted adult can make all the difference.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dirty="0"/>
              <a:t>Many schools and further education providers are taking a holistic approach to wellbeing and mental health. </a:t>
            </a:r>
            <a:r>
              <a:rPr lang="en-US" b="0" i="0" dirty="0"/>
              <a:t>It’s about how, together, you can promote wellbeing and mental health within your community, whilst still being alert to the signs of more serious issues and ensuring those pupils and students who need it can access the right support quickly. So, it is about the overall ethos and environment, the curriculum, staff development and wellbeing, the voice of pupils, students and staff and engagement of parents and carers – with leaders and managers championing emotional health and wellbeing.  Whatever your community’s strengths, and wherever your community is up to, together you can support each other and your students.”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8B4E8B6-0788-EB4D-B540-A34B2EB4DF05}" type="slidenum">
              <a:rPr lang="en-US" smtClean="0"/>
              <a:t>2</a:t>
            </a:fld>
            <a:endParaRPr lang="en-US" dirty="0"/>
          </a:p>
        </p:txBody>
      </p:sp>
    </p:spTree>
    <p:extLst>
      <p:ext uri="{BB962C8B-B14F-4D97-AF65-F5344CB8AC3E}">
        <p14:creationId xmlns:p14="http://schemas.microsoft.com/office/powerpoint/2010/main" val="1231658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338"/>
            <a:r>
              <a:rPr lang="en-GB" sz="1300" dirty="0">
                <a:latin typeface="Open Sans SemiBold" panose="020B0706030804020204" pitchFamily="34" charset="0"/>
                <a:ea typeface="Open Sans SemiBold" panose="020B0706030804020204" pitchFamily="34" charset="0"/>
                <a:cs typeface="Open Sans SemiBold" panose="020B0706030804020204" pitchFamily="34" charset="0"/>
              </a:rPr>
              <a:t>NO AUDIO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5498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rgbClr val="FF0000"/>
                </a:solidFill>
              </a:rPr>
              <a:t>AUDIO TRANSCRIPT: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1"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t>“This slide provides the key learning objectives for this Wellbeing for Education Return webinar.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This webinar will introduce some key messages and models for all ages. It will clarify what is meant by the terms ‘wellbeing’ and ‘resilience’. It will introduce and cover a simple, evidence-based framework for supporting children, young people and adults alike within the current context. This framework is: ‘L</a:t>
            </a:r>
            <a:r>
              <a:rPr lang="en-GB" sz="1800" b="0" dirty="0">
                <a:effectLst/>
                <a:latin typeface="Calibri" panose="020F0502020204030204" pitchFamily="34" charset="0"/>
                <a:ea typeface="Times New Roman" panose="02020603050405020304" pitchFamily="18" charset="0"/>
                <a:cs typeface="Times New Roman" panose="02020603050405020304" pitchFamily="18" charset="0"/>
              </a:rPr>
              <a:t>ook, Listen, Link’. There will also be a suggested activity for you to engage with.”</a:t>
            </a:r>
          </a:p>
          <a:p>
            <a:pPr marL="0" marR="0" lvl="0" indent="0" algn="just" defTabSz="914400" rtl="0" eaLnBrk="1" fontAlgn="auto" latinLnBrk="0" hangingPunct="0">
              <a:lnSpc>
                <a:spcPct val="100000"/>
              </a:lnSpc>
              <a:spcBef>
                <a:spcPts val="0"/>
              </a:spcBef>
              <a:spcAft>
                <a:spcPts val="1200"/>
              </a:spcAft>
              <a:buClrTx/>
              <a:buSzTx/>
              <a:buFont typeface="Arial" panose="020B0604020202020204" pitchFamily="34" charset="0"/>
              <a:buNone/>
              <a:tabLst/>
              <a:defRPr/>
            </a:pPr>
            <a:endParaRPr lang="en-GB" sz="1800" b="0" dirty="0">
              <a:solidFill>
                <a:schemeClr val="tx1"/>
              </a:solidFill>
              <a:effectLst/>
              <a:latin typeface="Calibri" panose="020F0502020204030204" pitchFamily="34" charset="0"/>
              <a:ea typeface="Open Sans" panose="020B0606030504020204" pitchFamily="34" charset="0"/>
              <a:cs typeface="Times New Roman" panose="02020603050405020304" pitchFamily="18" charset="0"/>
            </a:endParaRPr>
          </a:p>
          <a:p>
            <a:pPr marL="342900" lvl="0" indent="-342900" algn="just" hangingPunct="0">
              <a:spcAft>
                <a:spcPts val="1200"/>
              </a:spcAft>
              <a:buFont typeface="Wingdings" panose="05000000000000000000" pitchFamily="2" charset="2"/>
              <a:buChar char=""/>
            </a:pPr>
            <a:endParaRPr lang="en-GB" sz="1800" dirty="0">
              <a:effectLst/>
              <a:latin typeface="Symbol" panose="05050102010706020507" pitchFamily="18" charset="2"/>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p>
            <a:endParaRPr lang="en-GB" sz="1300" dirty="0"/>
          </a:p>
          <a:p>
            <a:endParaRPr lang="en-US" dirty="0"/>
          </a:p>
        </p:txBody>
      </p:sp>
      <p:sp>
        <p:nvSpPr>
          <p:cNvPr id="4" name="Slide Number Placeholder 3"/>
          <p:cNvSpPr>
            <a:spLocks noGrp="1"/>
          </p:cNvSpPr>
          <p:nvPr>
            <p:ph type="sldNum" sz="quarter" idx="5"/>
          </p:nvPr>
        </p:nvSpPr>
        <p:spPr/>
        <p:txBody>
          <a:bodyPr/>
          <a:lstStyle/>
          <a:p>
            <a:fld id="{F8B4E8B6-0788-EB4D-B540-A34B2EB4DF05}" type="slidenum">
              <a:rPr lang="en-US" smtClean="0"/>
              <a:t>3</a:t>
            </a:fld>
            <a:endParaRPr lang="en-US" dirty="0"/>
          </a:p>
        </p:txBody>
      </p:sp>
    </p:spTree>
    <p:extLst>
      <p:ext uri="{BB962C8B-B14F-4D97-AF65-F5344CB8AC3E}">
        <p14:creationId xmlns:p14="http://schemas.microsoft.com/office/powerpoint/2010/main" val="216028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u="none" dirty="0"/>
              <a:t>AUDIO TRANSCRIPT: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300" b="0" u="none" dirty="0"/>
              <a:t>“As this webinar has an interactive element, it’s recommended that the person facilitating this session helps you develop </a:t>
            </a:r>
            <a:r>
              <a:rPr lang="en-GB" sz="1800" b="0" dirty="0">
                <a:solidFill>
                  <a:srgbClr val="796E65"/>
                </a:solidFill>
                <a:effectLst/>
                <a:latin typeface="Verdana" panose="020B0604030504040204" pitchFamily="34" charset="0"/>
                <a:ea typeface="MS Mincho" panose="02020609040205080304" pitchFamily="49" charset="-128"/>
                <a:cs typeface="Times New Roman" panose="02020603050405020304" pitchFamily="18" charset="0"/>
              </a:rPr>
              <a:t>a short group agreement like the one outlined on this slide. This can help to create a safe space to reflect and explore how you may all share and apply what you’ve learned.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0" dirty="0">
              <a:solidFill>
                <a:srgbClr val="796E65"/>
              </a:solidFill>
              <a:effectLst/>
              <a:latin typeface="Verdana" panose="020B0604030504040204" pitchFamily="34" charset="0"/>
              <a:ea typeface="MS Mincho" panose="020206090402050803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0" dirty="0">
                <a:solidFill>
                  <a:srgbClr val="796E65"/>
                </a:solidFill>
                <a:effectLst/>
                <a:latin typeface="Verdana" panose="020B0604030504040204" pitchFamily="34" charset="0"/>
                <a:ea typeface="MS Mincho" panose="02020609040205080304" pitchFamily="49" charset="-128"/>
                <a:cs typeface="Times New Roman" panose="02020603050405020304" pitchFamily="18" charset="0"/>
              </a:rPr>
              <a:t>These are some suggestions. Your facilitator can check with the group to make sure that everyone is ok with these suggestions. This also provides you with the opportunity for adding or changing the agreement accordingly.”</a:t>
            </a:r>
          </a:p>
        </p:txBody>
      </p:sp>
      <p:sp>
        <p:nvSpPr>
          <p:cNvPr id="4" name="Slide Number Placeholder 3"/>
          <p:cNvSpPr>
            <a:spLocks noGrp="1"/>
          </p:cNvSpPr>
          <p:nvPr>
            <p:ph type="sldNum" sz="quarter" idx="5"/>
          </p:nvPr>
        </p:nvSpPr>
        <p:spPr/>
        <p:txBody>
          <a:bodyPr/>
          <a:lstStyle/>
          <a:p>
            <a:fld id="{F8B4E8B6-0788-EB4D-B540-A34B2EB4DF05}" type="slidenum">
              <a:rPr lang="en-US" smtClean="0"/>
              <a:t>4</a:t>
            </a:fld>
            <a:endParaRPr lang="en-US" dirty="0"/>
          </a:p>
        </p:txBody>
      </p:sp>
    </p:spTree>
    <p:extLst>
      <p:ext uri="{BB962C8B-B14F-4D97-AF65-F5344CB8AC3E}">
        <p14:creationId xmlns:p14="http://schemas.microsoft.com/office/powerpoint/2010/main" val="3808242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AUDIO TRANSCRIPT:</a:t>
            </a:r>
          </a:p>
          <a:p>
            <a:endParaRPr lang="en-GB" sz="1300" dirty="0"/>
          </a:p>
          <a:p>
            <a:r>
              <a:rPr lang="en-GB" sz="1300" dirty="0"/>
              <a:t>“Let’s start by covering relationships, interactions and wellbeing…”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715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a:t>
            </a:r>
          </a:p>
          <a:p>
            <a:endParaRPr lang="en-GB" sz="1300" b="0" dirty="0"/>
          </a:p>
          <a:p>
            <a:r>
              <a:rPr lang="en-GB" sz="1300" b="0" dirty="0"/>
              <a:t>“If there’s one message we want you to take away from this webinar, it’s that every interaction with another person is an intervention. This message, and supporting research, was developed by the clinical psychologist Dr Karen Treisman in 2017.</a:t>
            </a:r>
          </a:p>
          <a:p>
            <a:endParaRPr lang="en-GB" sz="1300" b="0" dirty="0"/>
          </a:p>
          <a:p>
            <a:r>
              <a:rPr lang="en-GB" sz="1300" b="0" dirty="0"/>
              <a:t>Every interaction is an opportunity to grow, learn and develop - and this can help to build resilience.</a:t>
            </a:r>
          </a:p>
          <a:p>
            <a:endParaRPr lang="en-GB" sz="13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t>In a school or further education context, everyone has a role to play – from teaching staff to reception to security to lunchtime supervisors. Every interaction is important and can help pupils and students to build relationships with trusted adults in the school or further education environment. This is especially important in helping to make the school or further education provider a safe space for children and young people to share how they’re feeling and to access support. This applies online as well as offline.</a:t>
            </a:r>
          </a:p>
          <a:p>
            <a:endParaRPr lang="en-GB" sz="13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effectLst/>
                <a:latin typeface="Segoe UI" panose="020B0502040204020203" pitchFamily="34" charset="0"/>
              </a:rPr>
              <a:t>With your heavy workloads you might feel like you haven’t got enough time to give to everyone who may need it – including yourself. It’s particularly important at the moment to support our own wellbeing, as well as the wellbeing of pupils and students. This isn’t always easy, and not everyone feels able or confident to get into a conversation about mental health-related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1D2129"/>
                </a:solidFill>
                <a:effectLst/>
                <a:latin typeface="Helvetica" panose="020B0604020202020204" pitchFamily="34" charset="0"/>
              </a:rPr>
              <a:t>But don’t underestimate the power of the ‘quality’ moments: making eye contact, the facial expressions you use, how you actively listen, how you show empathy, what you say and how you say it. Even a general conversation – the way you greet or thank someone, or ask how they are – can really make a difference. </a:t>
            </a:r>
            <a:r>
              <a:rPr lang="en-GB" sz="1800" b="0" dirty="0"/>
              <a:t>Remember that every positive interaction is an intervention in itself.”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This is backed up by neuroscience research by Donald Hebb and others, which shows how our brains grow and develop through relationships and form habits. Habits that nurture resilience and support wellbeing lead to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i="0" dirty="0">
              <a:solidFill>
                <a:srgbClr val="1D2129"/>
              </a:solidFill>
              <a:effectLst/>
              <a:latin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F8B4E8B6-0788-EB4D-B540-A34B2EB4DF05}" type="slidenum">
              <a:rPr lang="en-US" smtClean="0"/>
              <a:t>6</a:t>
            </a:fld>
            <a:endParaRPr lang="en-US" dirty="0"/>
          </a:p>
        </p:txBody>
      </p:sp>
    </p:spTree>
    <p:extLst>
      <p:ext uri="{BB962C8B-B14F-4D97-AF65-F5344CB8AC3E}">
        <p14:creationId xmlns:p14="http://schemas.microsoft.com/office/powerpoint/2010/main" val="3266397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b="0" i="0" dirty="0">
                <a:solidFill>
                  <a:srgbClr val="2F5496"/>
                </a:solidFill>
                <a:effectLst/>
                <a:latin typeface="Calibri" panose="020F0502020204030204" pitchFamily="34" charset="0"/>
              </a:rPr>
              <a:t>AUDIO TRANSCRIPT:</a:t>
            </a:r>
          </a:p>
          <a:p>
            <a:endParaRPr lang="en-GB" sz="2000" b="0" i="0" dirty="0">
              <a:solidFill>
                <a:srgbClr val="2F5496"/>
              </a:solidFill>
              <a:effectLst/>
              <a:latin typeface="Calibri" panose="020F0502020204030204" pitchFamily="34" charset="0"/>
            </a:endParaRPr>
          </a:p>
          <a:p>
            <a:r>
              <a:rPr lang="en-GB" sz="2000" b="0" i="0" dirty="0">
                <a:solidFill>
                  <a:srgbClr val="2F5496"/>
                </a:solidFill>
                <a:effectLst/>
                <a:latin typeface="Calibri" panose="020F0502020204030204" pitchFamily="34" charset="0"/>
              </a:rPr>
              <a:t>“There are various different ways to describe and experience wellbeing but there’s a general consensus on what it is. Here, we’ve used the Department of Health and Social Care’s definition, which is “feeling good and functioning well”.</a:t>
            </a:r>
            <a:endParaRPr lang="en-GB" sz="2000" b="0" dirty="0"/>
          </a:p>
          <a:p>
            <a:pPr marL="0" indent="0">
              <a:buFont typeface="Arial" panose="020B0604020202020204" pitchFamily="34" charset="0"/>
              <a:buNone/>
            </a:pPr>
            <a:endParaRPr lang="en-GB" sz="2000" b="0" dirty="0"/>
          </a:p>
          <a:p>
            <a:pPr marL="0" indent="0">
              <a:buFont typeface="Arial" panose="020B0604020202020204" pitchFamily="34" charset="0"/>
              <a:buNone/>
            </a:pPr>
            <a:r>
              <a:rPr lang="en-GB" sz="2000" b="0" dirty="0"/>
              <a:t>Broken down, wellbeing broadly means our physical, mental and emotional health. Good wellbeing is also usually indicative of a good balance in life. Good social relationships are also very important when it comes to our wellbeing.</a:t>
            </a:r>
          </a:p>
          <a:p>
            <a:pPr marL="0" indent="0">
              <a:buFont typeface="Arial" panose="020B0604020202020204" pitchFamily="34" charset="0"/>
              <a:buNone/>
            </a:pPr>
            <a:endParaRPr lang="en-GB" sz="2000" b="0" dirty="0"/>
          </a:p>
          <a:p>
            <a:pPr marL="0" indent="0">
              <a:buFont typeface="Arial" panose="020B0604020202020204" pitchFamily="34" charset="0"/>
              <a:buNone/>
            </a:pPr>
            <a:r>
              <a:rPr lang="en-GB" sz="2000" b="0" dirty="0"/>
              <a:t>There are also various ways and tools you can use to measure staff, pupil and student wellbeing.”</a:t>
            </a:r>
          </a:p>
          <a:p>
            <a:pPr marL="0" indent="0">
              <a:buFont typeface="Arial" panose="020B0604020202020204" pitchFamily="34" charset="0"/>
              <a:buNone/>
            </a:pPr>
            <a:endParaRPr lang="en-GB" sz="2000" b="0" dirty="0"/>
          </a:p>
          <a:p>
            <a:pPr marL="0" indent="0">
              <a:buFont typeface="Arial" panose="020B0604020202020204" pitchFamily="34" charset="0"/>
              <a:buNone/>
            </a:pPr>
            <a:endParaRPr lang="en-GB" sz="1300"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B4E8B6-0788-EB4D-B540-A34B2EB4DF0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4173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 </a:t>
            </a:r>
          </a:p>
          <a:p>
            <a:pPr marL="0" indent="0">
              <a:buFont typeface="Arial" panose="020B0604020202020204" pitchFamily="34" charset="0"/>
              <a:buNone/>
            </a:pPr>
            <a:endParaRPr lang="en-GB" sz="1300" b="0" u="none" dirty="0"/>
          </a:p>
          <a:p>
            <a:pPr marL="0" indent="0">
              <a:buFont typeface="Arial" panose="020B0604020202020204" pitchFamily="34" charset="0"/>
              <a:buNone/>
            </a:pPr>
            <a:r>
              <a:rPr lang="en-GB" sz="1300" b="0" u="none" dirty="0"/>
              <a:t>“Resilience might be less of a familiar concept than wellbeing. </a:t>
            </a:r>
            <a:r>
              <a:rPr lang="en-GB" sz="1300" b="0" dirty="0"/>
              <a:t>It’s important to be clear what we’re talking about with resilience, so that everyone has a shared language and understanding. </a:t>
            </a:r>
          </a:p>
          <a:p>
            <a:pPr marL="0" indent="0">
              <a:buFont typeface="Arial" panose="020B0604020202020204" pitchFamily="34" charset="0"/>
              <a:buNone/>
            </a:pPr>
            <a:endParaRPr lang="en-GB" sz="13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dirty="0">
                <a:solidFill>
                  <a:schemeClr val="tx1"/>
                </a:solidFill>
                <a:latin typeface="Open Sans" panose="020B0606030504020204" pitchFamily="34" charset="0"/>
                <a:ea typeface="Open Sans" panose="020B0606030504020204" pitchFamily="34" charset="0"/>
                <a:cs typeface="Open Sans" panose="020B0606030504020204" pitchFamily="34" charset="0"/>
              </a:rPr>
              <a:t>Resilience and wellbeing are linked, but resilience means more than wellbeing. Resilience includes the capacity to recover from setbacks quickly and cope well with life’s challenges – so to move forward, as well as ‘bounce back’(or even bounce forward) after experiencing difficulties.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0" indent="0">
              <a:buFont typeface="Arial" panose="020B0604020202020204" pitchFamily="34" charset="0"/>
              <a:buNone/>
            </a:pPr>
            <a:r>
              <a:rPr lang="en-GB" sz="1300" b="0" dirty="0"/>
              <a:t>More resilience is generally linked to improved wellbeing; and wellbeing helps learning and growth that leads to greater resilience. If your whole school or further education community is resilient, that can also support personal resilience, and vice versa.”</a:t>
            </a:r>
            <a:endParaRPr lang="en-GB" sz="1400" b="0" i="0" u="none" strike="noStrike" kern="1" spc="0" baseline="0" dirty="0">
              <a:solidFill>
                <a:schemeClr val="tx1"/>
              </a:solidFill>
              <a:effectLst/>
              <a:latin typeface="Calibri" pitchFamily="2" charset="0"/>
              <a:ea typeface="Calibri" pitchFamily="2" charset="0"/>
              <a:cs typeface="Calibri" pitchFamily="2" charset="0"/>
            </a:endParaRPr>
          </a:p>
          <a:p>
            <a:endParaRPr lang="en-GB" dirty="0"/>
          </a:p>
        </p:txBody>
      </p:sp>
    </p:spTree>
    <p:extLst>
      <p:ext uri="{BB962C8B-B14F-4D97-AF65-F5344CB8AC3E}">
        <p14:creationId xmlns:p14="http://schemas.microsoft.com/office/powerpoint/2010/main" val="1659671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b="0" u="none" dirty="0"/>
              <a:t>AUDIO TRANSCRIPT: </a:t>
            </a:r>
          </a:p>
          <a:p>
            <a:endParaRPr lang="en-GB" sz="1300" b="0" u="none" dirty="0"/>
          </a:p>
          <a:p>
            <a:r>
              <a:rPr lang="en-GB" sz="1300" b="0" u="none" dirty="0"/>
              <a:t>“This slide highlights a range of things that help us to become more resilient. As you can see, relationships are key when we think about resilience. </a:t>
            </a:r>
          </a:p>
          <a:p>
            <a:endParaRPr lang="en-GB" sz="1300" b="0" u="sng" dirty="0"/>
          </a:p>
          <a:p>
            <a:r>
              <a:rPr lang="en-GB" sz="1300" b="0" dirty="0"/>
              <a:t>We may already know some of these things, but it’s helpful to remind ourselves of the opportunities we have to interact and build</a:t>
            </a:r>
            <a:r>
              <a:rPr lang="en-GB" sz="1300" b="1" dirty="0"/>
              <a:t> </a:t>
            </a:r>
            <a:r>
              <a:rPr lang="en-GB" sz="1300" b="0" dirty="0"/>
              <a:t>our own and other people’s resilience, or perhaps just point people to sources of support or activities that might help them. It’s important that we draw on most or all of these things to support and build resilience.”</a:t>
            </a:r>
          </a:p>
          <a:p>
            <a:endParaRPr lang="en-GB" sz="1300" b="1" dirty="0">
              <a:solidFill>
                <a:schemeClr val="tx1"/>
              </a:solidFill>
              <a:latin typeface="+mn-lt"/>
              <a:ea typeface="+mn-ea"/>
              <a:cs typeface="+mn-cs"/>
            </a:endParaRPr>
          </a:p>
          <a:p>
            <a:endParaRPr lang="en-GB" i="0" dirty="0"/>
          </a:p>
        </p:txBody>
      </p:sp>
      <p:sp>
        <p:nvSpPr>
          <p:cNvPr id="4" name="Slide Number Placeholder 3"/>
          <p:cNvSpPr>
            <a:spLocks noGrp="1"/>
          </p:cNvSpPr>
          <p:nvPr>
            <p:ph type="sldNum" sz="quarter" idx="5"/>
          </p:nvPr>
        </p:nvSpPr>
        <p:spPr/>
        <p:txBody>
          <a:bodyPr/>
          <a:lstStyle/>
          <a:p>
            <a:fld id="{F8B4E8B6-0788-EB4D-B540-A34B2EB4DF05}" type="slidenum">
              <a:rPr lang="en-US" smtClean="0"/>
              <a:t>9</a:t>
            </a:fld>
            <a:endParaRPr lang="en-US" dirty="0"/>
          </a:p>
        </p:txBody>
      </p:sp>
    </p:spTree>
    <p:extLst>
      <p:ext uri="{BB962C8B-B14F-4D97-AF65-F5344CB8AC3E}">
        <p14:creationId xmlns:p14="http://schemas.microsoft.com/office/powerpoint/2010/main" val="2245816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529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65357-1EDE-4DC3-851C-9E3FAE6ADEB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715AD83-FD49-41BF-81E5-37D175BC8C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47845D-358F-4DF4-8190-EDA37E241978}"/>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50676393-00E1-4EDA-8080-056BE3DB20B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D408673-DFD6-42CA-B926-4C3BF27D4014}"/>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136526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87F7C-0A50-49E3-AA98-384C4D51B7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097D0EB-0B39-46C0-81B7-E217F05733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C50A29-B453-432C-A70C-0233C05D5857}"/>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BA911780-F62C-4CB9-97B4-DB723E006CD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A38E085-440C-4892-A7C2-A1D4D9FA21CA}"/>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821471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DFFA6-F81E-4E38-829F-4A95AE15007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111423-9214-4BBF-9679-97CFA28C43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FE6774F-92A2-481B-81A3-F1B3DACDEDE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CD6446F-646C-4C71-AB8A-8544D865BEEF}"/>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6" name="Footer Placeholder 5">
            <a:extLst>
              <a:ext uri="{FF2B5EF4-FFF2-40B4-BE49-F238E27FC236}">
                <a16:creationId xmlns:a16="http://schemas.microsoft.com/office/drawing/2014/main" id="{F82A9D9C-F10F-4C78-8CFD-0ABA653AA5D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B9397989-1A93-4CBE-8730-E8273C3A8E13}"/>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911760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40A61-06CB-48E5-9724-8D1A3964BEC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E0DE099-A6FA-4CEA-B7E9-E3D00503E2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6AF3B1A-D767-45A6-A24A-042D982503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3852778-86BB-4808-9E3E-34E46FBDE1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071555-9B6A-4C61-8624-AE389FBC903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431C739-0AB0-47E7-AFCE-423A2A5A7101}"/>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8" name="Footer Placeholder 7">
            <a:extLst>
              <a:ext uri="{FF2B5EF4-FFF2-40B4-BE49-F238E27FC236}">
                <a16:creationId xmlns:a16="http://schemas.microsoft.com/office/drawing/2014/main" id="{FF6CD0C1-232A-4349-A86D-2184393D88FD}"/>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9C96CA2B-34C5-4B50-84EC-0735E50F97B2}"/>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331470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F5FAE-7AEC-48E9-BD0F-385AE634E7B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16F3DBF-9217-4A81-A941-95FB25C28882}"/>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4" name="Footer Placeholder 3">
            <a:extLst>
              <a:ext uri="{FF2B5EF4-FFF2-40B4-BE49-F238E27FC236}">
                <a16:creationId xmlns:a16="http://schemas.microsoft.com/office/drawing/2014/main" id="{1CEAE80C-47B5-42CC-B336-5DFEB4FD2B28}"/>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39E61826-1DA0-4CD3-B8D0-97CDF9B1A58C}"/>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1500078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61BD3F-9EB1-4822-82B4-B2ECE1DF6246}"/>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3" name="Footer Placeholder 2">
            <a:extLst>
              <a:ext uri="{FF2B5EF4-FFF2-40B4-BE49-F238E27FC236}">
                <a16:creationId xmlns:a16="http://schemas.microsoft.com/office/drawing/2014/main" id="{CAD3728C-7FBF-447E-A684-EB7CCBC40B5F}"/>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6EE3A0A-7FB5-41F9-A678-58E2428A1203}"/>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7419187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3EED4-0301-4484-B84B-69CB70E2C2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47568A-FE95-4D7A-969A-B2BFF4CA53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2BE8BC2-C40E-441D-B920-138B30B85F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B96A16-9C5B-4AA8-B114-F03D9CEB11FD}"/>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6" name="Footer Placeholder 5">
            <a:extLst>
              <a:ext uri="{FF2B5EF4-FFF2-40B4-BE49-F238E27FC236}">
                <a16:creationId xmlns:a16="http://schemas.microsoft.com/office/drawing/2014/main" id="{555C3C55-4858-43CE-8183-E0AF767BE86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FE2A3DC1-3E3D-46E7-AB10-6F61977DDCFF}"/>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851419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E828D-3074-42A3-B604-F2E6D399D9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DD29807-6FD0-4437-BACB-EF82916248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DCE69AA-A5F1-4742-AAF8-802B38FE49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E6C6A7-612E-4FE9-8F1B-80F47251322E}"/>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6" name="Footer Placeholder 5">
            <a:extLst>
              <a:ext uri="{FF2B5EF4-FFF2-40B4-BE49-F238E27FC236}">
                <a16:creationId xmlns:a16="http://schemas.microsoft.com/office/drawing/2014/main" id="{94B66CC5-A4DA-4A2C-8E29-1CBBA7074B9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9B435D33-3127-481A-9C02-C091B2371BC2}"/>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994317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2C033-205E-47A8-8076-E03FC14FBE3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22CE88-F49B-4B58-878D-FF53972777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0476693-5C84-4923-A3E7-DC2F03C24423}"/>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5A6750BE-AFD1-4187-97FF-A8439799C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E9959EB-19B7-4622-9F5A-79F24253CAA4}"/>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1846706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43A6EC-2FDC-4EF5-9B88-7F9E48C6755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C4BACEC-DCDC-4C8E-91AC-CFBF4FE54C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71E2EF7-C284-4F4B-ADD8-47D8CD0A6A26}"/>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43047344-80E6-4072-BAAF-4D0321B657B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501D787-0129-4556-A5E9-24E982F5FCF1}"/>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2329550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34220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0967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97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498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577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2603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00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340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A608E-5359-4C80-92DF-30AB02AE11C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ADCE6A8-16A5-4BD4-8D25-B3AC685BE9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4825E9E-FC56-404D-A663-9A54B267C0C3}"/>
              </a:ext>
            </a:extLst>
          </p:cNvPr>
          <p:cNvSpPr>
            <a:spLocks noGrp="1"/>
          </p:cNvSpPr>
          <p:nvPr>
            <p:ph type="dt" sz="half" idx="10"/>
          </p:nvPr>
        </p:nvSpPr>
        <p:spPr/>
        <p:txBody>
          <a:bodyPr/>
          <a:lstStyle/>
          <a:p>
            <a:fld id="{CDD99166-123A-4C2A-9001-E044C7C65EE1}" type="datetimeFigureOut">
              <a:rPr lang="en-GB" smtClean="0"/>
              <a:t>02/09/2021</a:t>
            </a:fld>
            <a:endParaRPr lang="en-GB" dirty="0"/>
          </a:p>
        </p:txBody>
      </p:sp>
      <p:sp>
        <p:nvSpPr>
          <p:cNvPr id="5" name="Footer Placeholder 4">
            <a:extLst>
              <a:ext uri="{FF2B5EF4-FFF2-40B4-BE49-F238E27FC236}">
                <a16:creationId xmlns:a16="http://schemas.microsoft.com/office/drawing/2014/main" id="{AEF97FFB-688F-402A-B092-D79C8D703AB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42B9F71-F229-4D36-AD3D-8B82E07E328A}"/>
              </a:ext>
            </a:extLst>
          </p:cNvPr>
          <p:cNvSpPr>
            <a:spLocks noGrp="1"/>
          </p:cNvSpPr>
          <p:nvPr>
            <p:ph type="sldNum" sz="quarter" idx="12"/>
          </p:nvPr>
        </p:nvSpPr>
        <p:spPr/>
        <p:txBody>
          <a:bodyPr/>
          <a:lstStyle/>
          <a:p>
            <a:fld id="{10B92AFF-0A1C-426F-999F-E7151B2792E4}" type="slidenum">
              <a:rPr lang="en-GB" smtClean="0"/>
              <a:t>‹#›</a:t>
            </a:fld>
            <a:endParaRPr lang="en-GB" dirty="0"/>
          </a:p>
        </p:txBody>
      </p:sp>
    </p:spTree>
    <p:extLst>
      <p:ext uri="{BB962C8B-B14F-4D97-AF65-F5344CB8AC3E}">
        <p14:creationId xmlns:p14="http://schemas.microsoft.com/office/powerpoint/2010/main" val="464918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CAEC5-657B-4177-9B50-FE13DAD2F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52D8C45-592A-41A7-B81C-5DE6829EB7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F4451B8-6D28-4C3D-A79F-89A31C4DCDED}"/>
              </a:ext>
            </a:extLst>
          </p:cNvPr>
          <p:cNvSpPr>
            <a:spLocks noGrp="1"/>
          </p:cNvSpPr>
          <p:nvPr>
            <p:ph type="dt" sz="half" idx="10"/>
          </p:nvPr>
        </p:nvSpPr>
        <p:spPr/>
        <p:txBody>
          <a:body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5C4C4F30-9E4A-4D84-BC83-1D5FA157F96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33A848B-B4E3-4FC0-8BB6-A95320113208}"/>
              </a:ext>
            </a:extLst>
          </p:cNvPr>
          <p:cNvSpPr>
            <a:spLocks noGrp="1"/>
          </p:cNvSpPr>
          <p:nvPr>
            <p:ph type="sldNum" sz="quarter" idx="12"/>
          </p:nvPr>
        </p:nvSpPr>
        <p:spPr/>
        <p:txBody>
          <a:bodyPr/>
          <a:lstStyle/>
          <a:p>
            <a:fld id="{A44E13F3-C6C6-4D29-871C-1DD7A1063D0E}" type="slidenum">
              <a:rPr lang="en-GB" smtClean="0"/>
              <a:t>‹#›</a:t>
            </a:fld>
            <a:endParaRPr lang="en-GB" dirty="0"/>
          </a:p>
        </p:txBody>
      </p:sp>
    </p:spTree>
    <p:extLst>
      <p:ext uri="{BB962C8B-B14F-4D97-AF65-F5344CB8AC3E}">
        <p14:creationId xmlns:p14="http://schemas.microsoft.com/office/powerpoint/2010/main" val="1690479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413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73"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E91820-89DA-45B8-B04F-6F2E60B2A1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E22AE87-03E8-47BF-A4E5-7B67BE9E99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BFA8A7-A462-4309-A01E-A9DC1437B4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CA772C-1313-457F-87A4-4843B764F29D}" type="datetimeFigureOut">
              <a:rPr lang="en-GB" smtClean="0"/>
              <a:t>02/09/2021</a:t>
            </a:fld>
            <a:endParaRPr lang="en-GB" dirty="0"/>
          </a:p>
        </p:txBody>
      </p:sp>
      <p:sp>
        <p:nvSpPr>
          <p:cNvPr id="5" name="Footer Placeholder 4">
            <a:extLst>
              <a:ext uri="{FF2B5EF4-FFF2-40B4-BE49-F238E27FC236}">
                <a16:creationId xmlns:a16="http://schemas.microsoft.com/office/drawing/2014/main" id="{8273C8AB-0B20-4C1A-AC56-F1C78AD3C3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3610F4C8-8D72-4D99-AA72-67983E6A59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E13F3-C6C6-4D29-871C-1DD7A1063D0E}" type="slidenum">
              <a:rPr lang="en-GB" smtClean="0"/>
              <a:t>‹#›</a:t>
            </a:fld>
            <a:endParaRPr lang="en-GB" dirty="0"/>
          </a:p>
        </p:txBody>
      </p:sp>
    </p:spTree>
    <p:extLst>
      <p:ext uri="{BB962C8B-B14F-4D97-AF65-F5344CB8AC3E}">
        <p14:creationId xmlns:p14="http://schemas.microsoft.com/office/powerpoint/2010/main" val="117255984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4.xml"/><Relationship Id="rId7" Type="http://schemas.openxmlformats.org/officeDocument/2006/relationships/image" Target="../media/image1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1.xml"/><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4.png"/><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4.png"/><Relationship Id="rId5" Type="http://schemas.openxmlformats.org/officeDocument/2006/relationships/image" Target="../media/image5.jp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4.xml"/><Relationship Id="rId7" Type="http://schemas.openxmlformats.org/officeDocument/2006/relationships/image" Target="../media/image18.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4.png"/><Relationship Id="rId5" Type="http://schemas.openxmlformats.org/officeDocument/2006/relationships/image" Target="../media/image5.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5.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4.png"/><Relationship Id="rId5" Type="http://schemas.openxmlformats.org/officeDocument/2006/relationships/image" Target="../media/image6.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AFFD43B-CD1E-44EC-A613-F5622A76E472}"/>
              </a:ext>
            </a:extLst>
          </p:cNvPr>
          <p:cNvGrpSpPr/>
          <p:nvPr/>
        </p:nvGrpSpPr>
        <p:grpSpPr>
          <a:xfrm>
            <a:off x="-1" y="-2507"/>
            <a:ext cx="12192001" cy="6860507"/>
            <a:chOff x="-1" y="-2507"/>
            <a:chExt cx="12192001" cy="6860507"/>
          </a:xfrm>
        </p:grpSpPr>
        <p:pic>
          <p:nvPicPr>
            <p:cNvPr id="4" name="Picture 3">
              <a:extLst>
                <a:ext uri="{FF2B5EF4-FFF2-40B4-BE49-F238E27FC236}">
                  <a16:creationId xmlns:a16="http://schemas.microsoft.com/office/drawing/2014/main" id="{2171FA76-A4DE-48DF-92D3-84685D739209}"/>
                </a:ext>
              </a:extLst>
            </p:cNvPr>
            <p:cNvPicPr>
              <a:picLocks noChangeAspect="1"/>
            </p:cNvPicPr>
            <p:nvPr/>
          </p:nvPicPr>
          <p:blipFill>
            <a:blip r:embed="rId5"/>
            <a:srcRect/>
            <a:stretch/>
          </p:blipFill>
          <p:spPr>
            <a:xfrm>
              <a:off x="0" y="-2507"/>
              <a:ext cx="12192000" cy="6858000"/>
            </a:xfrm>
            <a:prstGeom prst="rect">
              <a:avLst/>
            </a:prstGeom>
          </p:spPr>
        </p:pic>
        <p:sp>
          <p:nvSpPr>
            <p:cNvPr id="6" name="TextBox 5">
              <a:extLst>
                <a:ext uri="{FF2B5EF4-FFF2-40B4-BE49-F238E27FC236}">
                  <a16:creationId xmlns:a16="http://schemas.microsoft.com/office/drawing/2014/main" id="{7BDFA705-DA4D-46BF-8042-25D60959DF0E}"/>
                </a:ext>
              </a:extLst>
            </p:cNvPr>
            <p:cNvSpPr txBox="1"/>
            <p:nvPr/>
          </p:nvSpPr>
          <p:spPr>
            <a:xfrm>
              <a:off x="414664" y="1731706"/>
              <a:ext cx="5178056" cy="40011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Wellbeing For Education Return</a:t>
              </a:r>
            </a:p>
          </p:txBody>
        </p:sp>
        <p:cxnSp>
          <p:nvCxnSpPr>
            <p:cNvPr id="7" name="Straight Connector 6">
              <a:extLst>
                <a:ext uri="{FF2B5EF4-FFF2-40B4-BE49-F238E27FC236}">
                  <a16:creationId xmlns:a16="http://schemas.microsoft.com/office/drawing/2014/main" id="{536EC776-9F47-4BF2-8C76-FB8DB147845A}"/>
                </a:ext>
              </a:extLst>
            </p:cNvPr>
            <p:cNvCxnSpPr/>
            <p:nvPr/>
          </p:nvCxnSpPr>
          <p:spPr>
            <a:xfrm>
              <a:off x="499725" y="2263334"/>
              <a:ext cx="48697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0A2E6B9-9FB0-4B0D-AB64-95533673F772}"/>
                </a:ext>
              </a:extLst>
            </p:cNvPr>
            <p:cNvSpPr txBox="1"/>
            <p:nvPr/>
          </p:nvSpPr>
          <p:spPr>
            <a:xfrm>
              <a:off x="414664" y="2419663"/>
              <a:ext cx="5178056"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Mental health and wellbeing: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Learning from the pandemic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Webinar for schools and further education providers: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prstClr val="white"/>
                  </a:solidFill>
                  <a:latin typeface="Open Sans" panose="020B0606030504020204" pitchFamily="34" charset="0"/>
                  <a:ea typeface="Open Sans" panose="020B0606030504020204" pitchFamily="34" charset="0"/>
                  <a:cs typeface="Open Sans" panose="020B0606030504020204" pitchFamily="34" charset="0"/>
                </a:rPr>
                <a:t>Every interaction matters</a:t>
              </a:r>
            </a:p>
          </p:txBody>
        </p:sp>
        <p:pic>
          <p:nvPicPr>
            <p:cNvPr id="9" name="Picture 8" descr="A picture containing drawing&#10;&#10;Description automatically generated">
              <a:extLst>
                <a:ext uri="{FF2B5EF4-FFF2-40B4-BE49-F238E27FC236}">
                  <a16:creationId xmlns:a16="http://schemas.microsoft.com/office/drawing/2014/main" id="{D74143A4-345E-499F-985E-3D3AFBE2D87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10361" y="381751"/>
              <a:ext cx="2090567" cy="701369"/>
            </a:xfrm>
            <a:prstGeom prst="rect">
              <a:avLst/>
            </a:prstGeom>
          </p:spPr>
        </p:pic>
        <p:pic>
          <p:nvPicPr>
            <p:cNvPr id="2" name="Picture 1">
              <a:extLst>
                <a:ext uri="{FF2B5EF4-FFF2-40B4-BE49-F238E27FC236}">
                  <a16:creationId xmlns:a16="http://schemas.microsoft.com/office/drawing/2014/main" id="{3252AF6D-4781-493B-8223-A7E6431ABC76}"/>
                </a:ext>
              </a:extLst>
            </p:cNvPr>
            <p:cNvPicPr>
              <a:picLocks noChangeAspect="1"/>
            </p:cNvPicPr>
            <p:nvPr/>
          </p:nvPicPr>
          <p:blipFill>
            <a:blip r:embed="rId7"/>
            <a:srcRect/>
            <a:stretch/>
          </p:blipFill>
          <p:spPr>
            <a:xfrm>
              <a:off x="-1" y="6067425"/>
              <a:ext cx="12192000" cy="790575"/>
            </a:xfrm>
            <a:prstGeom prst="rect">
              <a:avLst/>
            </a:prstGeom>
          </p:spPr>
        </p:pic>
      </p:grpSp>
      <p:sp>
        <p:nvSpPr>
          <p:cNvPr id="5" name="TextBox 4">
            <a:extLst>
              <a:ext uri="{FF2B5EF4-FFF2-40B4-BE49-F238E27FC236}">
                <a16:creationId xmlns:a16="http://schemas.microsoft.com/office/drawing/2014/main" id="{803EB728-37D2-4F2A-B954-BD912411D6DD}"/>
              </a:ext>
            </a:extLst>
          </p:cNvPr>
          <p:cNvSpPr txBox="1"/>
          <p:nvPr/>
        </p:nvSpPr>
        <p:spPr>
          <a:xfrm>
            <a:off x="431862" y="5295590"/>
            <a:ext cx="5146156"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This project is funded by the Department for Education and Department of Health and Social Care, in partnership with Health Education England, Public Health England, NHS England and NHS Improvement</a:t>
            </a:r>
          </a:p>
        </p:txBody>
      </p:sp>
      <p:pic>
        <p:nvPicPr>
          <p:cNvPr id="19" name="Audio 18">
            <a:hlinkClick r:id="" action="ppaction://media"/>
            <a:extLst>
              <a:ext uri="{FF2B5EF4-FFF2-40B4-BE49-F238E27FC236}">
                <a16:creationId xmlns:a16="http://schemas.microsoft.com/office/drawing/2014/main" id="{DC0C935B-648A-4237-8364-C9EB793A1C2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990614798"/>
      </p:ext>
    </p:extLst>
  </p:cSld>
  <p:clrMapOvr>
    <a:masterClrMapping/>
  </p:clrMapOvr>
  <mc:AlternateContent xmlns:mc="http://schemas.openxmlformats.org/markup-compatibility/2006" xmlns:p14="http://schemas.microsoft.com/office/powerpoint/2010/main">
    <mc:Choice Requires="p14">
      <p:transition spd="slow" p14:dur="2000" advTm="96517"/>
    </mc:Choice>
    <mc:Fallback xmlns="">
      <p:transition spd="slow" advTm="96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90F65D-0C84-C14B-A4FC-EB63904FE9C5}"/>
              </a:ext>
            </a:extLst>
          </p:cNvPr>
          <p:cNvSpPr>
            <a:spLocks noGrp="1"/>
          </p:cNvSpPr>
          <p:nvPr>
            <p:ph idx="4294967295"/>
          </p:nvPr>
        </p:nvSpPr>
        <p:spPr>
          <a:xfrm>
            <a:off x="430307" y="859822"/>
            <a:ext cx="11454794" cy="4540149"/>
          </a:xfrm>
          <a:prstGeom prst="rect">
            <a:avLst/>
          </a:prstGeom>
        </p:spPr>
        <p:txBody>
          <a:bodyPr>
            <a:noAutofit/>
          </a:bodyPr>
          <a:lstStyle/>
          <a:p>
            <a:pPr marL="0" indent="0">
              <a:buClr>
                <a:srgbClr val="92D050"/>
              </a:buClr>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Before anything else:</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be clear on your role and its boundaries</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be aware of what resources and services are available so you can signpost to appropriate support</a:t>
            </a:r>
          </a:p>
          <a:p>
            <a:pPr>
              <a:buClr>
                <a:srgbClr val="92D050"/>
              </a:buClr>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0" indent="0">
              <a:buClr>
                <a:srgbClr val="92D050"/>
              </a:buClr>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When working remotely:</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use safe, secure and easy to access technology wherever possible</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ensure all parties have privacy and time to speak</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speak slowly, clearly and calmly</a:t>
            </a:r>
          </a:p>
          <a:p>
            <a:pPr>
              <a:buClr>
                <a:srgbClr val="92D050"/>
              </a:buClr>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0" indent="0">
              <a:buClr>
                <a:srgbClr val="92D050"/>
              </a:buClr>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Remember to respect safety, dignity and rights for all:</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build trust</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help people to access the help they need</a:t>
            </a:r>
          </a:p>
          <a:p>
            <a:pPr>
              <a:buClr>
                <a:srgbClr val="92D05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observe safeguarding and consent policies in your dealings with pupils and students</a:t>
            </a:r>
          </a:p>
          <a:p>
            <a:pPr>
              <a:buClr>
                <a:srgbClr val="92D050"/>
              </a:buCl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a:buClr>
                <a:srgbClr val="92D050"/>
              </a:buCl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a:buClr>
                <a:srgbClr val="92D050"/>
              </a:buCl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a:buClr>
                <a:srgbClr val="92D050"/>
              </a:buClr>
            </a:pPr>
            <a:endParaRPr lang="en-GB" sz="2000" dirty="0">
              <a:latin typeface="Open Sans" panose="020B0606030504020204" pitchFamily="34" charset="0"/>
              <a:ea typeface="Open Sans" panose="020B0606030504020204" pitchFamily="34" charset="0"/>
              <a:cs typeface="Open Sans" panose="020B0606030504020204" pitchFamily="34" charset="0"/>
            </a:endParaRPr>
          </a:p>
          <a:p>
            <a:pPr>
              <a:buClr>
                <a:srgbClr val="92D050"/>
              </a:buClr>
            </a:pPr>
            <a:endParaRPr lang="en-GB" sz="20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F1A78F44-7CAD-4841-AC69-8A949AFC909A}"/>
              </a:ext>
            </a:extLst>
          </p:cNvPr>
          <p:cNvGrpSpPr/>
          <p:nvPr/>
        </p:nvGrpSpPr>
        <p:grpSpPr>
          <a:xfrm>
            <a:off x="0" y="-125336"/>
            <a:ext cx="12192000" cy="839972"/>
            <a:chOff x="0" y="-13"/>
            <a:chExt cx="12192000" cy="839972"/>
          </a:xfrm>
        </p:grpSpPr>
        <p:sp>
          <p:nvSpPr>
            <p:cNvPr id="8" name="Rectangle 7">
              <a:extLst>
                <a:ext uri="{FF2B5EF4-FFF2-40B4-BE49-F238E27FC236}">
                  <a16:creationId xmlns:a16="http://schemas.microsoft.com/office/drawing/2014/main" id="{076A58C5-373D-4CA0-AD55-77BB6450F0E1}"/>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F2F6D77-1FEB-4679-9B7F-701E740C9E80}"/>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Things to consider</a:t>
              </a:r>
              <a:endPar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7" name="Audio 16">
            <a:hlinkClick r:id="" action="ppaction://media"/>
            <a:extLst>
              <a:ext uri="{FF2B5EF4-FFF2-40B4-BE49-F238E27FC236}">
                <a16:creationId xmlns:a16="http://schemas.microsoft.com/office/drawing/2014/main" id="{826F1F25-DC10-4E62-A1B7-34217752FA9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719030870"/>
      </p:ext>
    </p:extLst>
  </p:cSld>
  <p:clrMapOvr>
    <a:masterClrMapping/>
  </p:clrMapOvr>
  <mc:AlternateContent xmlns:mc="http://schemas.openxmlformats.org/markup-compatibility/2006" xmlns:p14="http://schemas.microsoft.com/office/powerpoint/2010/main">
    <mc:Choice Requires="p14">
      <p:transition spd="slow" p14:dur="2000" advTm="210368"/>
    </mc:Choice>
    <mc:Fallback xmlns="">
      <p:transition spd="slow" advTm="2103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C412651-339E-4E73-82FA-3C2CFB2B6777}"/>
              </a:ext>
            </a:extLst>
          </p:cNvPr>
          <p:cNvGrpSpPr/>
          <p:nvPr/>
        </p:nvGrpSpPr>
        <p:grpSpPr>
          <a:xfrm>
            <a:off x="0" y="-13"/>
            <a:ext cx="12192000" cy="6858410"/>
            <a:chOff x="0" y="-13"/>
            <a:chExt cx="12192000" cy="6858410"/>
          </a:xfrm>
        </p:grpSpPr>
        <p:pic>
          <p:nvPicPr>
            <p:cNvPr id="8" name="Picture 7" descr="A close up of a logo&#10;&#10;Description automatically generated">
              <a:extLst>
                <a:ext uri="{FF2B5EF4-FFF2-40B4-BE49-F238E27FC236}">
                  <a16:creationId xmlns:a16="http://schemas.microsoft.com/office/drawing/2014/main" id="{8696D5EA-CB79-40CB-8035-F3E02405B23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466442" y="1332363"/>
              <a:ext cx="3401700" cy="3401700"/>
            </a:xfrm>
            <a:prstGeom prst="rect">
              <a:avLst/>
            </a:prstGeom>
          </p:spPr>
        </p:pic>
        <p:pic>
          <p:nvPicPr>
            <p:cNvPr id="3" name="Picture 2" descr="A close up of a logo&#10;&#10;Description automatically generated">
              <a:extLst>
                <a:ext uri="{FF2B5EF4-FFF2-40B4-BE49-F238E27FC236}">
                  <a16:creationId xmlns:a16="http://schemas.microsoft.com/office/drawing/2014/main" id="{2453AF31-6AFE-40A0-9F81-4F57247483F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57777" y="1346013"/>
              <a:ext cx="3401700" cy="3401700"/>
            </a:xfrm>
            <a:prstGeom prst="rect">
              <a:avLst/>
            </a:prstGeom>
          </p:spPr>
        </p:pic>
        <p:pic>
          <p:nvPicPr>
            <p:cNvPr id="2" name="Picture 1" descr="A close up of a logo&#10;&#10;Description automatically generated">
              <a:extLst>
                <a:ext uri="{FF2B5EF4-FFF2-40B4-BE49-F238E27FC236}">
                  <a16:creationId xmlns:a16="http://schemas.microsoft.com/office/drawing/2014/main" id="{9FF54DBA-CE62-429E-BDC6-D9197618DC3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9964" y="1346013"/>
              <a:ext cx="3401700" cy="3401700"/>
            </a:xfrm>
            <a:prstGeom prst="rect">
              <a:avLst/>
            </a:prstGeom>
          </p:spPr>
        </p:pic>
        <p:sp>
          <p:nvSpPr>
            <p:cNvPr id="6" name="TextBox 5">
              <a:extLst>
                <a:ext uri="{FF2B5EF4-FFF2-40B4-BE49-F238E27FC236}">
                  <a16:creationId xmlns:a16="http://schemas.microsoft.com/office/drawing/2014/main" id="{54D49B00-6C42-4BAF-BAD7-2C29E215EB58}"/>
                </a:ext>
              </a:extLst>
            </p:cNvPr>
            <p:cNvSpPr txBox="1"/>
            <p:nvPr/>
          </p:nvSpPr>
          <p:spPr>
            <a:xfrm>
              <a:off x="9829800" y="6550620"/>
              <a:ext cx="2362199"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(WHO and PHE, 2020)</a:t>
              </a:r>
            </a:p>
          </p:txBody>
        </p:sp>
        <p:sp>
          <p:nvSpPr>
            <p:cNvPr id="17" name="TextBox 16">
              <a:extLst>
                <a:ext uri="{FF2B5EF4-FFF2-40B4-BE49-F238E27FC236}">
                  <a16:creationId xmlns:a16="http://schemas.microsoft.com/office/drawing/2014/main" id="{E504BB10-8142-41CE-88D0-4449D819EA4A}"/>
                </a:ext>
              </a:extLst>
            </p:cNvPr>
            <p:cNvSpPr txBox="1"/>
            <p:nvPr/>
          </p:nvSpPr>
          <p:spPr>
            <a:xfrm>
              <a:off x="191022" y="3278484"/>
              <a:ext cx="3679580" cy="1631216"/>
            </a:xfrm>
            <a:prstGeom prst="rect">
              <a:avLst/>
            </a:prstGeom>
            <a:noFill/>
            <a:ln w="3175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Look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For signs of distress and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behaviour that is different than usual</a:t>
              </a:r>
              <a:endPar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Consider the context</a:t>
              </a:r>
            </a:p>
          </p:txBody>
        </p:sp>
        <p:sp>
          <p:nvSpPr>
            <p:cNvPr id="19" name="TextBox 18">
              <a:extLst>
                <a:ext uri="{FF2B5EF4-FFF2-40B4-BE49-F238E27FC236}">
                  <a16:creationId xmlns:a16="http://schemas.microsoft.com/office/drawing/2014/main" id="{32DCD16C-8E7C-4062-AB14-629980719936}"/>
                </a:ext>
              </a:extLst>
            </p:cNvPr>
            <p:cNvSpPr txBox="1"/>
            <p:nvPr/>
          </p:nvSpPr>
          <p:spPr>
            <a:xfrm>
              <a:off x="4230494" y="3302912"/>
              <a:ext cx="3679581" cy="1938992"/>
            </a:xfrm>
            <a:prstGeom prst="rect">
              <a:avLst/>
            </a:prstGeom>
            <a:noFill/>
            <a:ln w="3175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Listen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Show interest and empathy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Even a short time can make a difference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Build understanding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Be kind</a:t>
              </a:r>
            </a:p>
          </p:txBody>
        </p:sp>
        <p:sp>
          <p:nvSpPr>
            <p:cNvPr id="21" name="TextBox 20">
              <a:extLst>
                <a:ext uri="{FF2B5EF4-FFF2-40B4-BE49-F238E27FC236}">
                  <a16:creationId xmlns:a16="http://schemas.microsoft.com/office/drawing/2014/main" id="{04363966-CCC2-4A96-95C9-E10F4EB9E671}"/>
                </a:ext>
              </a:extLst>
            </p:cNvPr>
            <p:cNvSpPr txBox="1"/>
            <p:nvPr/>
          </p:nvSpPr>
          <p:spPr>
            <a:xfrm>
              <a:off x="8321398" y="3313132"/>
              <a:ext cx="3679581" cy="1631216"/>
            </a:xfrm>
            <a:prstGeom prst="rect">
              <a:avLst/>
            </a:prstGeom>
            <a:noFill/>
            <a:ln w="3175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Link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To sources of support, including self-help and external or specialist support where needed</a:t>
              </a:r>
            </a:p>
          </p:txBody>
        </p:sp>
        <p:grpSp>
          <p:nvGrpSpPr>
            <p:cNvPr id="11" name="Group 10">
              <a:extLst>
                <a:ext uri="{FF2B5EF4-FFF2-40B4-BE49-F238E27FC236}">
                  <a16:creationId xmlns:a16="http://schemas.microsoft.com/office/drawing/2014/main" id="{90215DB4-9741-4981-A478-10324E1D8246}"/>
                </a:ext>
              </a:extLst>
            </p:cNvPr>
            <p:cNvGrpSpPr/>
            <p:nvPr/>
          </p:nvGrpSpPr>
          <p:grpSpPr>
            <a:xfrm>
              <a:off x="0" y="-13"/>
              <a:ext cx="12192000" cy="839972"/>
              <a:chOff x="0" y="-13"/>
              <a:chExt cx="12192000" cy="839972"/>
            </a:xfrm>
          </p:grpSpPr>
          <p:sp>
            <p:nvSpPr>
              <p:cNvPr id="13" name="Rectangle 12">
                <a:extLst>
                  <a:ext uri="{FF2B5EF4-FFF2-40B4-BE49-F238E27FC236}">
                    <a16:creationId xmlns:a16="http://schemas.microsoft.com/office/drawing/2014/main" id="{9A852FD2-36BE-45A1-A52A-37D808416FC4}"/>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C8606EB1-A125-4B5B-97E2-2A37AEBFDD3A}"/>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Introducing ‘Look, Listen, Link’</a:t>
                </a:r>
              </a:p>
            </p:txBody>
          </p:sp>
        </p:grpSp>
        <p:pic>
          <p:nvPicPr>
            <p:cNvPr id="9" name="Picture 8" descr="A picture containing drawing&#10;&#10;Description automatically generated">
              <a:extLst>
                <a:ext uri="{FF2B5EF4-FFF2-40B4-BE49-F238E27FC236}">
                  <a16:creationId xmlns:a16="http://schemas.microsoft.com/office/drawing/2014/main" id="{DEBBE5B3-BF68-4A09-BC55-16B40D72E6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7103" y="1187514"/>
              <a:ext cx="2192341" cy="2192341"/>
            </a:xfrm>
            <a:prstGeom prst="rect">
              <a:avLst/>
            </a:prstGeom>
          </p:spPr>
        </p:pic>
        <p:pic>
          <p:nvPicPr>
            <p:cNvPr id="22" name="Picture 21" descr="A picture containing light, drawing&#10;&#10;Description automatically generated">
              <a:extLst>
                <a:ext uri="{FF2B5EF4-FFF2-40B4-BE49-F238E27FC236}">
                  <a16:creationId xmlns:a16="http://schemas.microsoft.com/office/drawing/2014/main" id="{9C6E04C2-139E-492C-98D6-AC1EBB46E7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91150" y="1551741"/>
              <a:ext cx="1409700" cy="1409700"/>
            </a:xfrm>
            <a:prstGeom prst="rect">
              <a:avLst/>
            </a:prstGeom>
          </p:spPr>
        </p:pic>
        <p:pic>
          <p:nvPicPr>
            <p:cNvPr id="10" name="Picture 9" descr="A picture containing clock&#10;&#10;Description automatically generated">
              <a:extLst>
                <a:ext uri="{FF2B5EF4-FFF2-40B4-BE49-F238E27FC236}">
                  <a16:creationId xmlns:a16="http://schemas.microsoft.com/office/drawing/2014/main" id="{6269375B-E42B-4F74-A332-3A8DFC3794F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257802" y="1400701"/>
              <a:ext cx="1806772" cy="1806772"/>
            </a:xfrm>
            <a:prstGeom prst="rect">
              <a:avLst/>
            </a:prstGeom>
          </p:spPr>
        </p:pic>
      </p:grpSp>
      <p:pic>
        <p:nvPicPr>
          <p:cNvPr id="14" name="Audio 13">
            <a:hlinkClick r:id="" action="ppaction://media"/>
            <a:extLst>
              <a:ext uri="{FF2B5EF4-FFF2-40B4-BE49-F238E27FC236}">
                <a16:creationId xmlns:a16="http://schemas.microsoft.com/office/drawing/2014/main" id="{9DC13BC5-7062-45C0-B466-C60392FE498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4100325122"/>
      </p:ext>
    </p:extLst>
  </p:cSld>
  <p:clrMapOvr>
    <a:masterClrMapping/>
  </p:clrMapOvr>
  <mc:AlternateContent xmlns:mc="http://schemas.openxmlformats.org/markup-compatibility/2006" xmlns:p14="http://schemas.microsoft.com/office/powerpoint/2010/main">
    <mc:Choice Requires="p14">
      <p:transition spd="slow" p14:dur="2000" advTm="103250"/>
    </mc:Choice>
    <mc:Fallback xmlns="">
      <p:transition spd="slow" advTm="1032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90F65D-0C84-C14B-A4FC-EB63904FE9C5}"/>
              </a:ext>
            </a:extLst>
          </p:cNvPr>
          <p:cNvSpPr>
            <a:spLocks noGrp="1"/>
          </p:cNvSpPr>
          <p:nvPr>
            <p:ph idx="4294967295"/>
          </p:nvPr>
        </p:nvSpPr>
        <p:spPr>
          <a:xfrm>
            <a:off x="4916774" y="1032473"/>
            <a:ext cx="6968326" cy="5443278"/>
          </a:xfrm>
          <a:prstGeom prst="rect">
            <a:avLst/>
          </a:prstGeom>
        </p:spPr>
        <p:txBody>
          <a:bodyPr>
            <a:noAutofit/>
          </a:bodyPr>
          <a:lstStyle/>
          <a:p>
            <a:pPr marL="0" indent="0">
              <a:buClr>
                <a:srgbClr val="92D050"/>
              </a:buClr>
              <a:buNone/>
            </a:pPr>
            <a:endParaRPr lang="en-US" sz="2000" dirty="0">
              <a:latin typeface="Open Sans" panose="020B0606030504020204"/>
              <a:ea typeface="Open Sans" panose="020B0606030504020204" pitchFamily="34" charset="0"/>
              <a:cs typeface="Open Sans" panose="020B0606030504020204" pitchFamily="34" charset="0"/>
            </a:endParaRPr>
          </a:p>
          <a:p>
            <a:pPr marL="0" indent="0">
              <a:buClr>
                <a:srgbClr val="92D050"/>
              </a:buClr>
              <a:buNone/>
            </a:pPr>
            <a:endParaRPr lang="en-US" sz="2000" dirty="0">
              <a:latin typeface="Open Sans" panose="020B0606030504020204"/>
              <a:ea typeface="Open Sans" panose="020B0606030504020204" pitchFamily="34" charset="0"/>
              <a:cs typeface="Open Sans" panose="020B0606030504020204" pitchFamily="34" charset="0"/>
            </a:endParaRPr>
          </a:p>
          <a:p>
            <a:pPr>
              <a:buClr>
                <a:srgbClr val="78BF20"/>
              </a:buClr>
            </a:pPr>
            <a:r>
              <a:rPr lang="en-US"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When children and young people are under stress or anxious, they can show this in a variety of ways. These include:</a:t>
            </a:r>
          </a:p>
          <a:p>
            <a:pPr>
              <a:buClr>
                <a:srgbClr val="78BF20"/>
              </a:buClr>
            </a:pPr>
            <a:endPar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endParaRPr>
          </a:p>
          <a:p>
            <a:pPr lvl="1">
              <a:buClr>
                <a:srgbClr val="78BF20"/>
              </a:buCl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isolating themselves</a:t>
            </a:r>
          </a:p>
          <a:p>
            <a:pPr lvl="1">
              <a:buClr>
                <a:srgbClr val="78BF20"/>
              </a:buCl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not attending school or further education</a:t>
            </a:r>
          </a:p>
          <a:p>
            <a:pPr lvl="1">
              <a:buClr>
                <a:srgbClr val="78BF20"/>
              </a:buClr>
            </a:pPr>
            <a:r>
              <a:rPr lang="en-GB" sz="2000" b="1" dirty="0">
                <a:solidFill>
                  <a:schemeClr val="accent1">
                    <a:lumMod val="50000"/>
                  </a:schemeClr>
                </a:solidFill>
                <a:latin typeface="Open Sans" panose="020B0606030504020204"/>
              </a:rPr>
              <a:t>c</a:t>
            </a:r>
            <a:r>
              <a:rPr lang="en-GB" sz="2000" b="1" i="0" dirty="0">
                <a:solidFill>
                  <a:schemeClr val="accent1">
                    <a:lumMod val="50000"/>
                  </a:schemeClr>
                </a:solidFill>
                <a:effectLst/>
                <a:latin typeface="Open Sans" panose="020B0606030504020204"/>
              </a:rPr>
              <a:t>hanges in emotional sta</a:t>
            </a:r>
            <a:r>
              <a:rPr lang="en-GB" sz="2000" b="1" dirty="0">
                <a:solidFill>
                  <a:schemeClr val="accent1">
                    <a:lumMod val="50000"/>
                  </a:schemeClr>
                </a:solidFill>
                <a:latin typeface="Open Sans" panose="020B0606030504020204"/>
              </a:rPr>
              <a:t>te</a:t>
            </a:r>
            <a:endParaRPr lang="en-GB" sz="2000" b="1" i="0" dirty="0">
              <a:solidFill>
                <a:schemeClr val="accent1">
                  <a:lumMod val="50000"/>
                </a:schemeClr>
              </a:solidFill>
              <a:effectLst/>
              <a:latin typeface="Open Sans" panose="020B0606030504020204"/>
            </a:endParaRPr>
          </a:p>
          <a:p>
            <a:pPr lvl="1">
              <a:buClr>
                <a:srgbClr val="78BF20"/>
              </a:buClr>
            </a:pPr>
            <a:r>
              <a:rPr lang="en-GB" sz="2000" b="1" dirty="0">
                <a:solidFill>
                  <a:schemeClr val="accent1">
                    <a:lumMod val="50000"/>
                  </a:schemeClr>
                </a:solidFill>
                <a:latin typeface="Open Sans" panose="020B0606030504020204"/>
              </a:rPr>
              <a:t>changes in or challenging b</a:t>
            </a:r>
            <a:r>
              <a:rPr lang="en-GB" sz="2000" b="1" i="0" dirty="0">
                <a:solidFill>
                  <a:schemeClr val="accent1">
                    <a:lumMod val="50000"/>
                  </a:schemeClr>
                </a:solidFill>
                <a:effectLst/>
                <a:latin typeface="Open Sans" panose="020B0606030504020204"/>
              </a:rPr>
              <a:t>ehaviour </a:t>
            </a:r>
          </a:p>
          <a:p>
            <a:pPr lvl="1">
              <a:buClr>
                <a:srgbClr val="78BF20"/>
              </a:buClr>
            </a:pPr>
            <a:r>
              <a:rPr lang="en-GB" sz="2000" b="1" dirty="0">
                <a:solidFill>
                  <a:schemeClr val="accent1">
                    <a:lumMod val="50000"/>
                  </a:schemeClr>
                </a:solidFill>
                <a:latin typeface="Open Sans" panose="020B0606030504020204"/>
              </a:rPr>
              <a:t>some may appear fine, but may be masking their worries</a:t>
            </a:r>
          </a:p>
          <a:p>
            <a:pPr lvl="1">
              <a:buClr>
                <a:srgbClr val="78BF20"/>
              </a:buClr>
            </a:pPr>
            <a:endParaRPr lang="en-GB" sz="2000" b="1" i="0" dirty="0">
              <a:solidFill>
                <a:schemeClr val="accent1">
                  <a:lumMod val="50000"/>
                </a:schemeClr>
              </a:solidFill>
              <a:effectLst/>
              <a:latin typeface="Open Sans" panose="020B0606030504020204"/>
            </a:endParaRPr>
          </a:p>
          <a:p>
            <a:pPr marL="268288" lvl="1" indent="-268288">
              <a:buClr>
                <a:srgbClr val="78BF20"/>
              </a:buClr>
            </a:pPr>
            <a:r>
              <a:rPr lang="en-GB" sz="2000" b="1" dirty="0">
                <a:solidFill>
                  <a:schemeClr val="accent1">
                    <a:lumMod val="50000"/>
                  </a:schemeClr>
                </a:solidFill>
                <a:latin typeface="Open Sans" panose="020B0606030504020204"/>
              </a:rPr>
              <a:t>Consider the context – what else might be going on?</a:t>
            </a:r>
            <a:endParaRPr lang="en-GB" sz="2000" b="1" i="0" dirty="0">
              <a:solidFill>
                <a:schemeClr val="accent1">
                  <a:lumMod val="50000"/>
                </a:schemeClr>
              </a:solidFill>
              <a:effectLst/>
              <a:latin typeface="Open Sans" panose="020B0606030504020204"/>
            </a:endParaRPr>
          </a:p>
          <a:p>
            <a:pPr marL="457200" lvl="1" indent="0">
              <a:buClr>
                <a:srgbClr val="0070C0"/>
              </a:buClr>
              <a:buNone/>
            </a:pPr>
            <a:endParaRPr lang="en-US" sz="2000" dirty="0">
              <a:latin typeface="Open Sans" panose="020B0606030504020204"/>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F1A78F44-7CAD-4841-AC69-8A949AFC909A}"/>
              </a:ext>
            </a:extLst>
          </p:cNvPr>
          <p:cNvGrpSpPr/>
          <p:nvPr/>
        </p:nvGrpSpPr>
        <p:grpSpPr>
          <a:xfrm>
            <a:off x="0" y="-13"/>
            <a:ext cx="12192000" cy="839972"/>
            <a:chOff x="0" y="-13"/>
            <a:chExt cx="12192000" cy="839972"/>
          </a:xfrm>
        </p:grpSpPr>
        <p:sp>
          <p:nvSpPr>
            <p:cNvPr id="8" name="Rectangle 7">
              <a:extLst>
                <a:ext uri="{FF2B5EF4-FFF2-40B4-BE49-F238E27FC236}">
                  <a16:creationId xmlns:a16="http://schemas.microsoft.com/office/drawing/2014/main" id="{076A58C5-373D-4CA0-AD55-77BB6450F0E1}"/>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F2F6D77-1FEB-4679-9B7F-701E740C9E80}"/>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Look</a:t>
              </a:r>
            </a:p>
          </p:txBody>
        </p:sp>
      </p:grpSp>
      <p:sp>
        <p:nvSpPr>
          <p:cNvPr id="4" name="Oval 3">
            <a:extLst>
              <a:ext uri="{FF2B5EF4-FFF2-40B4-BE49-F238E27FC236}">
                <a16:creationId xmlns:a16="http://schemas.microsoft.com/office/drawing/2014/main" id="{FE98D694-E626-4189-A29F-56A971B63139}"/>
              </a:ext>
            </a:extLst>
          </p:cNvPr>
          <p:cNvSpPr/>
          <p:nvPr/>
        </p:nvSpPr>
        <p:spPr>
          <a:xfrm>
            <a:off x="306900" y="1542805"/>
            <a:ext cx="4387930" cy="4387930"/>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9" name="Picture 8" descr="A picture containing drawing&#10;&#10;Description automatically generated">
            <a:extLst>
              <a:ext uri="{FF2B5EF4-FFF2-40B4-BE49-F238E27FC236}">
                <a16:creationId xmlns:a16="http://schemas.microsoft.com/office/drawing/2014/main" id="{592F3F3B-819D-4975-BA85-CCABC1C5BD86}"/>
              </a:ext>
            </a:extLst>
          </p:cNvPr>
          <p:cNvPicPr>
            <a:picLocks noChangeAspect="1"/>
          </p:cNvPicPr>
          <p:nvPr/>
        </p:nvPicPr>
        <p:blipFill>
          <a:blip r:embed="rId5"/>
          <a:stretch>
            <a:fillRect/>
          </a:stretch>
        </p:blipFill>
        <p:spPr>
          <a:xfrm>
            <a:off x="786365" y="1929109"/>
            <a:ext cx="3429000" cy="3429000"/>
          </a:xfrm>
          <a:prstGeom prst="rect">
            <a:avLst/>
          </a:prstGeom>
        </p:spPr>
      </p:pic>
      <p:pic>
        <p:nvPicPr>
          <p:cNvPr id="15" name="Audio 14">
            <a:hlinkClick r:id="" action="ppaction://media"/>
            <a:extLst>
              <a:ext uri="{FF2B5EF4-FFF2-40B4-BE49-F238E27FC236}">
                <a16:creationId xmlns:a16="http://schemas.microsoft.com/office/drawing/2014/main" id="{F3A0A5A9-8965-4EB6-8C85-6137E52CB88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225961375"/>
      </p:ext>
    </p:extLst>
  </p:cSld>
  <p:clrMapOvr>
    <a:masterClrMapping/>
  </p:clrMapOvr>
  <mc:AlternateContent xmlns:mc="http://schemas.openxmlformats.org/markup-compatibility/2006" xmlns:p14="http://schemas.microsoft.com/office/powerpoint/2010/main">
    <mc:Choice Requires="p14">
      <p:transition spd="slow" p14:dur="2000" advTm="116852"/>
    </mc:Choice>
    <mc:Fallback xmlns="">
      <p:transition spd="slow" advTm="1168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9A3295B-A904-4D5F-ADD0-74B7C160E39A}"/>
              </a:ext>
            </a:extLst>
          </p:cNvPr>
          <p:cNvGrpSpPr/>
          <p:nvPr/>
        </p:nvGrpSpPr>
        <p:grpSpPr>
          <a:xfrm>
            <a:off x="0" y="-13"/>
            <a:ext cx="12192000" cy="6387165"/>
            <a:chOff x="0" y="-13"/>
            <a:chExt cx="12192000" cy="6387165"/>
          </a:xfrm>
        </p:grpSpPr>
        <p:sp>
          <p:nvSpPr>
            <p:cNvPr id="10" name="Content Placeholder 2">
              <a:extLst>
                <a:ext uri="{FF2B5EF4-FFF2-40B4-BE49-F238E27FC236}">
                  <a16:creationId xmlns:a16="http://schemas.microsoft.com/office/drawing/2014/main" id="{A67C68C3-52F7-4A30-B315-5BA8EE35A4A6}"/>
                </a:ext>
              </a:extLst>
            </p:cNvPr>
            <p:cNvSpPr txBox="1">
              <a:spLocks/>
            </p:cNvSpPr>
            <p:nvPr/>
          </p:nvSpPr>
          <p:spPr>
            <a:xfrm>
              <a:off x="4930510" y="1210235"/>
              <a:ext cx="6798027" cy="51769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Active listening is essential to understanding other people:</a:t>
              </a: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a</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djust your approach to the age and needs of the other person</a:t>
              </a:r>
            </a:p>
            <a:p>
              <a:pPr marL="0" marR="0" lvl="0" indent="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d</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on’t force people to talk</a:t>
              </a:r>
            </a:p>
            <a:p>
              <a:pPr marL="0" marR="0" lvl="0" indent="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l</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isten very carefully</a:t>
              </a:r>
            </a:p>
            <a:p>
              <a:pPr marL="0" marR="0" lvl="0" indent="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s</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ummarise and check what you think you heard</a:t>
              </a:r>
            </a:p>
            <a:p>
              <a:pPr marL="0" marR="0" lvl="0" indent="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u</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se open questions wherever possible </a:t>
              </a:r>
            </a:p>
            <a:p>
              <a:pPr marL="0" marR="0" lvl="0" indent="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100000"/>
                </a:lnSpc>
                <a:spcBef>
                  <a:spcPts val="0"/>
                </a:spcBef>
                <a:spcAft>
                  <a:spcPts val="0"/>
                </a:spcAft>
                <a:buClr>
                  <a:srgbClr val="78BF20"/>
                </a:buClr>
                <a:buSzTx/>
                <a:buFont typeface="Arial" panose="020B0604020202020204" pitchFamily="34" charset="0"/>
                <a:buChar char="•"/>
                <a:tabLst/>
                <a:defRPr/>
              </a:pP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r</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espond appropriately – resist leaping into action, be open to making a plan together</a:t>
              </a:r>
            </a:p>
          </p:txBody>
        </p:sp>
        <p:grpSp>
          <p:nvGrpSpPr>
            <p:cNvPr id="6" name="Group 5">
              <a:extLst>
                <a:ext uri="{FF2B5EF4-FFF2-40B4-BE49-F238E27FC236}">
                  <a16:creationId xmlns:a16="http://schemas.microsoft.com/office/drawing/2014/main" id="{6D11F2B7-5F07-4ECF-B284-D49D299E46CE}"/>
                </a:ext>
              </a:extLst>
            </p:cNvPr>
            <p:cNvGrpSpPr/>
            <p:nvPr/>
          </p:nvGrpSpPr>
          <p:grpSpPr>
            <a:xfrm>
              <a:off x="0" y="-13"/>
              <a:ext cx="12192000" cy="839972"/>
              <a:chOff x="0" y="-13"/>
              <a:chExt cx="12192000" cy="839972"/>
            </a:xfrm>
          </p:grpSpPr>
          <p:sp>
            <p:nvSpPr>
              <p:cNvPr id="8" name="Rectangle 7">
                <a:extLst>
                  <a:ext uri="{FF2B5EF4-FFF2-40B4-BE49-F238E27FC236}">
                    <a16:creationId xmlns:a16="http://schemas.microsoft.com/office/drawing/2014/main" id="{671F532F-76F4-4EC7-AF08-5BB4D04D0DD5}"/>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265A67E7-8E1E-4F96-B413-742510E4F6F0}"/>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Listen</a:t>
                </a:r>
              </a:p>
            </p:txBody>
          </p:sp>
        </p:grpSp>
        <p:sp>
          <p:nvSpPr>
            <p:cNvPr id="3" name="Oval 2">
              <a:extLst>
                <a:ext uri="{FF2B5EF4-FFF2-40B4-BE49-F238E27FC236}">
                  <a16:creationId xmlns:a16="http://schemas.microsoft.com/office/drawing/2014/main" id="{115BF881-B459-42BC-8FD1-55802ACEC781}"/>
                </a:ext>
              </a:extLst>
            </p:cNvPr>
            <p:cNvSpPr/>
            <p:nvPr/>
          </p:nvSpPr>
          <p:spPr>
            <a:xfrm>
              <a:off x="306900" y="1542805"/>
              <a:ext cx="4387930" cy="4387930"/>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A picture containing light, drawing&#10;&#10;Description automatically generated">
              <a:extLst>
                <a:ext uri="{FF2B5EF4-FFF2-40B4-BE49-F238E27FC236}">
                  <a16:creationId xmlns:a16="http://schemas.microsoft.com/office/drawing/2014/main" id="{21BE3609-5067-4521-9BD8-E328F734344E}"/>
                </a:ext>
              </a:extLst>
            </p:cNvPr>
            <p:cNvPicPr>
              <a:picLocks noChangeAspect="1"/>
            </p:cNvPicPr>
            <p:nvPr/>
          </p:nvPicPr>
          <p:blipFill>
            <a:blip r:embed="rId5"/>
            <a:stretch>
              <a:fillRect/>
            </a:stretch>
          </p:blipFill>
          <p:spPr>
            <a:xfrm>
              <a:off x="786365" y="2022270"/>
              <a:ext cx="3429000" cy="3429000"/>
            </a:xfrm>
            <a:prstGeom prst="rect">
              <a:avLst/>
            </a:prstGeom>
          </p:spPr>
        </p:pic>
      </p:grpSp>
      <p:pic>
        <p:nvPicPr>
          <p:cNvPr id="14" name="Audio 13">
            <a:hlinkClick r:id="" action="ppaction://media"/>
            <a:extLst>
              <a:ext uri="{FF2B5EF4-FFF2-40B4-BE49-F238E27FC236}">
                <a16:creationId xmlns:a16="http://schemas.microsoft.com/office/drawing/2014/main" id="{A7CEA5CA-E84C-4C72-9FF2-340B9A609E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513105533"/>
      </p:ext>
    </p:extLst>
  </p:cSld>
  <p:clrMapOvr>
    <a:masterClrMapping/>
  </p:clrMapOvr>
  <mc:AlternateContent xmlns:mc="http://schemas.openxmlformats.org/markup-compatibility/2006" xmlns:p14="http://schemas.microsoft.com/office/powerpoint/2010/main">
    <mc:Choice Requires="p14">
      <p:transition spd="slow" p14:dur="2000" advTm="151995"/>
    </mc:Choice>
    <mc:Fallback xmlns="">
      <p:transition spd="slow" advTm="151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4C1EDB9-DF53-4911-993B-B61A5798276F}"/>
              </a:ext>
            </a:extLst>
          </p:cNvPr>
          <p:cNvGrpSpPr/>
          <p:nvPr/>
        </p:nvGrpSpPr>
        <p:grpSpPr>
          <a:xfrm>
            <a:off x="0" y="-13"/>
            <a:ext cx="12192000" cy="6547187"/>
            <a:chOff x="0" y="-13"/>
            <a:chExt cx="12192000" cy="6547187"/>
          </a:xfrm>
        </p:grpSpPr>
        <p:sp>
          <p:nvSpPr>
            <p:cNvPr id="10" name="Content Placeholder 2">
              <a:extLst>
                <a:ext uri="{FF2B5EF4-FFF2-40B4-BE49-F238E27FC236}">
                  <a16:creationId xmlns:a16="http://schemas.microsoft.com/office/drawing/2014/main" id="{E110AA32-C58E-4F24-B720-B2B720C09213}"/>
                </a:ext>
              </a:extLst>
            </p:cNvPr>
            <p:cNvSpPr txBox="1">
              <a:spLocks/>
            </p:cNvSpPr>
            <p:nvPr/>
          </p:nvSpPr>
          <p:spPr>
            <a:xfrm>
              <a:off x="5048318" y="1368955"/>
              <a:ext cx="6798027" cy="51782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Identify where links can be made to:</a:t>
              </a:r>
            </a:p>
            <a:p>
              <a:pPr marL="0" marR="0" lvl="0" indent="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Family and friends – what do they know, can they help?</a:t>
              </a:r>
            </a:p>
            <a:p>
              <a:pPr marL="0" marR="0" lvl="0" indent="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Support within or near the school or further education provider</a:t>
              </a: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Support from other agencies - including those working in or linked to schools and further education</a:t>
              </a: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endParaRPr kumimoji="0" lang="en-US" sz="2000" b="1" i="0" u="none" strike="noStrike" kern="1200" cap="none" spc="0" normalizeH="0" baseline="0" noProof="0" dirty="0">
                <a:ln>
                  <a:noFill/>
                </a:ln>
                <a:solidFill>
                  <a:srgbClr val="4472C4">
                    <a:lumMod val="50000"/>
                  </a:srgbClr>
                </a:solidFill>
                <a:effectLst/>
                <a:highlight>
                  <a:srgbClr val="FFFF00"/>
                </a:highlight>
                <a:uLnTx/>
                <a:uFillTx/>
                <a:latin typeface="Open Sans" panose="020B0606030504020204"/>
                <a:ea typeface="Open Sans" panose="020B0606030504020204" pitchFamily="34" charset="0"/>
                <a:cs typeface="Open Sans" panose="020B0606030504020204" pitchFamily="34" charset="0"/>
              </a:endParaRPr>
            </a:p>
            <a:p>
              <a:pPr marL="228600" marR="0" lvl="0" indent="-228600" algn="l" defTabSz="914400" rtl="0" eaLnBrk="1" fontAlgn="auto" latinLnBrk="0" hangingPunct="1">
                <a:lnSpc>
                  <a:spcPct val="90000"/>
                </a:lnSpc>
                <a:spcBef>
                  <a:spcPts val="1000"/>
                </a:spcBef>
                <a:spcAft>
                  <a:spcPts val="0"/>
                </a:spcAft>
                <a:buClr>
                  <a:srgbClr val="78BF20"/>
                </a:buClr>
                <a:buSzTx/>
                <a:buFont typeface="Arial" panose="020B0604020202020204" pitchFamily="34" charset="0"/>
                <a:buChar char="•"/>
                <a:tabLst/>
                <a:defRPr/>
              </a:pPr>
              <a:r>
                <a:rPr kumimoji="0" lang="en-US" sz="2000" b="1" i="0" u="none" strike="noStrike" kern="1200" cap="none" spc="0" normalizeH="0" baseline="0" noProof="0" dirty="0">
                  <a:ln>
                    <a:noFill/>
                  </a:ln>
                  <a:solidFill>
                    <a:srgbClr val="4472C4">
                      <a:lumMod val="50000"/>
                    </a:srgbClr>
                  </a:solidFill>
                  <a:effectLst/>
                  <a:uLnTx/>
                  <a:uFillTx/>
                  <a:latin typeface="Open Sans" panose="020B0606030504020204"/>
                  <a:ea typeface="Open Sans" panose="020B0606030504020204" pitchFamily="34" charset="0"/>
                  <a:cs typeface="Open Sans" panose="020B0606030504020204" pitchFamily="34" charset="0"/>
                </a:rPr>
                <a:t>You can also support children and young people to care for themselves, where appropriate</a:t>
              </a:r>
            </a:p>
            <a:p>
              <a:pPr marL="0" marR="0" lvl="0" indent="0" algn="l" defTabSz="914400" rtl="0" eaLnBrk="1" fontAlgn="auto" latinLnBrk="0" hangingPunct="1">
                <a:lnSpc>
                  <a:spcPct val="90000"/>
                </a:lnSpc>
                <a:spcBef>
                  <a:spcPts val="1000"/>
                </a:spcBef>
                <a:spcAft>
                  <a:spcPts val="0"/>
                </a:spcAft>
                <a:buClr>
                  <a:srgbClr val="0070C0"/>
                </a:buClr>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 5">
              <a:extLst>
                <a:ext uri="{FF2B5EF4-FFF2-40B4-BE49-F238E27FC236}">
                  <a16:creationId xmlns:a16="http://schemas.microsoft.com/office/drawing/2014/main" id="{D8AD871A-21AD-4063-8EE2-0706489249D7}"/>
                </a:ext>
              </a:extLst>
            </p:cNvPr>
            <p:cNvGrpSpPr/>
            <p:nvPr/>
          </p:nvGrpSpPr>
          <p:grpSpPr>
            <a:xfrm>
              <a:off x="0" y="-13"/>
              <a:ext cx="12192000" cy="839972"/>
              <a:chOff x="0" y="-13"/>
              <a:chExt cx="12192000" cy="839972"/>
            </a:xfrm>
          </p:grpSpPr>
          <p:sp>
            <p:nvSpPr>
              <p:cNvPr id="7" name="Rectangle 6">
                <a:extLst>
                  <a:ext uri="{FF2B5EF4-FFF2-40B4-BE49-F238E27FC236}">
                    <a16:creationId xmlns:a16="http://schemas.microsoft.com/office/drawing/2014/main" id="{0D714B68-6E44-4577-A2BE-A21EA6C9F976}"/>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C0D587BA-39BA-4516-A9AD-9F97983A7882}"/>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Link</a:t>
                </a:r>
              </a:p>
            </p:txBody>
          </p:sp>
        </p:grpSp>
        <p:sp>
          <p:nvSpPr>
            <p:cNvPr id="5" name="Oval 4">
              <a:extLst>
                <a:ext uri="{FF2B5EF4-FFF2-40B4-BE49-F238E27FC236}">
                  <a16:creationId xmlns:a16="http://schemas.microsoft.com/office/drawing/2014/main" id="{D8FEB55F-A50B-462A-9CE1-874F945608A7}"/>
                </a:ext>
              </a:extLst>
            </p:cNvPr>
            <p:cNvSpPr/>
            <p:nvPr/>
          </p:nvSpPr>
          <p:spPr>
            <a:xfrm>
              <a:off x="306900" y="1542805"/>
              <a:ext cx="4387930" cy="4387930"/>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descr="A picture containing clock&#10;&#10;Description automatically generated">
              <a:extLst>
                <a:ext uri="{FF2B5EF4-FFF2-40B4-BE49-F238E27FC236}">
                  <a16:creationId xmlns:a16="http://schemas.microsoft.com/office/drawing/2014/main" id="{B388EAA8-608C-44A4-92A7-AC3A3959E865}"/>
                </a:ext>
              </a:extLst>
            </p:cNvPr>
            <p:cNvPicPr>
              <a:picLocks noChangeAspect="1"/>
            </p:cNvPicPr>
            <p:nvPr/>
          </p:nvPicPr>
          <p:blipFill>
            <a:blip r:embed="rId5"/>
            <a:stretch>
              <a:fillRect/>
            </a:stretch>
          </p:blipFill>
          <p:spPr>
            <a:xfrm>
              <a:off x="786365" y="2090510"/>
              <a:ext cx="3429000" cy="3429000"/>
            </a:xfrm>
            <a:prstGeom prst="rect">
              <a:avLst/>
            </a:prstGeom>
          </p:spPr>
        </p:pic>
      </p:grpSp>
      <p:pic>
        <p:nvPicPr>
          <p:cNvPr id="11" name="Audio 10">
            <a:hlinkClick r:id="" action="ppaction://media"/>
            <a:extLst>
              <a:ext uri="{FF2B5EF4-FFF2-40B4-BE49-F238E27FC236}">
                <a16:creationId xmlns:a16="http://schemas.microsoft.com/office/drawing/2014/main" id="{0E6D1FD5-F2E6-4B3B-AF55-E2362DE090C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823390082"/>
      </p:ext>
    </p:extLst>
  </p:cSld>
  <p:clrMapOvr>
    <a:masterClrMapping/>
  </p:clrMapOvr>
  <mc:AlternateContent xmlns:mc="http://schemas.openxmlformats.org/markup-compatibility/2006" xmlns:p14="http://schemas.microsoft.com/office/powerpoint/2010/main">
    <mc:Choice Requires="p14">
      <p:transition spd="slow" p14:dur="2000" advTm="108741"/>
    </mc:Choice>
    <mc:Fallback xmlns="">
      <p:transition spd="slow" advTm="1087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rawing&#10;&#10;Description automatically generated">
            <a:extLst>
              <a:ext uri="{FF2B5EF4-FFF2-40B4-BE49-F238E27FC236}">
                <a16:creationId xmlns:a16="http://schemas.microsoft.com/office/drawing/2014/main" id="{D3B2D9EC-6330-4FD4-87A5-AF4F22C612F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5436" y="-111991"/>
            <a:ext cx="12192000" cy="6858000"/>
          </a:xfrm>
          <a:prstGeom prst="rect">
            <a:avLst/>
          </a:prstGeom>
        </p:spPr>
      </p:pic>
      <p:grpSp>
        <p:nvGrpSpPr>
          <p:cNvPr id="5" name="Group 4">
            <a:extLst>
              <a:ext uri="{FF2B5EF4-FFF2-40B4-BE49-F238E27FC236}">
                <a16:creationId xmlns:a16="http://schemas.microsoft.com/office/drawing/2014/main" id="{999DF09B-1841-4F49-97E5-8A10833D586B}"/>
              </a:ext>
            </a:extLst>
          </p:cNvPr>
          <p:cNvGrpSpPr/>
          <p:nvPr/>
        </p:nvGrpSpPr>
        <p:grpSpPr>
          <a:xfrm>
            <a:off x="0" y="-13"/>
            <a:ext cx="12192000" cy="839972"/>
            <a:chOff x="0" y="-13"/>
            <a:chExt cx="12192000" cy="839972"/>
          </a:xfrm>
        </p:grpSpPr>
        <p:sp>
          <p:nvSpPr>
            <p:cNvPr id="6" name="Rectangle 5">
              <a:extLst>
                <a:ext uri="{FF2B5EF4-FFF2-40B4-BE49-F238E27FC236}">
                  <a16:creationId xmlns:a16="http://schemas.microsoft.com/office/drawing/2014/main" id="{D53F0486-E856-429A-8BD5-A04BD4ED2867}"/>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7531304-FE29-4935-8D6B-1A6F497EE4F7}"/>
                </a:ext>
              </a:extLst>
            </p:cNvPr>
            <p:cNvSpPr txBox="1"/>
            <p:nvPr/>
          </p:nvSpPr>
          <p:spPr>
            <a:xfrm>
              <a:off x="1890822" y="189140"/>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What does good signposting look like?</a:t>
              </a:r>
            </a:p>
          </p:txBody>
        </p:sp>
      </p:grpSp>
      <p:sp>
        <p:nvSpPr>
          <p:cNvPr id="9" name="TextBox 8">
            <a:extLst>
              <a:ext uri="{FF2B5EF4-FFF2-40B4-BE49-F238E27FC236}">
                <a16:creationId xmlns:a16="http://schemas.microsoft.com/office/drawing/2014/main" id="{010CC205-0A58-4C39-B76D-07B957B2D951}"/>
              </a:ext>
            </a:extLst>
          </p:cNvPr>
          <p:cNvSpPr txBox="1"/>
          <p:nvPr/>
        </p:nvSpPr>
        <p:spPr>
          <a:xfrm>
            <a:off x="6605206" y="1651830"/>
            <a:ext cx="41167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Make yourself aware of credible resources, including self-help</a:t>
            </a:r>
          </a:p>
        </p:txBody>
      </p:sp>
      <p:sp>
        <p:nvSpPr>
          <p:cNvPr id="11" name="TextBox 10">
            <a:extLst>
              <a:ext uri="{FF2B5EF4-FFF2-40B4-BE49-F238E27FC236}">
                <a16:creationId xmlns:a16="http://schemas.microsoft.com/office/drawing/2014/main" id="{CAF12350-140B-467B-AC09-A16F0BD4A35C}"/>
              </a:ext>
            </a:extLst>
          </p:cNvPr>
          <p:cNvSpPr txBox="1"/>
          <p:nvPr/>
        </p:nvSpPr>
        <p:spPr>
          <a:xfrm>
            <a:off x="6550615" y="3320421"/>
            <a:ext cx="417131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Remember to consider voluntary and community resources, including online</a:t>
            </a:r>
          </a:p>
        </p:txBody>
      </p:sp>
      <p:sp>
        <p:nvSpPr>
          <p:cNvPr id="13" name="TextBox 12">
            <a:extLst>
              <a:ext uri="{FF2B5EF4-FFF2-40B4-BE49-F238E27FC236}">
                <a16:creationId xmlns:a16="http://schemas.microsoft.com/office/drawing/2014/main" id="{D568FF44-688C-4D59-934F-BA0E3398CF3F}"/>
              </a:ext>
            </a:extLst>
          </p:cNvPr>
          <p:cNvSpPr txBox="1"/>
          <p:nvPr/>
        </p:nvSpPr>
        <p:spPr>
          <a:xfrm>
            <a:off x="6577911" y="5245110"/>
            <a:ext cx="392776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Helps to build coping and resilience</a:t>
            </a:r>
          </a:p>
        </p:txBody>
      </p:sp>
      <p:sp>
        <p:nvSpPr>
          <p:cNvPr id="15" name="TextBox 14">
            <a:extLst>
              <a:ext uri="{FF2B5EF4-FFF2-40B4-BE49-F238E27FC236}">
                <a16:creationId xmlns:a16="http://schemas.microsoft.com/office/drawing/2014/main" id="{196DB3BE-6CEA-4621-B767-A6E1DF739150}"/>
              </a:ext>
            </a:extLst>
          </p:cNvPr>
          <p:cNvSpPr txBox="1"/>
          <p:nvPr/>
        </p:nvSpPr>
        <p:spPr>
          <a:xfrm>
            <a:off x="1153391" y="2523995"/>
            <a:ext cx="4253346"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It’s an active process; listen carefully and refer appropriately</a:t>
            </a:r>
          </a:p>
        </p:txBody>
      </p:sp>
      <p:sp>
        <p:nvSpPr>
          <p:cNvPr id="17" name="TextBox 16">
            <a:extLst>
              <a:ext uri="{FF2B5EF4-FFF2-40B4-BE49-F238E27FC236}">
                <a16:creationId xmlns:a16="http://schemas.microsoft.com/office/drawing/2014/main" id="{42C8C86A-D2C1-4A18-8D72-41989F66C1E9}"/>
              </a:ext>
            </a:extLst>
          </p:cNvPr>
          <p:cNvSpPr txBox="1"/>
          <p:nvPr/>
        </p:nvSpPr>
        <p:spPr>
          <a:xfrm>
            <a:off x="1478973" y="4334005"/>
            <a:ext cx="3927764"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Guiding someone to a good resource is empowering</a:t>
            </a:r>
          </a:p>
        </p:txBody>
      </p:sp>
      <p:pic>
        <p:nvPicPr>
          <p:cNvPr id="16" name="Audio 15">
            <a:hlinkClick r:id="" action="ppaction://media"/>
            <a:extLst>
              <a:ext uri="{FF2B5EF4-FFF2-40B4-BE49-F238E27FC236}">
                <a16:creationId xmlns:a16="http://schemas.microsoft.com/office/drawing/2014/main" id="{D3051E65-E577-48CC-89D7-FCDF8199C28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088998912"/>
      </p:ext>
    </p:extLst>
  </p:cSld>
  <p:clrMapOvr>
    <a:masterClrMapping/>
  </p:clrMapOvr>
  <mc:AlternateContent xmlns:mc="http://schemas.openxmlformats.org/markup-compatibility/2006" xmlns:p14="http://schemas.microsoft.com/office/powerpoint/2010/main">
    <mc:Choice Requires="p14">
      <p:transition spd="slow" p14:dur="2000" advTm="108829"/>
    </mc:Choice>
    <mc:Fallback xmlns="">
      <p:transition spd="slow" advTm="1088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3673"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E2A8136-B11D-4BE0-AA59-D430A4AA9692}"/>
              </a:ext>
            </a:extLst>
          </p:cNvPr>
          <p:cNvGrpSpPr/>
          <p:nvPr/>
        </p:nvGrpSpPr>
        <p:grpSpPr>
          <a:xfrm>
            <a:off x="0" y="0"/>
            <a:ext cx="12192000" cy="6858000"/>
            <a:chOff x="0" y="0"/>
            <a:chExt cx="12192000" cy="6858000"/>
          </a:xfrm>
        </p:grpSpPr>
        <p:pic>
          <p:nvPicPr>
            <p:cNvPr id="4" name="Picture 3">
              <a:extLst>
                <a:ext uri="{FF2B5EF4-FFF2-40B4-BE49-F238E27FC236}">
                  <a16:creationId xmlns:a16="http://schemas.microsoft.com/office/drawing/2014/main" id="{41102DDE-87EE-44B6-BA51-BB6C96634BA9}"/>
                </a:ext>
              </a:extLst>
            </p:cNvPr>
            <p:cNvPicPr>
              <a:picLocks noChangeAspect="1"/>
            </p:cNvPicPr>
            <p:nvPr/>
          </p:nvPicPr>
          <p:blipFill>
            <a:blip r:embed="rId5"/>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4042CE08-C9A3-49EC-AF14-6EB115E07505}"/>
                </a:ext>
              </a:extLst>
            </p:cNvPr>
            <p:cNvSpPr/>
            <p:nvPr/>
          </p:nvSpPr>
          <p:spPr>
            <a:xfrm>
              <a:off x="925032" y="1052623"/>
              <a:ext cx="4444409" cy="2690037"/>
            </a:xfrm>
            <a:prstGeom prst="rect">
              <a:avLst/>
            </a:prstGeom>
            <a:solidFill>
              <a:srgbClr val="407EC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2F8A039-6DB6-4887-9DA8-F255028F797F}"/>
                </a:ext>
              </a:extLst>
            </p:cNvPr>
            <p:cNvSpPr txBox="1"/>
            <p:nvPr/>
          </p:nvSpPr>
          <p:spPr>
            <a:xfrm>
              <a:off x="1275906" y="2120347"/>
              <a:ext cx="37801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Group activity and discussion</a:t>
              </a:r>
            </a:p>
          </p:txBody>
        </p:sp>
      </p:grpSp>
      <p:pic>
        <p:nvPicPr>
          <p:cNvPr id="8" name="Audio 7">
            <a:hlinkClick r:id="" action="ppaction://media"/>
            <a:extLst>
              <a:ext uri="{FF2B5EF4-FFF2-40B4-BE49-F238E27FC236}">
                <a16:creationId xmlns:a16="http://schemas.microsoft.com/office/drawing/2014/main" id="{E4FD371C-5EF4-414D-82BA-45034880E95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934877856"/>
      </p:ext>
    </p:extLst>
  </p:cSld>
  <p:clrMapOvr>
    <a:masterClrMapping/>
  </p:clrMapOvr>
  <mc:AlternateContent xmlns:mc="http://schemas.openxmlformats.org/markup-compatibility/2006" xmlns:p14="http://schemas.microsoft.com/office/powerpoint/2010/main">
    <mc:Choice Requires="p14">
      <p:transition spd="slow" p14:dur="2000" advTm="15161"/>
    </mc:Choice>
    <mc:Fallback xmlns="">
      <p:transition spd="slow" advTm="151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E7FDC3C-D976-4E94-B034-476F34D28E28}"/>
              </a:ext>
            </a:extLst>
          </p:cNvPr>
          <p:cNvGrpSpPr/>
          <p:nvPr/>
        </p:nvGrpSpPr>
        <p:grpSpPr>
          <a:xfrm>
            <a:off x="0" y="-19"/>
            <a:ext cx="12192000" cy="839972"/>
            <a:chOff x="0" y="-19"/>
            <a:chExt cx="12192000" cy="839972"/>
          </a:xfrm>
        </p:grpSpPr>
        <p:sp>
          <p:nvSpPr>
            <p:cNvPr id="6" name="Rectangle 5">
              <a:extLst>
                <a:ext uri="{FF2B5EF4-FFF2-40B4-BE49-F238E27FC236}">
                  <a16:creationId xmlns:a16="http://schemas.microsoft.com/office/drawing/2014/main" id="{6FFBD9AA-E502-4255-A4BD-93FD15924BB5}"/>
                </a:ext>
              </a:extLst>
            </p:cNvPr>
            <p:cNvSpPr/>
            <p:nvPr/>
          </p:nvSpPr>
          <p:spPr>
            <a:xfrm>
              <a:off x="0" y="-19"/>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2A0FEB3-0C00-4918-A464-063037912C92}"/>
                </a:ext>
              </a:extLst>
            </p:cNvPr>
            <p:cNvSpPr txBox="1"/>
            <p:nvPr/>
          </p:nvSpPr>
          <p:spPr>
            <a:xfrm>
              <a:off x="329609" y="216558"/>
              <a:ext cx="11379199"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SUGGESTED GROUP ACTIVITY</a:t>
              </a:r>
              <a:endParaRPr kumimoji="0" lang="en-US"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Content Placeholder 4">
            <a:extLst>
              <a:ext uri="{FF2B5EF4-FFF2-40B4-BE49-F238E27FC236}">
                <a16:creationId xmlns:a16="http://schemas.microsoft.com/office/drawing/2014/main" id="{3A46738D-3BDB-473B-A2F3-67DF5F3DE4EB}"/>
              </a:ext>
            </a:extLst>
          </p:cNvPr>
          <p:cNvSpPr txBox="1">
            <a:spLocks/>
          </p:cNvSpPr>
          <p:nvPr/>
        </p:nvSpPr>
        <p:spPr>
          <a:xfrm>
            <a:off x="1528996" y="1733053"/>
            <a:ext cx="7060367" cy="40945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a:ea typeface="Times New Roman" panose="02020603050405020304" pitchFamily="18" charset="0"/>
                <a:cs typeface="Times New Roman" panose="02020603050405020304" pitchFamily="18" charset="0"/>
              </a:rPr>
              <a:t>Reflect on </a:t>
            </a:r>
            <a:r>
              <a:rPr kumimoji="0" lang="en-GB" sz="2000" b="1" i="0" u="none" strike="noStrike" kern="1200" cap="none" spc="0" normalizeH="0" baseline="0" noProof="0" dirty="0">
                <a:ln>
                  <a:noFill/>
                </a:ln>
                <a:solidFill>
                  <a:srgbClr val="4472C4">
                    <a:lumMod val="50000"/>
                  </a:srgbClr>
                </a:solidFill>
                <a:effectLst/>
                <a:highlight>
                  <a:srgbClr val="FFFFFF"/>
                </a:highlight>
                <a:uLnTx/>
                <a:uFillTx/>
                <a:latin typeface="Open Sans" panose="020B0606030504020204"/>
                <a:ea typeface="Times New Roman" panose="02020603050405020304" pitchFamily="18" charset="0"/>
                <a:cs typeface="Times New Roman" panose="02020603050405020304" pitchFamily="18" charset="0"/>
              </a:rPr>
              <a:t>some of the current concerns you may have in relation to the wellbeing or resilience of children and young people or staff.</a:t>
            </a: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endParaRPr lang="en-GB" sz="2000" b="1" dirty="0">
              <a:solidFill>
                <a:srgbClr val="4472C4">
                  <a:lumMod val="50000"/>
                </a:srgbClr>
              </a:solidFill>
              <a:highlight>
                <a:srgbClr val="FFFFFF"/>
              </a:highlight>
              <a:latin typeface="Open Sans" panose="020B0606030504020204"/>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highlight>
                <a:srgbClr val="FFFFFF"/>
              </a:highlight>
              <a:uLnTx/>
              <a:uFillTx/>
              <a:latin typeface="Open Sans" panose="020B0606030504020204"/>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a:ea typeface="Times New Roman" panose="02020603050405020304" pitchFamily="18" charset="0"/>
                <a:cs typeface="Times New Roman" panose="02020603050405020304" pitchFamily="18" charset="0"/>
              </a:rPr>
              <a:t>Using the</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 “Look, Listen, Link” framework, </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a:ea typeface="Times New Roman" panose="02020603050405020304" pitchFamily="18" charset="0"/>
                <a:cs typeface="Times New Roman" panose="02020603050405020304" pitchFamily="18" charset="0"/>
              </a:rPr>
              <a:t>consider, as a group or individually, how you can apply this model in specific scenarios with children and young people or staff in your current context.</a:t>
            </a: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endParaRPr lang="en-GB" sz="2000" b="1" dirty="0">
              <a:solidFill>
                <a:srgbClr val="4472C4">
                  <a:lumMod val="50000"/>
                </a:srgbClr>
              </a:solidFill>
              <a:latin typeface="Open Sans" panose="020B0606030504020204"/>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0">
              <a:lnSpc>
                <a:spcPct val="100000"/>
              </a:lnSpc>
              <a:spcBef>
                <a:spcPts val="0"/>
              </a:spcBef>
              <a:buClrTx/>
              <a:buSzTx/>
              <a:buFont typeface="Arial" panose="020B0604020202020204" pitchFamily="34" charset="0"/>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a:ea typeface="Times New Roman" panose="02020603050405020304" pitchFamily="18" charset="0"/>
                <a:cs typeface="Times New Roman" panose="02020603050405020304" pitchFamily="18" charset="0"/>
              </a:rPr>
              <a:t>You may wish to use the example case study, ‘Anita’, to support your discussions.</a:t>
            </a:r>
          </a:p>
          <a:p>
            <a:pPr marL="0" marR="0" lvl="0" indent="0" algn="just" defTabSz="914400" rtl="0" eaLnBrk="1" fontAlgn="auto" latinLnBrk="0" hangingPunct="0">
              <a:lnSpc>
                <a:spcPct val="90000"/>
              </a:lnSpc>
              <a:spcBef>
                <a:spcPts val="1000"/>
              </a:spcBef>
              <a:spcAft>
                <a:spcPts val="12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2" name="Picture 1" descr="A close up of a sign&#10;&#10;Description automatically generated">
            <a:extLst>
              <a:ext uri="{FF2B5EF4-FFF2-40B4-BE49-F238E27FC236}">
                <a16:creationId xmlns:a16="http://schemas.microsoft.com/office/drawing/2014/main" id="{4FC47F80-C8B9-4774-84EB-114700A8946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251651" y="1563521"/>
            <a:ext cx="1178516" cy="1178516"/>
          </a:xfrm>
          <a:prstGeom prst="rect">
            <a:avLst/>
          </a:prstGeom>
        </p:spPr>
      </p:pic>
      <p:pic>
        <p:nvPicPr>
          <p:cNvPr id="5" name="Picture 4" descr="A picture containing light&#10;&#10;Description automatically generated">
            <a:extLst>
              <a:ext uri="{FF2B5EF4-FFF2-40B4-BE49-F238E27FC236}">
                <a16:creationId xmlns:a16="http://schemas.microsoft.com/office/drawing/2014/main" id="{334D0C83-E3B2-4337-B3C1-09A02F273CA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35476" y="3008082"/>
            <a:ext cx="1010866" cy="1178516"/>
          </a:xfrm>
          <a:prstGeom prst="rect">
            <a:avLst/>
          </a:prstGeom>
        </p:spPr>
      </p:pic>
      <p:pic>
        <p:nvPicPr>
          <p:cNvPr id="11" name="Picture 10" descr="A close up of a light&#10;&#10;Description automatically generated">
            <a:extLst>
              <a:ext uri="{FF2B5EF4-FFF2-40B4-BE49-F238E27FC236}">
                <a16:creationId xmlns:a16="http://schemas.microsoft.com/office/drawing/2014/main" id="{91DB4B65-4180-488B-8E7A-319CA8A1D52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272221" y="4874180"/>
            <a:ext cx="1136025" cy="1136025"/>
          </a:xfrm>
          <a:prstGeom prst="rect">
            <a:avLst/>
          </a:prstGeom>
        </p:spPr>
      </p:pic>
      <p:pic>
        <p:nvPicPr>
          <p:cNvPr id="12" name="Audio 11">
            <a:hlinkClick r:id="" action="ppaction://media"/>
            <a:extLst>
              <a:ext uri="{FF2B5EF4-FFF2-40B4-BE49-F238E27FC236}">
                <a16:creationId xmlns:a16="http://schemas.microsoft.com/office/drawing/2014/main" id="{F8B9752E-361D-4AAF-8742-138A95B4331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1493744094"/>
      </p:ext>
    </p:extLst>
  </p:cSld>
  <p:clrMapOvr>
    <a:masterClrMapping/>
  </p:clrMapOvr>
  <mc:AlternateContent xmlns:mc="http://schemas.openxmlformats.org/markup-compatibility/2006" xmlns:p14="http://schemas.microsoft.com/office/powerpoint/2010/main">
    <mc:Choice Requires="p14">
      <p:transition spd="slow" p14:dur="2000" advTm="75673"/>
    </mc:Choice>
    <mc:Fallback xmlns="">
      <p:transition spd="slow" advTm="75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A1E9CFF-9B2B-4EC3-988A-7391456911BF}"/>
              </a:ext>
            </a:extLst>
          </p:cNvPr>
          <p:cNvGrpSpPr/>
          <p:nvPr/>
        </p:nvGrpSpPr>
        <p:grpSpPr>
          <a:xfrm>
            <a:off x="0" y="-13"/>
            <a:ext cx="12192000" cy="839972"/>
            <a:chOff x="0" y="-13"/>
            <a:chExt cx="12192000" cy="839972"/>
          </a:xfrm>
        </p:grpSpPr>
        <p:sp>
          <p:nvSpPr>
            <p:cNvPr id="7" name="Rectangle 6">
              <a:extLst>
                <a:ext uri="{FF2B5EF4-FFF2-40B4-BE49-F238E27FC236}">
                  <a16:creationId xmlns:a16="http://schemas.microsoft.com/office/drawing/2014/main" id="{D368918C-8B22-43E1-80EB-1CF327A068BB}"/>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AEAAE198-7C57-43B8-8C2E-BD99F14AC5B9}"/>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Case study: ‘Anita’</a:t>
              </a:r>
            </a:p>
          </p:txBody>
        </p:sp>
      </p:grpSp>
      <p:sp>
        <p:nvSpPr>
          <p:cNvPr id="2" name="Content Placeholder 2">
            <a:extLst>
              <a:ext uri="{FF2B5EF4-FFF2-40B4-BE49-F238E27FC236}">
                <a16:creationId xmlns:a16="http://schemas.microsoft.com/office/drawing/2014/main" id="{54E6965A-03BB-4833-B525-083ABE83C130}"/>
              </a:ext>
            </a:extLst>
          </p:cNvPr>
          <p:cNvSpPr txBox="1">
            <a:spLocks/>
          </p:cNvSpPr>
          <p:nvPr/>
        </p:nvSpPr>
        <p:spPr>
          <a:xfrm>
            <a:off x="218572" y="946507"/>
            <a:ext cx="5254411" cy="5817364"/>
          </a:xfrm>
          <a:prstGeom prst="rect">
            <a:avLst/>
          </a:prstGeom>
          <a:solidFill>
            <a:srgbClr val="E9E9E9"/>
          </a:solidFill>
          <a:ln w="38100">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Before the pandemic, Anita seemed happy and outspoken and was doing well in class.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Anita has stayed at home during each lockdown. When Anita returned to school or FE last term, her attendance had dropped, she was quiet in class, she seemed down and isolated and she had lost weight.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Anita now joins online classes, but her attendance is still patchy. Sometimes she doesn’t even turn her camera on. Recently, one of Anita’s teachers noticed a bruise on her cheek. Given this, there are safeguarding concerns as well as concerns about Anita’s mental health.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Things seem to be getting worse, not better.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93C6C"/>
                </a:solidFill>
                <a:effectLst/>
                <a:uLnTx/>
                <a:uFillTx/>
                <a:latin typeface="Open Sans" panose="020B0606030504020204" pitchFamily="34" charset="0"/>
                <a:ea typeface="Open Sans" panose="020B0606030504020204" pitchFamily="34" charset="0"/>
                <a:cs typeface="Open Sans" panose="020B0606030504020204" pitchFamily="34" charset="0"/>
              </a:rPr>
              <a:t>WHAT CAN YOUR SCHOOL OR FURTHER EDUCATION PROVIDER DO TO HELP ANITA?</a:t>
            </a:r>
          </a:p>
        </p:txBody>
      </p:sp>
      <p:pic>
        <p:nvPicPr>
          <p:cNvPr id="6" name="Picture 5" descr="A close up of a logo&#10;&#10;Description automatically generated">
            <a:extLst>
              <a:ext uri="{FF2B5EF4-FFF2-40B4-BE49-F238E27FC236}">
                <a16:creationId xmlns:a16="http://schemas.microsoft.com/office/drawing/2014/main" id="{D5B5B1A0-77B4-41B5-A117-6255CDA2997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37000" y="1301596"/>
            <a:ext cx="2352632" cy="4705264"/>
          </a:xfrm>
          <a:prstGeom prst="rect">
            <a:avLst/>
          </a:prstGeom>
        </p:spPr>
      </p:pic>
      <p:pic>
        <p:nvPicPr>
          <p:cNvPr id="10" name="Picture 9" descr="A close up of a logo&#10;&#10;Description automatically generated">
            <a:extLst>
              <a:ext uri="{FF2B5EF4-FFF2-40B4-BE49-F238E27FC236}">
                <a16:creationId xmlns:a16="http://schemas.microsoft.com/office/drawing/2014/main" id="{14D1EDA9-2051-4444-865F-1A85B8D2704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488909" y="1301596"/>
            <a:ext cx="1475182" cy="2950363"/>
          </a:xfrm>
          <a:prstGeom prst="rect">
            <a:avLst/>
          </a:prstGeom>
        </p:spPr>
      </p:pic>
      <p:sp>
        <p:nvSpPr>
          <p:cNvPr id="17" name="TextBox 16">
            <a:extLst>
              <a:ext uri="{FF2B5EF4-FFF2-40B4-BE49-F238E27FC236}">
                <a16:creationId xmlns:a16="http://schemas.microsoft.com/office/drawing/2014/main" id="{C5B8F15E-E42A-46E9-B6EC-7BC5C786BFA4}"/>
              </a:ext>
            </a:extLst>
          </p:cNvPr>
          <p:cNvSpPr txBox="1"/>
          <p:nvPr/>
        </p:nvSpPr>
        <p:spPr>
          <a:xfrm>
            <a:off x="7913726" y="6068387"/>
            <a:ext cx="179917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Anita</a:t>
            </a:r>
          </a:p>
        </p:txBody>
      </p:sp>
      <p:sp>
        <p:nvSpPr>
          <p:cNvPr id="19" name="TextBox 18">
            <a:extLst>
              <a:ext uri="{FF2B5EF4-FFF2-40B4-BE49-F238E27FC236}">
                <a16:creationId xmlns:a16="http://schemas.microsoft.com/office/drawing/2014/main" id="{4C660C12-9CF9-4EFD-942D-DA91E25AED3A}"/>
              </a:ext>
            </a:extLst>
          </p:cNvPr>
          <p:cNvSpPr txBox="1"/>
          <p:nvPr/>
        </p:nvSpPr>
        <p:spPr>
          <a:xfrm>
            <a:off x="9769453" y="4359653"/>
            <a:ext cx="205783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Anita’s friends</a:t>
            </a:r>
          </a:p>
        </p:txBody>
      </p:sp>
      <p:pic>
        <p:nvPicPr>
          <p:cNvPr id="4" name="Picture 3" descr="A close up of a logo&#10;&#10;Description automatically generated">
            <a:extLst>
              <a:ext uri="{FF2B5EF4-FFF2-40B4-BE49-F238E27FC236}">
                <a16:creationId xmlns:a16="http://schemas.microsoft.com/office/drawing/2014/main" id="{C69CF848-DF1D-459E-AF74-E3731DBAFE5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03562" y="1279930"/>
            <a:ext cx="1475182" cy="2950363"/>
          </a:xfrm>
          <a:prstGeom prst="rect">
            <a:avLst/>
          </a:prstGeom>
        </p:spPr>
      </p:pic>
      <p:pic>
        <p:nvPicPr>
          <p:cNvPr id="9" name="Picture 8" descr="A close up of a logo&#10;&#10;Description automatically generated">
            <a:extLst>
              <a:ext uri="{FF2B5EF4-FFF2-40B4-BE49-F238E27FC236}">
                <a16:creationId xmlns:a16="http://schemas.microsoft.com/office/drawing/2014/main" id="{334DD9B5-F807-4BE4-ADB0-E8D46C02B9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72984" y="1323262"/>
            <a:ext cx="1475182" cy="2950363"/>
          </a:xfrm>
          <a:prstGeom prst="rect">
            <a:avLst/>
          </a:prstGeom>
        </p:spPr>
      </p:pic>
      <p:sp>
        <p:nvSpPr>
          <p:cNvPr id="11" name="TextBox 10">
            <a:extLst>
              <a:ext uri="{FF2B5EF4-FFF2-40B4-BE49-F238E27FC236}">
                <a16:creationId xmlns:a16="http://schemas.microsoft.com/office/drawing/2014/main" id="{E1AA6DCB-2F66-49AE-AD47-89185F0D62F7}"/>
              </a:ext>
            </a:extLst>
          </p:cNvPr>
          <p:cNvSpPr txBox="1"/>
          <p:nvPr/>
        </p:nvSpPr>
        <p:spPr>
          <a:xfrm>
            <a:off x="5753528" y="4381319"/>
            <a:ext cx="2057831"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Anita’s school or college</a:t>
            </a:r>
          </a:p>
        </p:txBody>
      </p:sp>
      <p:pic>
        <p:nvPicPr>
          <p:cNvPr id="13" name="Picture 12" descr="A close up of a logo&#10;&#10;Description automatically generated">
            <a:extLst>
              <a:ext uri="{FF2B5EF4-FFF2-40B4-BE49-F238E27FC236}">
                <a16:creationId xmlns:a16="http://schemas.microsoft.com/office/drawing/2014/main" id="{4521F976-3B7F-43FF-A51A-18DB758EAD6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87637" y="1301596"/>
            <a:ext cx="1475182" cy="2950363"/>
          </a:xfrm>
          <a:prstGeom prst="rect">
            <a:avLst/>
          </a:prstGeom>
        </p:spPr>
      </p:pic>
      <p:pic>
        <p:nvPicPr>
          <p:cNvPr id="12" name="Audio 11">
            <a:hlinkClick r:id="" action="ppaction://media"/>
            <a:extLst>
              <a:ext uri="{FF2B5EF4-FFF2-40B4-BE49-F238E27FC236}">
                <a16:creationId xmlns:a16="http://schemas.microsoft.com/office/drawing/2014/main" id="{8AECAF02-228C-4109-B250-CEDC3807018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1095155443"/>
      </p:ext>
    </p:extLst>
  </p:cSld>
  <p:clrMapOvr>
    <a:masterClrMapping/>
  </p:clrMapOvr>
  <mc:AlternateContent xmlns:mc="http://schemas.openxmlformats.org/markup-compatibility/2006" xmlns:p14="http://schemas.microsoft.com/office/powerpoint/2010/main">
    <mc:Choice Requires="p14">
      <p:transition spd="slow" p14:dur="2000" advTm="55665"/>
    </mc:Choice>
    <mc:Fallback xmlns="">
      <p:transition spd="slow" advTm="556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E2A8136-B11D-4BE0-AA59-D430A4AA9692}"/>
              </a:ext>
            </a:extLst>
          </p:cNvPr>
          <p:cNvGrpSpPr/>
          <p:nvPr/>
        </p:nvGrpSpPr>
        <p:grpSpPr>
          <a:xfrm>
            <a:off x="0" y="0"/>
            <a:ext cx="12192000" cy="6858000"/>
            <a:chOff x="0" y="0"/>
            <a:chExt cx="12192000" cy="6858000"/>
          </a:xfrm>
        </p:grpSpPr>
        <p:pic>
          <p:nvPicPr>
            <p:cNvPr id="4" name="Picture 3">
              <a:extLst>
                <a:ext uri="{FF2B5EF4-FFF2-40B4-BE49-F238E27FC236}">
                  <a16:creationId xmlns:a16="http://schemas.microsoft.com/office/drawing/2014/main" id="{41102DDE-87EE-44B6-BA51-BB6C96634BA9}"/>
                </a:ext>
              </a:extLst>
            </p:cNvPr>
            <p:cNvPicPr>
              <a:picLocks noChangeAspect="1"/>
            </p:cNvPicPr>
            <p:nvPr/>
          </p:nvPicPr>
          <p:blipFill>
            <a:blip r:embed="rId5"/>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4042CE08-C9A3-49EC-AF14-6EB115E07505}"/>
                </a:ext>
              </a:extLst>
            </p:cNvPr>
            <p:cNvSpPr/>
            <p:nvPr/>
          </p:nvSpPr>
          <p:spPr>
            <a:xfrm>
              <a:off x="925032" y="1052623"/>
              <a:ext cx="4444409" cy="2690037"/>
            </a:xfrm>
            <a:prstGeom prst="rect">
              <a:avLst/>
            </a:prstGeom>
            <a:solidFill>
              <a:srgbClr val="407EC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2F8A039-6DB6-4887-9DA8-F255028F797F}"/>
                </a:ext>
              </a:extLst>
            </p:cNvPr>
            <p:cNvSpPr txBox="1"/>
            <p:nvPr/>
          </p:nvSpPr>
          <p:spPr>
            <a:xfrm>
              <a:off x="1275906" y="2120347"/>
              <a:ext cx="37801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Thank you</a:t>
              </a:r>
            </a:p>
          </p:txBody>
        </p:sp>
      </p:grpSp>
      <p:pic>
        <p:nvPicPr>
          <p:cNvPr id="8" name="Audio 7">
            <a:hlinkClick r:id="" action="ppaction://media"/>
            <a:extLst>
              <a:ext uri="{FF2B5EF4-FFF2-40B4-BE49-F238E27FC236}">
                <a16:creationId xmlns:a16="http://schemas.microsoft.com/office/drawing/2014/main" id="{0B08474D-327E-4020-AD6D-C730E6AF37B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685306472"/>
      </p:ext>
    </p:extLst>
  </p:cSld>
  <p:clrMapOvr>
    <a:masterClrMapping/>
  </p:clrMapOvr>
  <mc:AlternateContent xmlns:mc="http://schemas.openxmlformats.org/markup-compatibility/2006" xmlns:p14="http://schemas.microsoft.com/office/powerpoint/2010/main">
    <mc:Choice Requires="p14">
      <p:transition spd="slow" p14:dur="2000" advTm="40769"/>
    </mc:Choice>
    <mc:Fallback xmlns="">
      <p:transition spd="slow" advTm="407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122390-0FDC-EB46-BA5C-12C0D0B129E9}"/>
              </a:ext>
            </a:extLst>
          </p:cNvPr>
          <p:cNvSpPr>
            <a:spLocks noGrp="1"/>
          </p:cNvSpPr>
          <p:nvPr>
            <p:ph idx="4294967295"/>
          </p:nvPr>
        </p:nvSpPr>
        <p:spPr>
          <a:xfrm>
            <a:off x="733269" y="1077058"/>
            <a:ext cx="10515600" cy="5190153"/>
          </a:xfrm>
          <a:prstGeom prst="rect">
            <a:avLst/>
          </a:prstGeom>
        </p:spPr>
        <p:txBody>
          <a:bodyPr>
            <a:noAutofit/>
          </a:bodyPr>
          <a:lstStyle/>
          <a:p>
            <a:pPr marL="342900" indent="-342900">
              <a:buClr>
                <a:srgbClr val="78BF20"/>
              </a:buClr>
            </a:pPr>
            <a:r>
              <a:rPr lang="en-GB" sz="2000" b="1" dirty="0">
                <a:solidFill>
                  <a:schemeClr val="accent1">
                    <a:lumMod val="50000"/>
                  </a:schemeClr>
                </a:solidFill>
                <a:latin typeface="Open Sans" panose="020B0606030504020204"/>
              </a:rPr>
              <a:t>We have all – children, young people and adults alike - been affected by and responded to this pandemic in different ways. </a:t>
            </a:r>
          </a:p>
          <a:p>
            <a:pPr marL="0" indent="0">
              <a:buClr>
                <a:srgbClr val="78BF20"/>
              </a:buClr>
              <a:buNone/>
            </a:pPr>
            <a:endParaRPr lang="en-GB" sz="2000" b="1" dirty="0">
              <a:solidFill>
                <a:schemeClr val="accent1">
                  <a:lumMod val="50000"/>
                </a:schemeClr>
              </a:solidFill>
              <a:latin typeface="Open Sans" panose="020B0606030504020204"/>
            </a:endParaRPr>
          </a:p>
          <a:p>
            <a:pPr marL="342900" indent="-342900">
              <a:buClr>
                <a:srgbClr val="78BF20"/>
              </a:buClr>
            </a:pPr>
            <a:r>
              <a:rPr lang="en-GB" sz="2000" b="1" dirty="0">
                <a:solidFill>
                  <a:schemeClr val="accent1">
                    <a:lumMod val="50000"/>
                  </a:schemeClr>
                </a:solidFill>
                <a:latin typeface="Open Sans" panose="020B0606030504020204"/>
              </a:rPr>
              <a:t>The pressures of this pandemic have hugely affected school and FE staff. </a:t>
            </a:r>
          </a:p>
          <a:p>
            <a:pPr marL="0" indent="0">
              <a:buClr>
                <a:srgbClr val="78BF20"/>
              </a:buClr>
              <a:buNone/>
            </a:pPr>
            <a:endParaRPr lang="en-GB" sz="2000" b="1" dirty="0">
              <a:solidFill>
                <a:schemeClr val="accent1">
                  <a:lumMod val="50000"/>
                </a:schemeClr>
              </a:solidFill>
              <a:latin typeface="Open Sans" panose="020B0606030504020204"/>
            </a:endParaRPr>
          </a:p>
          <a:p>
            <a:pPr marL="342900" indent="-342900">
              <a:buClr>
                <a:srgbClr val="78BF20"/>
              </a:buClr>
            </a:pPr>
            <a:r>
              <a:rPr lang="en-GB" sz="2000" b="1" dirty="0">
                <a:solidFill>
                  <a:schemeClr val="accent1">
                    <a:lumMod val="50000"/>
                  </a:schemeClr>
                </a:solidFill>
                <a:latin typeface="Open Sans" panose="020B0606030504020204"/>
              </a:rPr>
              <a:t>You play hugely important roles in your pupils or students’ and colleagues’ lives – especially when other parts of their lives are difficult or disrupted.</a:t>
            </a:r>
          </a:p>
          <a:p>
            <a:pPr marL="0" indent="0">
              <a:buClr>
                <a:srgbClr val="78BF20"/>
              </a:buClr>
              <a:buNone/>
            </a:pPr>
            <a:endParaRPr lang="en-GB" sz="2000" b="1" dirty="0">
              <a:solidFill>
                <a:schemeClr val="accent1">
                  <a:lumMod val="50000"/>
                </a:schemeClr>
              </a:solidFill>
              <a:latin typeface="Open Sans" panose="020B0606030504020204"/>
            </a:endParaRPr>
          </a:p>
          <a:p>
            <a:pPr marL="342900" indent="-342900">
              <a:buClr>
                <a:srgbClr val="78BF20"/>
              </a:buClr>
            </a:pPr>
            <a:r>
              <a:rPr lang="en-GB" sz="2000" b="1" dirty="0">
                <a:solidFill>
                  <a:schemeClr val="accent1">
                    <a:lumMod val="50000"/>
                  </a:schemeClr>
                </a:solidFill>
                <a:latin typeface="Open Sans" panose="020B0606030504020204"/>
              </a:rPr>
              <a:t>The uncertainties and challenges involved can affect our wellbeing and mental health. Focusing on positive coping strategies – including good relationships - can help. </a:t>
            </a:r>
          </a:p>
          <a:p>
            <a:pPr marL="0" lvl="0" indent="0">
              <a:buClr>
                <a:srgbClr val="78BF20"/>
              </a:buClr>
              <a:buNone/>
            </a:pPr>
            <a:endParaRPr lang="en-GB" sz="2000" b="1" dirty="0">
              <a:solidFill>
                <a:schemeClr val="accent1">
                  <a:lumMod val="50000"/>
                </a:schemeClr>
              </a:solidFill>
              <a:latin typeface="Open Sans" panose="020B0606030504020204"/>
            </a:endParaRPr>
          </a:p>
          <a:p>
            <a:pPr marL="342900" lvl="0" indent="-342900">
              <a:buClr>
                <a:srgbClr val="78BF20"/>
              </a:buClr>
              <a:buFont typeface="Arial" panose="020B0604020202020204" pitchFamily="34" charset="0"/>
              <a:buChar cha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This webinar is an all-staff resource, with information and options to help you support pupils, students, yourselves and each other during this difficult time.</a:t>
            </a:r>
          </a:p>
        </p:txBody>
      </p:sp>
      <p:grpSp>
        <p:nvGrpSpPr>
          <p:cNvPr id="4" name="Group 3">
            <a:extLst>
              <a:ext uri="{FF2B5EF4-FFF2-40B4-BE49-F238E27FC236}">
                <a16:creationId xmlns:a16="http://schemas.microsoft.com/office/drawing/2014/main" id="{E81272EF-ECA4-4D71-975A-E7E0A556E3DC}"/>
              </a:ext>
            </a:extLst>
          </p:cNvPr>
          <p:cNvGrpSpPr/>
          <p:nvPr/>
        </p:nvGrpSpPr>
        <p:grpSpPr>
          <a:xfrm>
            <a:off x="0" y="-19"/>
            <a:ext cx="12192000" cy="839972"/>
            <a:chOff x="0" y="-19"/>
            <a:chExt cx="12192000" cy="839972"/>
          </a:xfrm>
        </p:grpSpPr>
        <p:sp>
          <p:nvSpPr>
            <p:cNvPr id="5" name="Rectangle 4">
              <a:extLst>
                <a:ext uri="{FF2B5EF4-FFF2-40B4-BE49-F238E27FC236}">
                  <a16:creationId xmlns:a16="http://schemas.microsoft.com/office/drawing/2014/main" id="{C24899BF-9FF7-45A5-A5C8-7467E663FD0E}"/>
                </a:ext>
              </a:extLst>
            </p:cNvPr>
            <p:cNvSpPr/>
            <p:nvPr/>
          </p:nvSpPr>
          <p:spPr>
            <a:xfrm>
              <a:off x="0" y="-19"/>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D8FE51FB-84FA-4029-928F-A5028A1C66C0}"/>
                </a:ext>
              </a:extLst>
            </p:cNvPr>
            <p:cNvSpPr txBox="1"/>
            <p:nvPr/>
          </p:nvSpPr>
          <p:spPr>
            <a:xfrm>
              <a:off x="1294411" y="237086"/>
              <a:ext cx="9158633" cy="461665"/>
            </a:xfrm>
            <a:prstGeom prst="rect">
              <a:avLst/>
            </a:prstGeom>
            <a:noFill/>
            <a:ln>
              <a:noFill/>
            </a:ln>
          </p:spPr>
          <p:txBody>
            <a:bodyPr wrap="square" rtlCol="0">
              <a:spAutoFit/>
            </a:bodyPr>
            <a:lstStyle/>
            <a:p>
              <a:pPr algn="ct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Overview</a:t>
              </a:r>
            </a:p>
          </p:txBody>
        </p:sp>
      </p:grpSp>
      <p:pic>
        <p:nvPicPr>
          <p:cNvPr id="22" name="Audio 21">
            <a:hlinkClick r:id="" action="ppaction://media"/>
            <a:extLst>
              <a:ext uri="{FF2B5EF4-FFF2-40B4-BE49-F238E27FC236}">
                <a16:creationId xmlns:a16="http://schemas.microsoft.com/office/drawing/2014/main" id="{B721CA71-B1CD-46AF-A727-7956AF15835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90210518"/>
      </p:ext>
    </p:extLst>
  </p:cSld>
  <p:clrMapOvr>
    <a:masterClrMapping/>
  </p:clrMapOvr>
  <mc:AlternateContent xmlns:mc="http://schemas.openxmlformats.org/markup-compatibility/2006" xmlns:p14="http://schemas.microsoft.com/office/powerpoint/2010/main">
    <mc:Choice Requires="p14">
      <p:transition spd="slow" p14:dur="2000" advTm="173630"/>
    </mc:Choice>
    <mc:Fallback xmlns="">
      <p:transition spd="slow" advTm="173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BF09D45-F22C-4259-9969-061165F21E6A}"/>
              </a:ext>
            </a:extLst>
          </p:cNvPr>
          <p:cNvGrpSpPr/>
          <p:nvPr/>
        </p:nvGrpSpPr>
        <p:grpSpPr>
          <a:xfrm>
            <a:off x="0" y="-13"/>
            <a:ext cx="12192000" cy="839972"/>
            <a:chOff x="0" y="-13"/>
            <a:chExt cx="12192000" cy="839972"/>
          </a:xfrm>
        </p:grpSpPr>
        <p:sp>
          <p:nvSpPr>
            <p:cNvPr id="5" name="Rectangle 4">
              <a:extLst>
                <a:ext uri="{FF2B5EF4-FFF2-40B4-BE49-F238E27FC236}">
                  <a16:creationId xmlns:a16="http://schemas.microsoft.com/office/drawing/2014/main" id="{82C83989-12C3-4656-A07E-9D9597704844}"/>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89ABDA8D-4575-4A1C-9CD4-55C7EA9BFEB0}"/>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Acknowledgements and copyright</a:t>
              </a:r>
              <a:endParaRPr kumimoji="0" lang="en-GB" sz="2400" b="1" i="0" u="sng"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6" name="Content Placeholder 2">
            <a:extLst>
              <a:ext uri="{FF2B5EF4-FFF2-40B4-BE49-F238E27FC236}">
                <a16:creationId xmlns:a16="http://schemas.microsoft.com/office/drawing/2014/main" id="{A819633D-D98F-4DE2-AFA0-7DF0C879300E}"/>
              </a:ext>
            </a:extLst>
          </p:cNvPr>
          <p:cNvSpPr txBox="1">
            <a:spLocks/>
          </p:cNvSpPr>
          <p:nvPr/>
        </p:nvSpPr>
        <p:spPr>
          <a:xfrm>
            <a:off x="449034" y="1238251"/>
            <a:ext cx="11419115" cy="47704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0"/>
              </a:spcBef>
              <a:buClr>
                <a:srgbClr val="92D050"/>
              </a:buClr>
              <a:buSzTx/>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Original webinar content and design by MindEd </a:t>
            </a:r>
          </a:p>
          <a:p>
            <a:pPr marR="0" lvl="0" algn="l" defTabSz="914400" rtl="0" eaLnBrk="1" fontAlgn="auto" latinLnBrk="0" hangingPunct="1">
              <a:lnSpc>
                <a:spcPct val="100000"/>
              </a:lnSpc>
              <a:spcBef>
                <a:spcPts val="0"/>
              </a:spcBef>
              <a:buClr>
                <a:srgbClr val="92D050"/>
              </a:buClr>
              <a:buSzTx/>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l" defTabSz="914400" rtl="0" eaLnBrk="1" fontAlgn="auto" latinLnBrk="0" hangingPunct="1">
              <a:lnSpc>
                <a:spcPct val="100000"/>
              </a:lnSpc>
              <a:spcBef>
                <a:spcPts val="0"/>
              </a:spcBef>
              <a:buClr>
                <a:srgbClr val="92D050"/>
              </a:buClr>
              <a:buSzTx/>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Direct delivery of and adaptation of resources by the Anna Freud National Centre for Children and Families Mental Health and Wellbeing in Schools Team.</a:t>
            </a:r>
          </a:p>
          <a:p>
            <a:pPr marR="0" lvl="0" algn="l" defTabSz="914400" rtl="0" eaLnBrk="1" fontAlgn="auto" latinLnBrk="0" hangingPunct="1">
              <a:lnSpc>
                <a:spcPct val="100000"/>
              </a:lnSpc>
              <a:spcBef>
                <a:spcPts val="0"/>
              </a:spcBef>
              <a:buClr>
                <a:srgbClr val="92D050"/>
              </a:buClr>
              <a:buSzTx/>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a:lnSpc>
                <a:spcPct val="100000"/>
              </a:lnSpc>
              <a:spcBef>
                <a:spcPts val="0"/>
              </a:spcBef>
              <a:buClr>
                <a:srgbClr val="92D050"/>
              </a:buCl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With special thanks to colleagues for their contributions to this webinar, including: </a:t>
            </a:r>
            <a:r>
              <a:rPr lang="en-GB" sz="2000" b="1" dirty="0">
                <a:solidFill>
                  <a:srgbClr val="4472C4">
                    <a:lumMod val="50000"/>
                  </a:srgbClr>
                </a:solidFill>
                <a:latin typeface="Open Sans" panose="020B0606030504020204" pitchFamily="34" charset="0"/>
              </a:rPr>
              <a:t>the Wellbeing for Education Return Expert Advisory Group and local authority, voluntary sector, NHS, </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school and FE leads</a:t>
            </a: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 </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the Association of School and College Leaders, the National Association of Headteachers, the National Education Union, the Association of Colleges, the Association of Education and Learning Providers;</a:t>
            </a:r>
            <a:r>
              <a:rPr lang="en-GB" sz="2000" b="1" dirty="0">
                <a:solidFill>
                  <a:srgbClr val="4472C4">
                    <a:lumMod val="50000"/>
                  </a:srgbClr>
                </a:solidFill>
                <a:latin typeface="Open Sans" panose="020B0606030504020204" pitchFamily="34" charset="0"/>
                <a:ea typeface="Open Sans" panose="020B0606030504020204" pitchFamily="34" charset="0"/>
                <a:cs typeface="Open Sans" panose="020B0606030504020204" pitchFamily="34" charset="0"/>
              </a:rPr>
              <a:t> and</a:t>
            </a: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 Mind. </a:t>
            </a:r>
          </a:p>
          <a:p>
            <a:pPr marR="0" lvl="0" algn="l" defTabSz="914400" rtl="0" eaLnBrk="1" fontAlgn="auto" latinLnBrk="0" hangingPunct="1">
              <a:lnSpc>
                <a:spcPct val="100000"/>
              </a:lnSpc>
              <a:spcBef>
                <a:spcPts val="0"/>
              </a:spcBef>
              <a:buClr>
                <a:srgbClr val="92D050"/>
              </a:buClr>
              <a:buSzTx/>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l" defTabSz="914400" rtl="0" eaLnBrk="1" fontAlgn="auto" latinLnBrk="0" hangingPunct="1">
              <a:lnSpc>
                <a:spcPct val="100000"/>
              </a:lnSpc>
              <a:spcBef>
                <a:spcPts val="0"/>
              </a:spcBef>
              <a:buClr>
                <a:srgbClr val="92D050"/>
              </a:buClr>
              <a:buSzTx/>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Wellbeing for Education Return is funded and supported by the Department for Education and Department of Health and Social Care, in partnership with Health Education England, Public Health England and NHS England and Improvement. </a:t>
            </a:r>
          </a:p>
          <a:p>
            <a:pPr marR="0" lvl="0" algn="l" defTabSz="914400" rtl="0" eaLnBrk="1" fontAlgn="auto" latinLnBrk="0" hangingPunct="1">
              <a:lnSpc>
                <a:spcPct val="100000"/>
              </a:lnSpc>
              <a:spcBef>
                <a:spcPts val="0"/>
              </a:spcBef>
              <a:buClr>
                <a:srgbClr val="92D050"/>
              </a:buClr>
              <a:buSzTx/>
              <a:tabLst/>
              <a:defRPr/>
            </a:pPr>
            <a:endPar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l" defTabSz="914400" rtl="0" eaLnBrk="1" fontAlgn="auto" latinLnBrk="0" hangingPunct="1">
              <a:lnSpc>
                <a:spcPct val="100000"/>
              </a:lnSpc>
              <a:spcBef>
                <a:spcPts val="0"/>
              </a:spcBef>
              <a:buClr>
                <a:srgbClr val="92D050"/>
              </a:buClr>
              <a:buSzTx/>
              <a:tabLst/>
              <a:defRPr/>
            </a:pPr>
            <a:r>
              <a:rPr kumimoji="0" lang="en-GB" sz="2000" b="1" i="0" u="none" strike="noStrike" kern="1200" cap="none" spc="0" normalizeH="0" baseline="0" noProof="0" dirty="0">
                <a:ln>
                  <a:noFill/>
                </a:ln>
                <a:solidFill>
                  <a:srgbClr val="4472C4">
                    <a:lumMod val="50000"/>
                  </a:srgbClr>
                </a:solidFill>
                <a:effectLst/>
                <a:uLnTx/>
                <a:uFillTx/>
                <a:latin typeface="Open Sans" panose="020B0606030504020204" pitchFamily="34" charset="0"/>
                <a:ea typeface="Open Sans" panose="020B0606030504020204" pitchFamily="34" charset="0"/>
                <a:cs typeface="Open Sans" panose="020B0606030504020204" pitchFamily="34" charset="0"/>
              </a:rPr>
              <a:t>This content is copyright of © MindEd/Royal College of Psychiatrists, Department for Education and Health Education England 2020 and 2021. </a:t>
            </a:r>
            <a:endParaRPr kumimoji="0" lang="en-GB" sz="20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756155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122390-0FDC-EB46-BA5C-12C0D0B129E9}"/>
              </a:ext>
            </a:extLst>
          </p:cNvPr>
          <p:cNvSpPr>
            <a:spLocks noGrp="1"/>
          </p:cNvSpPr>
          <p:nvPr>
            <p:ph idx="4294967295"/>
          </p:nvPr>
        </p:nvSpPr>
        <p:spPr>
          <a:xfrm>
            <a:off x="838200" y="1476030"/>
            <a:ext cx="10515600" cy="5018899"/>
          </a:xfrm>
          <a:prstGeom prst="rect">
            <a:avLst/>
          </a:prstGeom>
        </p:spPr>
        <p:txBody>
          <a:bodyPr>
            <a:noAutofit/>
          </a:bodyPr>
          <a:lstStyle/>
          <a:p>
            <a:pPr marL="0" indent="0">
              <a:lnSpc>
                <a:spcPct val="100000"/>
              </a:lnSpc>
              <a:spcBef>
                <a:spcPts val="0"/>
              </a:spcBef>
              <a:buNone/>
              <a:defRP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To understand:</a:t>
            </a:r>
          </a:p>
          <a:p>
            <a:pPr marL="0" indent="0">
              <a:lnSpc>
                <a:spcPct val="100000"/>
              </a:lnSpc>
              <a:spcBef>
                <a:spcPts val="0"/>
              </a:spcBef>
              <a:buNone/>
              <a:defRPr/>
            </a:pPr>
            <a:endPar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endParaRPr>
          </a:p>
          <a:p>
            <a:pPr>
              <a:lnSpc>
                <a:spcPct val="100000"/>
              </a:lnSpc>
              <a:spcBef>
                <a:spcPts val="0"/>
              </a:spcBef>
              <a:buClr>
                <a:srgbClr val="78BF20"/>
              </a:buClr>
              <a:defRPr/>
            </a:pPr>
            <a:r>
              <a:rPr lang="en-GB" sz="2000" b="1" dirty="0">
                <a:solidFill>
                  <a:srgbClr val="002060"/>
                </a:solidFill>
                <a:latin typeface="Open Sans" panose="020B0606030504020204"/>
                <a:ea typeface="Open Sans" panose="020B0606030504020204" pitchFamily="34" charset="0"/>
                <a:cs typeface="Open Sans" panose="020B0606030504020204" pitchFamily="34" charset="0"/>
              </a:rPr>
              <a:t>Why positive relationships and interactions are important for good wellbeing and resilience.</a:t>
            </a:r>
          </a:p>
          <a:p>
            <a:pPr marL="0" indent="0">
              <a:lnSpc>
                <a:spcPct val="100000"/>
              </a:lnSpc>
              <a:spcBef>
                <a:spcPts val="0"/>
              </a:spcBef>
              <a:buClr>
                <a:srgbClr val="78BF20"/>
              </a:buClr>
              <a:buNone/>
              <a:defRPr/>
            </a:pPr>
            <a:endPar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endParaRPr>
          </a:p>
          <a:p>
            <a:pPr>
              <a:lnSpc>
                <a:spcPct val="100000"/>
              </a:lnSpc>
              <a:spcBef>
                <a:spcPts val="0"/>
              </a:spcBef>
              <a:buClr>
                <a:srgbClr val="78BF20"/>
              </a:buClr>
              <a:defRP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What is meant by the concepts of wellbeing and resilience. </a:t>
            </a:r>
          </a:p>
          <a:p>
            <a:pPr>
              <a:lnSpc>
                <a:spcPct val="100000"/>
              </a:lnSpc>
              <a:spcBef>
                <a:spcPts val="0"/>
              </a:spcBef>
              <a:buClr>
                <a:srgbClr val="78BF20"/>
              </a:buClr>
              <a:defRPr/>
            </a:pPr>
            <a:endPar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endParaRPr>
          </a:p>
          <a:p>
            <a:pPr>
              <a:lnSpc>
                <a:spcPct val="100000"/>
              </a:lnSpc>
              <a:spcBef>
                <a:spcPts val="0"/>
              </a:spcBef>
              <a:buClr>
                <a:srgbClr val="78BF20"/>
              </a:buClr>
              <a:defRPr/>
            </a:pP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How ‘every interaction is an intervention’ (</a:t>
            </a:r>
            <a:r>
              <a:rPr lang="en-GB" sz="2000" b="1" i="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Treisman, 2017</a:t>
            </a:r>
            <a:r>
              <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rPr>
              <a:t>) in influencing wellbeing and resilience. </a:t>
            </a:r>
          </a:p>
          <a:p>
            <a:pPr>
              <a:lnSpc>
                <a:spcPct val="100000"/>
              </a:lnSpc>
              <a:spcBef>
                <a:spcPts val="0"/>
              </a:spcBef>
              <a:buClr>
                <a:srgbClr val="78BF20"/>
              </a:buClr>
              <a:defRPr/>
            </a:pPr>
            <a:endParaRPr lang="en-GB" sz="2000" b="1" dirty="0">
              <a:solidFill>
                <a:schemeClr val="accent1">
                  <a:lumMod val="50000"/>
                </a:schemeClr>
              </a:solidFill>
              <a:latin typeface="Open Sans" panose="020B0606030504020204"/>
              <a:ea typeface="Open Sans" panose="020B0606030504020204" pitchFamily="34" charset="0"/>
              <a:cs typeface="Open Sans" panose="020B0606030504020204" pitchFamily="34" charset="0"/>
            </a:endParaRPr>
          </a:p>
          <a:p>
            <a:pPr>
              <a:lnSpc>
                <a:spcPct val="100000"/>
              </a:lnSpc>
              <a:spcBef>
                <a:spcPts val="0"/>
              </a:spcBef>
              <a:buClr>
                <a:srgbClr val="78BF20"/>
              </a:buClr>
              <a:defRPr/>
            </a:pPr>
            <a:r>
              <a:rPr lang="en-GB" sz="2000" b="1" dirty="0">
                <a:solidFill>
                  <a:schemeClr val="accent1">
                    <a:lumMod val="50000"/>
                  </a:schemeClr>
                </a:solidFill>
                <a:latin typeface="Open Sans" panose="020B0606030504020204"/>
                <a:ea typeface="Times New Roman" panose="02020603050405020304" pitchFamily="18" charset="0"/>
                <a:cs typeface="Times New Roman" panose="02020603050405020304" pitchFamily="18" charset="0"/>
              </a:rPr>
              <a:t>How you can use a simple, evidence-based framework – ‘</a:t>
            </a:r>
            <a:r>
              <a:rPr lang="en-GB" sz="2000" b="1" dirty="0">
                <a:solidFill>
                  <a:schemeClr val="accent1">
                    <a:lumMod val="50000"/>
                  </a:schemeClr>
                </a:solidFill>
                <a:effectLst/>
                <a:latin typeface="Open Sans" panose="020B0606030504020204"/>
                <a:ea typeface="Times New Roman" panose="02020603050405020304" pitchFamily="18" charset="0"/>
                <a:cs typeface="Times New Roman" panose="02020603050405020304" pitchFamily="18" charset="0"/>
              </a:rPr>
              <a:t>Look, Listen, Link’ (</a:t>
            </a:r>
            <a:r>
              <a:rPr lang="en-GB" sz="2000" b="1" i="1" dirty="0">
                <a:solidFill>
                  <a:schemeClr val="accent1">
                    <a:lumMod val="50000"/>
                  </a:schemeClr>
                </a:solidFill>
                <a:effectLst/>
                <a:latin typeface="Open Sans" panose="020B0606030504020204"/>
                <a:ea typeface="Times New Roman" panose="02020603050405020304" pitchFamily="18" charset="0"/>
                <a:cs typeface="Times New Roman" panose="02020603050405020304" pitchFamily="18" charset="0"/>
              </a:rPr>
              <a:t>WHO and PHE, 2020</a:t>
            </a:r>
            <a:r>
              <a:rPr lang="en-GB" sz="2000" b="1" dirty="0">
                <a:solidFill>
                  <a:schemeClr val="accent1">
                    <a:lumMod val="50000"/>
                  </a:schemeClr>
                </a:solidFill>
                <a:effectLst/>
                <a:latin typeface="Open Sans" panose="020B0606030504020204"/>
                <a:ea typeface="Times New Roman" panose="02020603050405020304" pitchFamily="18" charset="0"/>
                <a:cs typeface="Times New Roman" panose="02020603050405020304" pitchFamily="18" charset="0"/>
              </a:rPr>
              <a:t>) – in a school or FE context.</a:t>
            </a:r>
          </a:p>
          <a:p>
            <a:pPr marL="0" indent="0">
              <a:lnSpc>
                <a:spcPct val="100000"/>
              </a:lnSpc>
              <a:spcBef>
                <a:spcPts val="0"/>
              </a:spcBef>
              <a:buClr>
                <a:srgbClr val="78BF20"/>
              </a:buClr>
              <a:buNone/>
              <a:defRPr/>
            </a:pPr>
            <a:endParaRPr lang="en-GB" sz="2000" b="1" dirty="0">
              <a:solidFill>
                <a:schemeClr val="accent1">
                  <a:lumMod val="50000"/>
                </a:schemeClr>
              </a:solidFill>
              <a:effectLst/>
              <a:latin typeface="Open Sans" panose="020B0606030504020204"/>
              <a:ea typeface="Times New Roman" panose="02020603050405020304" pitchFamily="18" charset="0"/>
              <a:cs typeface="Times New Roman" panose="02020603050405020304" pitchFamily="18" charset="0"/>
            </a:endParaRPr>
          </a:p>
          <a:p>
            <a:pPr>
              <a:lnSpc>
                <a:spcPct val="100000"/>
              </a:lnSpc>
              <a:spcBef>
                <a:spcPts val="0"/>
              </a:spcBef>
              <a:buClr>
                <a:srgbClr val="78BF20"/>
              </a:buClr>
              <a:defRPr/>
            </a:pPr>
            <a:r>
              <a:rPr lang="en-GB" sz="2000" b="1" dirty="0">
                <a:solidFill>
                  <a:schemeClr val="accent1">
                    <a:lumMod val="50000"/>
                  </a:schemeClr>
                </a:solidFill>
                <a:latin typeface="Open Sans" panose="020B0606030504020204"/>
                <a:ea typeface="Times New Roman" panose="02020603050405020304" pitchFamily="18" charset="0"/>
                <a:cs typeface="Times New Roman" panose="02020603050405020304" pitchFamily="18" charset="0"/>
              </a:rPr>
              <a:t>Where you can find further information and resources.</a:t>
            </a:r>
            <a:endParaRPr lang="en-GB" sz="2000" b="1" dirty="0">
              <a:solidFill>
                <a:schemeClr val="accent1">
                  <a:lumMod val="50000"/>
                </a:schemeClr>
              </a:solidFill>
              <a:effectLst/>
              <a:latin typeface="Open Sans" panose="020B0606030504020204"/>
              <a:ea typeface="Times New Roman" panose="02020603050405020304" pitchFamily="18" charset="0"/>
              <a:cs typeface="Times New Roman" panose="02020603050405020304" pitchFamily="18" charset="0"/>
            </a:endParaRPr>
          </a:p>
          <a:p>
            <a:pPr marL="0" indent="0">
              <a:lnSpc>
                <a:spcPct val="100000"/>
              </a:lnSpc>
              <a:spcBef>
                <a:spcPts val="0"/>
              </a:spcBef>
              <a:buNone/>
              <a:defRPr/>
            </a:pPr>
            <a:endParaRPr lang="en-GB" sz="2000" dirty="0">
              <a:latin typeface="Open Sans" panose="020B0606030504020204"/>
              <a:ea typeface="Open Sans" panose="020B0606030504020204" pitchFamily="34" charset="0"/>
              <a:cs typeface="Open Sans" panose="020B0606030504020204" pitchFamily="34" charset="0"/>
            </a:endParaRPr>
          </a:p>
          <a:p>
            <a:pPr marL="0" indent="0">
              <a:lnSpc>
                <a:spcPct val="100000"/>
              </a:lnSpc>
              <a:spcBef>
                <a:spcPts val="0"/>
              </a:spcBef>
              <a:buNone/>
              <a:defRPr/>
            </a:pPr>
            <a:endParaRPr lang="en-GB" sz="2000" dirty="0">
              <a:effectLst/>
              <a:latin typeface="Open Sans" panose="020B0606030504020204"/>
              <a:ea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E81272EF-ECA4-4D71-975A-E7E0A556E3DC}"/>
              </a:ext>
            </a:extLst>
          </p:cNvPr>
          <p:cNvGrpSpPr/>
          <p:nvPr/>
        </p:nvGrpSpPr>
        <p:grpSpPr>
          <a:xfrm>
            <a:off x="0" y="0"/>
            <a:ext cx="12192000" cy="839972"/>
            <a:chOff x="0" y="-19"/>
            <a:chExt cx="12192000" cy="839972"/>
          </a:xfrm>
        </p:grpSpPr>
        <p:sp>
          <p:nvSpPr>
            <p:cNvPr id="5" name="Rectangle 4">
              <a:extLst>
                <a:ext uri="{FF2B5EF4-FFF2-40B4-BE49-F238E27FC236}">
                  <a16:creationId xmlns:a16="http://schemas.microsoft.com/office/drawing/2014/main" id="{C24899BF-9FF7-45A5-A5C8-7467E663FD0E}"/>
                </a:ext>
              </a:extLst>
            </p:cNvPr>
            <p:cNvSpPr/>
            <p:nvPr/>
          </p:nvSpPr>
          <p:spPr>
            <a:xfrm>
              <a:off x="0" y="-19"/>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D8FE51FB-84FA-4029-928F-A5028A1C66C0}"/>
                </a:ext>
              </a:extLst>
            </p:cNvPr>
            <p:cNvSpPr txBox="1"/>
            <p:nvPr/>
          </p:nvSpPr>
          <p:spPr>
            <a:xfrm>
              <a:off x="1294411" y="237086"/>
              <a:ext cx="9158633" cy="461665"/>
            </a:xfrm>
            <a:prstGeom prst="rect">
              <a:avLst/>
            </a:prstGeom>
            <a:noFill/>
            <a:ln>
              <a:noFill/>
            </a:ln>
          </p:spPr>
          <p:txBody>
            <a:bodyPr wrap="square" rtlCol="0">
              <a:spAutoFit/>
            </a:bodyPr>
            <a:lstStyle/>
            <a:p>
              <a:pPr algn="ct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Learning objectives</a:t>
              </a:r>
            </a:p>
          </p:txBody>
        </p:sp>
      </p:grpSp>
      <p:pic>
        <p:nvPicPr>
          <p:cNvPr id="11" name="Audio 10">
            <a:hlinkClick r:id="" action="ppaction://media"/>
            <a:extLst>
              <a:ext uri="{FF2B5EF4-FFF2-40B4-BE49-F238E27FC236}">
                <a16:creationId xmlns:a16="http://schemas.microsoft.com/office/drawing/2014/main" id="{C3F3CFF5-A754-4D4B-9A12-BB0ECC23E4C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601487788"/>
      </p:ext>
    </p:extLst>
  </p:cSld>
  <p:clrMapOvr>
    <a:masterClrMapping/>
  </p:clrMapOvr>
  <mc:AlternateContent xmlns:mc="http://schemas.openxmlformats.org/markup-compatibility/2006" xmlns:p14="http://schemas.microsoft.com/office/powerpoint/2010/main">
    <mc:Choice Requires="p14">
      <p:transition spd="slow" p14:dur="2000" advTm="34334"/>
    </mc:Choice>
    <mc:Fallback xmlns="">
      <p:transition spd="slow" advTm="343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D6E52C5-7FC2-4976-B168-67F07E1815CA}"/>
              </a:ext>
            </a:extLst>
          </p:cNvPr>
          <p:cNvGrpSpPr/>
          <p:nvPr/>
        </p:nvGrpSpPr>
        <p:grpSpPr>
          <a:xfrm>
            <a:off x="0" y="-9"/>
            <a:ext cx="12192000" cy="839972"/>
            <a:chOff x="0" y="-9"/>
            <a:chExt cx="12192000" cy="839972"/>
          </a:xfrm>
        </p:grpSpPr>
        <p:sp>
          <p:nvSpPr>
            <p:cNvPr id="5" name="Rectangle 4">
              <a:extLst>
                <a:ext uri="{FF2B5EF4-FFF2-40B4-BE49-F238E27FC236}">
                  <a16:creationId xmlns:a16="http://schemas.microsoft.com/office/drawing/2014/main" id="{FE191E3B-041F-46D0-AF82-F1BE93F3B6C8}"/>
                </a:ext>
              </a:extLst>
            </p:cNvPr>
            <p:cNvSpPr/>
            <p:nvPr/>
          </p:nvSpPr>
          <p:spPr>
            <a:xfrm>
              <a:off x="0" y="-9"/>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59E1504B-0C82-4EE6-9DB5-F6E16F98B03D}"/>
                </a:ext>
              </a:extLst>
            </p:cNvPr>
            <p:cNvSpPr txBox="1"/>
            <p:nvPr/>
          </p:nvSpPr>
          <p:spPr>
            <a:xfrm>
              <a:off x="2030812" y="192505"/>
              <a:ext cx="8410356" cy="461665"/>
            </a:xfrm>
            <a:prstGeom prst="rect">
              <a:avLst/>
            </a:prstGeom>
            <a:noFill/>
            <a:ln>
              <a:noFill/>
            </a:ln>
          </p:spPr>
          <p:txBody>
            <a:bodyPr wrap="square" rtlCol="0">
              <a:spAutoFit/>
            </a:bodyPr>
            <a:lstStyle/>
            <a:p>
              <a:pPr algn="ct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Group agreement</a:t>
              </a:r>
              <a:endParaRPr lang="en-US" sz="2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8" name="Content Placeholder 2">
            <a:extLst>
              <a:ext uri="{FF2B5EF4-FFF2-40B4-BE49-F238E27FC236}">
                <a16:creationId xmlns:a16="http://schemas.microsoft.com/office/drawing/2014/main" id="{CDC2CF4B-B56F-4034-BA3E-0BF5895417CD}"/>
              </a:ext>
            </a:extLst>
          </p:cNvPr>
          <p:cNvSpPr txBox="1">
            <a:spLocks/>
          </p:cNvSpPr>
          <p:nvPr/>
        </p:nvSpPr>
        <p:spPr>
          <a:xfrm>
            <a:off x="1507639" y="2119988"/>
            <a:ext cx="9456702" cy="28176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Use of personal material or views – share with care.</a:t>
            </a:r>
          </a:p>
          <a:p>
            <a:pPr>
              <a:lnSpc>
                <a:spcPct val="100000"/>
              </a:lnSpc>
              <a:spcBef>
                <a:spcPts val="0"/>
              </a:spcBef>
              <a:buClr>
                <a:srgbClr val="78BF20"/>
              </a:buClr>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Confidentiality – take the learning out of the session but don’t take identifying information out of the session.</a:t>
            </a:r>
          </a:p>
          <a:p>
            <a:pPr>
              <a:lnSpc>
                <a:spcPct val="100000"/>
              </a:lnSpc>
              <a:spcBef>
                <a:spcPts val="0"/>
              </a:spcBef>
              <a:buClr>
                <a:srgbClr val="78BF20"/>
              </a:buClr>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For this to be a safe space for us all to share our thoughts, opinions and experiences, we need to respect and value difference and diversity in all of its forms.</a:t>
            </a:r>
          </a:p>
        </p:txBody>
      </p:sp>
      <p:pic>
        <p:nvPicPr>
          <p:cNvPr id="12" name="Audio 11">
            <a:hlinkClick r:id="" action="ppaction://media"/>
            <a:extLst>
              <a:ext uri="{FF2B5EF4-FFF2-40B4-BE49-F238E27FC236}">
                <a16:creationId xmlns:a16="http://schemas.microsoft.com/office/drawing/2014/main" id="{7C8AED5C-D96D-4A39-A745-C7FB7B41707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1306859414"/>
      </p:ext>
    </p:extLst>
  </p:cSld>
  <p:clrMapOvr>
    <a:masterClrMapping/>
  </p:clrMapOvr>
  <mc:AlternateContent xmlns:mc="http://schemas.openxmlformats.org/markup-compatibility/2006" xmlns:p14="http://schemas.microsoft.com/office/powerpoint/2010/main">
    <mc:Choice Requires="p14">
      <p:transition spd="slow" p14:dur="2000" advTm="34887"/>
    </mc:Choice>
    <mc:Fallback xmlns="">
      <p:transition spd="slow" advTm="348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E2A8136-B11D-4BE0-AA59-D430A4AA9692}"/>
              </a:ext>
            </a:extLst>
          </p:cNvPr>
          <p:cNvGrpSpPr/>
          <p:nvPr/>
        </p:nvGrpSpPr>
        <p:grpSpPr>
          <a:xfrm>
            <a:off x="0" y="0"/>
            <a:ext cx="12192000" cy="6858000"/>
            <a:chOff x="0" y="0"/>
            <a:chExt cx="12192000" cy="6858000"/>
          </a:xfrm>
        </p:grpSpPr>
        <p:pic>
          <p:nvPicPr>
            <p:cNvPr id="4" name="Picture 3">
              <a:extLst>
                <a:ext uri="{FF2B5EF4-FFF2-40B4-BE49-F238E27FC236}">
                  <a16:creationId xmlns:a16="http://schemas.microsoft.com/office/drawing/2014/main" id="{41102DDE-87EE-44B6-BA51-BB6C96634BA9}"/>
                </a:ext>
              </a:extLst>
            </p:cNvPr>
            <p:cNvPicPr>
              <a:picLocks noChangeAspect="1"/>
            </p:cNvPicPr>
            <p:nvPr/>
          </p:nvPicPr>
          <p:blipFill>
            <a:blip r:embed="rId5"/>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4042CE08-C9A3-49EC-AF14-6EB115E07505}"/>
                </a:ext>
              </a:extLst>
            </p:cNvPr>
            <p:cNvSpPr/>
            <p:nvPr/>
          </p:nvSpPr>
          <p:spPr>
            <a:xfrm>
              <a:off x="925032" y="1052623"/>
              <a:ext cx="4444409" cy="2690037"/>
            </a:xfrm>
            <a:prstGeom prst="rect">
              <a:avLst/>
            </a:prstGeom>
            <a:solidFill>
              <a:srgbClr val="407EC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2F8A039-6DB6-4887-9DA8-F255028F797F}"/>
                </a:ext>
              </a:extLst>
            </p:cNvPr>
            <p:cNvSpPr txBox="1"/>
            <p:nvPr/>
          </p:nvSpPr>
          <p:spPr>
            <a:xfrm>
              <a:off x="1275906" y="2120347"/>
              <a:ext cx="37801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Relationships, interactions and wellbeing</a:t>
              </a:r>
            </a:p>
          </p:txBody>
        </p:sp>
      </p:grpSp>
      <p:pic>
        <p:nvPicPr>
          <p:cNvPr id="2" name="Audio 1">
            <a:hlinkClick r:id="" action="ppaction://media"/>
            <a:extLst>
              <a:ext uri="{FF2B5EF4-FFF2-40B4-BE49-F238E27FC236}">
                <a16:creationId xmlns:a16="http://schemas.microsoft.com/office/drawing/2014/main" id="{40AF2B1C-C70E-40B8-8699-2E1100B15D6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792579038"/>
      </p:ext>
    </p:extLst>
  </p:cSld>
  <p:clrMapOvr>
    <a:masterClrMapping/>
  </p:clrMapOvr>
  <mc:AlternateContent xmlns:mc="http://schemas.openxmlformats.org/markup-compatibility/2006" xmlns:p14="http://schemas.microsoft.com/office/powerpoint/2010/main">
    <mc:Choice Requires="p14">
      <p:transition spd="slow" p14:dur="2000" advTm="7248"/>
    </mc:Choice>
    <mc:Fallback xmlns="">
      <p:transition spd="slow" advTm="72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7027B7-A556-694A-BB0E-D6DF7CF14120}"/>
              </a:ext>
            </a:extLst>
          </p:cNvPr>
          <p:cNvSpPr>
            <a:spLocks noGrp="1"/>
          </p:cNvSpPr>
          <p:nvPr>
            <p:ph sz="half" idx="4294967295"/>
          </p:nvPr>
        </p:nvSpPr>
        <p:spPr>
          <a:xfrm>
            <a:off x="515076" y="1472758"/>
            <a:ext cx="4769618" cy="2657115"/>
          </a:xfrm>
          <a:prstGeom prst="rect">
            <a:avLst/>
          </a:prstGeom>
        </p:spPr>
        <p:txBody>
          <a:bodyPr>
            <a:noAutofit/>
          </a:bodyPr>
          <a:lstStyle/>
          <a:p>
            <a:pPr algn="just">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We learn and grow through interactions and relationships</a:t>
            </a:r>
          </a:p>
          <a:p>
            <a:pPr marL="0" indent="0" algn="just">
              <a:lnSpc>
                <a:spcPct val="100000"/>
              </a:lnSpc>
              <a:spcBef>
                <a:spcPts val="0"/>
              </a:spcBef>
              <a:buClr>
                <a:srgbClr val="78BF20"/>
              </a:buClr>
              <a:buNone/>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Don’t underestimate the power of the small ‘quality’ moments</a:t>
            </a:r>
          </a:p>
          <a:p>
            <a:pPr marL="0" indent="0" algn="just">
              <a:lnSpc>
                <a:spcPct val="100000"/>
              </a:lnSpc>
              <a:spcBef>
                <a:spcPts val="0"/>
              </a:spcBef>
              <a:buClr>
                <a:srgbClr val="78BF20"/>
              </a:buClr>
              <a:buNone/>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Your qualities and interpersonal skills are enough</a:t>
            </a:r>
          </a:p>
          <a:p>
            <a:pPr algn="just">
              <a:lnSpc>
                <a:spcPct val="100000"/>
              </a:lnSpc>
              <a:spcBef>
                <a:spcPts val="0"/>
              </a:spcBef>
              <a:buClr>
                <a:srgbClr val="78BF20"/>
              </a:buClr>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Every positive interaction is an intervention in itself</a:t>
            </a:r>
          </a:p>
          <a:p>
            <a:pPr marL="0" indent="0" algn="just">
              <a:lnSpc>
                <a:spcPct val="100000"/>
              </a:lnSpc>
              <a:spcBef>
                <a:spcPts val="0"/>
              </a:spcBef>
              <a:buClr>
                <a:srgbClr val="78BF20"/>
              </a:buClr>
              <a:buNone/>
            </a:pPr>
            <a:endPar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just">
              <a:lnSpc>
                <a:spcPct val="100000"/>
              </a:lnSpc>
              <a:spcBef>
                <a:spcPts val="0"/>
              </a:spcBef>
              <a:buClr>
                <a:srgbClr val="78BF20"/>
              </a:buClr>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Good interactions can support resilience and wellbeing</a:t>
            </a:r>
          </a:p>
        </p:txBody>
      </p:sp>
      <p:sp>
        <p:nvSpPr>
          <p:cNvPr id="7" name="TextBox 6">
            <a:extLst>
              <a:ext uri="{FF2B5EF4-FFF2-40B4-BE49-F238E27FC236}">
                <a16:creationId xmlns:a16="http://schemas.microsoft.com/office/drawing/2014/main" id="{52FD4223-55F6-0A41-9D74-CED6E2D7930A}"/>
              </a:ext>
            </a:extLst>
          </p:cNvPr>
          <p:cNvSpPr txBox="1"/>
          <p:nvPr/>
        </p:nvSpPr>
        <p:spPr>
          <a:xfrm>
            <a:off x="5526593" y="6550620"/>
            <a:ext cx="6665407" cy="307777"/>
          </a:xfrm>
          <a:prstGeom prst="rect">
            <a:avLst/>
          </a:prstGeom>
          <a:noFill/>
        </p:spPr>
        <p:txBody>
          <a:bodyPr wrap="square" rtlCol="0">
            <a:spAutoFit/>
          </a:bodyPr>
          <a:lstStyle/>
          <a:p>
            <a:pPr algn="r"/>
            <a:r>
              <a:rPr lang="en-US" sz="1400" i="1" dirty="0">
                <a:latin typeface="Open Sans" panose="020B0606030504020204" pitchFamily="34" charset="0"/>
                <a:ea typeface="Open Sans" panose="020B0606030504020204" pitchFamily="34" charset="0"/>
                <a:cs typeface="Open Sans" panose="020B0606030504020204" pitchFamily="34" charset="0"/>
              </a:rPr>
              <a:t>(Hebb 1949) (Treisman, 2017; Whole School SEND 2020)</a:t>
            </a:r>
          </a:p>
        </p:txBody>
      </p:sp>
      <p:pic>
        <p:nvPicPr>
          <p:cNvPr id="1026" name="Picture 2" descr="Dr Karen Treisman on Twitter: &quot;&quot;Every interaction is an ...">
            <a:extLst>
              <a:ext uri="{FF2B5EF4-FFF2-40B4-BE49-F238E27FC236}">
                <a16:creationId xmlns:a16="http://schemas.microsoft.com/office/drawing/2014/main" id="{7A19822A-B27F-4B14-BF06-51753ACFDA7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26594" y="1472758"/>
            <a:ext cx="6405574" cy="4526019"/>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9619E3FF-C7D6-489F-8B9E-46E9F7A4B793}"/>
              </a:ext>
            </a:extLst>
          </p:cNvPr>
          <p:cNvGrpSpPr/>
          <p:nvPr/>
        </p:nvGrpSpPr>
        <p:grpSpPr>
          <a:xfrm>
            <a:off x="0" y="-29196"/>
            <a:ext cx="12192000" cy="839972"/>
            <a:chOff x="0" y="-13"/>
            <a:chExt cx="12192000" cy="839972"/>
          </a:xfrm>
        </p:grpSpPr>
        <p:sp>
          <p:nvSpPr>
            <p:cNvPr id="8" name="Rectangle 7">
              <a:extLst>
                <a:ext uri="{FF2B5EF4-FFF2-40B4-BE49-F238E27FC236}">
                  <a16:creationId xmlns:a16="http://schemas.microsoft.com/office/drawing/2014/main" id="{682EF138-8A43-4E51-81BC-6F7CDA7908CD}"/>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9CA1F545-786D-48C0-ABFD-442CD0DAD6C3}"/>
                </a:ext>
              </a:extLst>
            </p:cNvPr>
            <p:cNvSpPr txBox="1"/>
            <p:nvPr/>
          </p:nvSpPr>
          <p:spPr>
            <a:xfrm>
              <a:off x="1890822" y="189140"/>
              <a:ext cx="8410356" cy="461665"/>
            </a:xfrm>
            <a:prstGeom prst="rect">
              <a:avLst/>
            </a:prstGeom>
            <a:noFill/>
            <a:ln>
              <a:noFill/>
            </a:ln>
          </p:spPr>
          <p:txBody>
            <a:bodyPr wrap="square" rtlCol="0">
              <a:spAutoFit/>
            </a:bodyPr>
            <a:lstStyle/>
            <a:p>
              <a:pPr algn="ct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Relationships matter </a:t>
              </a:r>
            </a:p>
          </p:txBody>
        </p:sp>
      </p:grpSp>
      <p:pic>
        <p:nvPicPr>
          <p:cNvPr id="2" name="Audio 1">
            <a:hlinkClick r:id="" action="ppaction://media"/>
            <a:extLst>
              <a:ext uri="{FF2B5EF4-FFF2-40B4-BE49-F238E27FC236}">
                <a16:creationId xmlns:a16="http://schemas.microsoft.com/office/drawing/2014/main" id="{23D7BBE4-B504-4AF9-899B-97D475C1033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473093964"/>
      </p:ext>
    </p:extLst>
  </p:cSld>
  <p:clrMapOvr>
    <a:masterClrMapping/>
  </p:clrMapOvr>
  <mc:AlternateContent xmlns:mc="http://schemas.openxmlformats.org/markup-compatibility/2006" xmlns:p14="http://schemas.microsoft.com/office/powerpoint/2010/main">
    <mc:Choice Requires="p14">
      <p:transition spd="slow" p14:dur="2000" advTm="138959"/>
    </mc:Choice>
    <mc:Fallback xmlns="">
      <p:transition spd="slow" advTm="1389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3DC436-4384-0E4A-95C8-401266E2A1CC}"/>
              </a:ext>
            </a:extLst>
          </p:cNvPr>
          <p:cNvSpPr>
            <a:spLocks noGrp="1"/>
          </p:cNvSpPr>
          <p:nvPr>
            <p:ph idx="4294967295"/>
          </p:nvPr>
        </p:nvSpPr>
        <p:spPr>
          <a:xfrm>
            <a:off x="937259" y="1532965"/>
            <a:ext cx="10317480" cy="4702736"/>
          </a:xfrm>
          <a:prstGeom prst="rect">
            <a:avLst/>
          </a:prstGeom>
        </p:spPr>
        <p:txBody>
          <a:bodyPr>
            <a:normAutofit/>
          </a:bodyPr>
          <a:lstStyle/>
          <a:p>
            <a:pPr marL="0" indent="0">
              <a:buClr>
                <a:schemeClr val="tx2"/>
              </a:buClr>
              <a:buNone/>
            </a:pPr>
            <a:endParaRPr lang="en-GB" sz="2000" b="1" dirty="0">
              <a:solidFill>
                <a:schemeClr val="accent1">
                  <a:lumMod val="50000"/>
                </a:schemeClr>
              </a:solidFill>
              <a:latin typeface="Open Sans" panose="020B0606030504020204"/>
            </a:endParaRPr>
          </a:p>
          <a:p>
            <a:pPr marL="0" indent="0">
              <a:buClr>
                <a:schemeClr val="tx2"/>
              </a:buClr>
              <a:buNone/>
            </a:pPr>
            <a:r>
              <a:rPr lang="en-GB" sz="2000" b="1" dirty="0">
                <a:solidFill>
                  <a:schemeClr val="accent1">
                    <a:lumMod val="50000"/>
                  </a:schemeClr>
                </a:solidFill>
                <a:latin typeface="Open Sans" panose="020B0606030504020204"/>
              </a:rPr>
              <a:t>Wellbeing is, broadly speaking, “feeling good and functioning well” (</a:t>
            </a:r>
            <a:r>
              <a:rPr lang="en-GB" sz="2000" b="1" i="1" dirty="0">
                <a:solidFill>
                  <a:schemeClr val="accent1">
                    <a:lumMod val="50000"/>
                  </a:schemeClr>
                </a:solidFill>
                <a:latin typeface="Open Sans" panose="020B0606030504020204"/>
              </a:rPr>
              <a:t>DHSC, 2014</a:t>
            </a:r>
            <a:r>
              <a:rPr lang="en-GB" sz="2000" b="1" dirty="0">
                <a:solidFill>
                  <a:schemeClr val="accent1">
                    <a:lumMod val="50000"/>
                  </a:schemeClr>
                </a:solidFill>
                <a:latin typeface="Open Sans" panose="020B0606030504020204"/>
              </a:rPr>
              <a:t>). </a:t>
            </a:r>
          </a:p>
          <a:p>
            <a:pPr marL="0" indent="0">
              <a:buClr>
                <a:schemeClr val="tx2"/>
              </a:buClr>
              <a:buNone/>
            </a:pPr>
            <a:endParaRPr lang="en-GB" sz="2000" b="1" dirty="0">
              <a:solidFill>
                <a:schemeClr val="accent1">
                  <a:lumMod val="50000"/>
                </a:schemeClr>
              </a:solidFill>
              <a:latin typeface="Open Sans" panose="020B0606030504020204"/>
            </a:endParaRPr>
          </a:p>
          <a:p>
            <a:pPr>
              <a:buClr>
                <a:srgbClr val="78BF20"/>
              </a:buClr>
            </a:pPr>
            <a:r>
              <a:rPr lang="en-GB" sz="2000" b="1" dirty="0">
                <a:solidFill>
                  <a:schemeClr val="accent1">
                    <a:lumMod val="50000"/>
                  </a:schemeClr>
                </a:solidFill>
                <a:latin typeface="Open Sans" panose="020B0606030504020204"/>
              </a:rPr>
              <a:t>Wellbeing is our physical, intellectual, mental and emotional health. </a:t>
            </a:r>
          </a:p>
          <a:p>
            <a:pPr>
              <a:buClr>
                <a:srgbClr val="78BF20"/>
              </a:buClr>
            </a:pPr>
            <a:endParaRPr lang="en-GB" sz="2000" b="1" dirty="0">
              <a:solidFill>
                <a:schemeClr val="accent1">
                  <a:lumMod val="50000"/>
                </a:schemeClr>
              </a:solidFill>
              <a:latin typeface="Open Sans" panose="020B0606030504020204"/>
            </a:endParaRPr>
          </a:p>
          <a:p>
            <a:pPr>
              <a:buClr>
                <a:srgbClr val="78BF20"/>
              </a:buClr>
            </a:pPr>
            <a:r>
              <a:rPr lang="en-GB" sz="2000" b="1" dirty="0">
                <a:solidFill>
                  <a:schemeClr val="accent1">
                    <a:lumMod val="50000"/>
                  </a:schemeClr>
                </a:solidFill>
                <a:latin typeface="Open Sans" panose="020B0606030504020204"/>
              </a:rPr>
              <a:t>Good wellbeing is usually indicative of a good balance in life.</a:t>
            </a:r>
          </a:p>
          <a:p>
            <a:pPr marL="0" indent="0">
              <a:buClr>
                <a:srgbClr val="78BF20"/>
              </a:buClr>
              <a:buNone/>
            </a:pPr>
            <a:endParaRPr lang="en-GB" sz="2000" b="1" dirty="0">
              <a:solidFill>
                <a:schemeClr val="accent1">
                  <a:lumMod val="50000"/>
                </a:schemeClr>
              </a:solidFill>
              <a:latin typeface="Open Sans" panose="020B0606030504020204"/>
            </a:endParaRPr>
          </a:p>
          <a:p>
            <a:pPr>
              <a:buClr>
                <a:srgbClr val="78BF20"/>
              </a:buClr>
            </a:pPr>
            <a:r>
              <a:rPr lang="en-GB" sz="2000" b="1" dirty="0">
                <a:solidFill>
                  <a:schemeClr val="accent1">
                    <a:lumMod val="50000"/>
                  </a:schemeClr>
                </a:solidFill>
                <a:latin typeface="Open Sans" panose="020B0606030504020204"/>
              </a:rPr>
              <a:t>Good wellbeing and mental health can create the conditions for positive learning, progress and performance. </a:t>
            </a:r>
          </a:p>
          <a:p>
            <a:pPr marL="0" indent="0">
              <a:buClr>
                <a:srgbClr val="78BF20"/>
              </a:buClr>
              <a:buNone/>
            </a:pPr>
            <a:endParaRPr lang="en-GB" sz="2000" b="1" dirty="0">
              <a:solidFill>
                <a:schemeClr val="accent1">
                  <a:lumMod val="50000"/>
                </a:schemeClr>
              </a:solidFill>
              <a:latin typeface="Open Sans" panose="020B0606030504020204"/>
            </a:endParaRPr>
          </a:p>
        </p:txBody>
      </p:sp>
      <p:grpSp>
        <p:nvGrpSpPr>
          <p:cNvPr id="4" name="Group 3">
            <a:extLst>
              <a:ext uri="{FF2B5EF4-FFF2-40B4-BE49-F238E27FC236}">
                <a16:creationId xmlns:a16="http://schemas.microsoft.com/office/drawing/2014/main" id="{F0246B93-B66C-414E-9E70-1602511F1F5F}"/>
              </a:ext>
            </a:extLst>
          </p:cNvPr>
          <p:cNvGrpSpPr/>
          <p:nvPr/>
        </p:nvGrpSpPr>
        <p:grpSpPr>
          <a:xfrm>
            <a:off x="0" y="-13"/>
            <a:ext cx="12192000" cy="839972"/>
            <a:chOff x="0" y="-13"/>
            <a:chExt cx="12192000" cy="839972"/>
          </a:xfrm>
        </p:grpSpPr>
        <p:sp>
          <p:nvSpPr>
            <p:cNvPr id="6" name="Rectangle 5">
              <a:extLst>
                <a:ext uri="{FF2B5EF4-FFF2-40B4-BE49-F238E27FC236}">
                  <a16:creationId xmlns:a16="http://schemas.microsoft.com/office/drawing/2014/main" id="{4396507A-3844-40A4-A110-BD2507EAC0BB}"/>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73EAF2C3-1B5F-4C16-A062-3210B8B59155}"/>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What do we mean by wellbeing?</a:t>
              </a:r>
            </a:p>
          </p:txBody>
        </p:sp>
      </p:grpSp>
      <p:pic>
        <p:nvPicPr>
          <p:cNvPr id="8" name="Audio 7">
            <a:hlinkClick r:id="" action="ppaction://media"/>
            <a:extLst>
              <a:ext uri="{FF2B5EF4-FFF2-40B4-BE49-F238E27FC236}">
                <a16:creationId xmlns:a16="http://schemas.microsoft.com/office/drawing/2014/main" id="{FE37B9BB-9A86-49F8-8E7D-1E6BC07D045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3125982282"/>
      </p:ext>
    </p:extLst>
  </p:cSld>
  <p:clrMapOvr>
    <a:masterClrMapping/>
  </p:clrMapOvr>
  <mc:AlternateContent xmlns:mc="http://schemas.openxmlformats.org/markup-compatibility/2006" xmlns:p14="http://schemas.microsoft.com/office/powerpoint/2010/main">
    <mc:Choice Requires="p14">
      <p:transition spd="slow" p14:dur="2000" advTm="40022"/>
    </mc:Choice>
    <mc:Fallback xmlns="">
      <p:transition spd="slow" advTm="400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DBC1320-D512-460A-8018-4FAD65D703D9}"/>
              </a:ext>
            </a:extLst>
          </p:cNvPr>
          <p:cNvGrpSpPr/>
          <p:nvPr/>
        </p:nvGrpSpPr>
        <p:grpSpPr>
          <a:xfrm>
            <a:off x="0" y="3672"/>
            <a:ext cx="12192000" cy="839972"/>
            <a:chOff x="0" y="-13"/>
            <a:chExt cx="12192000" cy="839972"/>
          </a:xfrm>
        </p:grpSpPr>
        <p:sp>
          <p:nvSpPr>
            <p:cNvPr id="13" name="Rectangle 12">
              <a:extLst>
                <a:ext uri="{FF2B5EF4-FFF2-40B4-BE49-F238E27FC236}">
                  <a16:creationId xmlns:a16="http://schemas.microsoft.com/office/drawing/2014/main" id="{CED37F86-212F-486B-847E-11A6960D36C5}"/>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9E07FC86-F6A0-4A77-84F0-D59F215206AD}"/>
                </a:ext>
              </a:extLst>
            </p:cNvPr>
            <p:cNvSpPr txBox="1"/>
            <p:nvPr/>
          </p:nvSpPr>
          <p:spPr>
            <a:xfrm>
              <a:off x="2030812" y="192501"/>
              <a:ext cx="8410356"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What do </a:t>
              </a: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w</a:t>
              </a: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e mean </a:t>
              </a: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b</a:t>
              </a:r>
              <a:r>
                <a:rPr kumimoji="0" lang="en-GB" sz="2400" b="1"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y resilience?</a:t>
              </a:r>
            </a:p>
          </p:txBody>
        </p:sp>
      </p:grpSp>
      <p:grpSp>
        <p:nvGrpSpPr>
          <p:cNvPr id="2" name="Group 1">
            <a:extLst>
              <a:ext uri="{FF2B5EF4-FFF2-40B4-BE49-F238E27FC236}">
                <a16:creationId xmlns:a16="http://schemas.microsoft.com/office/drawing/2014/main" id="{DD554957-7EDC-4611-89DF-DFD23704767F}"/>
              </a:ext>
            </a:extLst>
          </p:cNvPr>
          <p:cNvGrpSpPr/>
          <p:nvPr/>
        </p:nvGrpSpPr>
        <p:grpSpPr>
          <a:xfrm>
            <a:off x="275245" y="265062"/>
            <a:ext cx="11921490" cy="6589266"/>
            <a:chOff x="270510" y="285750"/>
            <a:chExt cx="11921490" cy="6589266"/>
          </a:xfrm>
        </p:grpSpPr>
        <p:pic>
          <p:nvPicPr>
            <p:cNvPr id="3" name="Picture 2" descr="A close up of a logo&#10;&#10;Description automatically generated">
              <a:extLst>
                <a:ext uri="{FF2B5EF4-FFF2-40B4-BE49-F238E27FC236}">
                  <a16:creationId xmlns:a16="http://schemas.microsoft.com/office/drawing/2014/main" id="{343F3325-AA5F-4F0A-9FC0-E5BDB19C46E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0510" y="285750"/>
              <a:ext cx="11650980" cy="6553676"/>
            </a:xfrm>
            <a:prstGeom prst="rect">
              <a:avLst/>
            </a:prstGeom>
          </p:spPr>
        </p:pic>
        <p:sp>
          <p:nvSpPr>
            <p:cNvPr id="20" name="TextBox 19">
              <a:extLst>
                <a:ext uri="{FF2B5EF4-FFF2-40B4-BE49-F238E27FC236}">
                  <a16:creationId xmlns:a16="http://schemas.microsoft.com/office/drawing/2014/main" id="{2BC0628C-250B-4D4C-AF8D-83C8C851C8A3}"/>
                </a:ext>
              </a:extLst>
            </p:cNvPr>
            <p:cNvSpPr txBox="1"/>
            <p:nvPr/>
          </p:nvSpPr>
          <p:spPr>
            <a:xfrm>
              <a:off x="5181856" y="3276109"/>
              <a:ext cx="1828287"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b="1" i="0" strike="noStrike" kern="1200" cap="none" spc="0" normalizeH="0" baseline="0" noProof="0" dirty="0">
                  <a:ln>
                    <a:noFill/>
                  </a:ln>
                  <a:solidFill>
                    <a:schemeClr val="accent1">
                      <a:lumMod val="5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Wellbeing improves as resilience increases</a:t>
              </a:r>
              <a:endParaRPr kumimoji="0" lang="en-GB" b="1" i="0" strike="noStrike" kern="1200" cap="none" spc="0" normalizeH="0" baseline="0" noProof="0" dirty="0">
                <a:ln>
                  <a:noFill/>
                </a:ln>
                <a:solidFill>
                  <a:schemeClr val="accent1">
                    <a:lumMod val="50000"/>
                  </a:schemeClr>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43CDABB7-7BCD-4542-9DE3-07BB370D9A3B}"/>
                </a:ext>
              </a:extLst>
            </p:cNvPr>
            <p:cNvSpPr txBox="1">
              <a:spLocks/>
            </p:cNvSpPr>
            <p:nvPr/>
          </p:nvSpPr>
          <p:spPr>
            <a:xfrm>
              <a:off x="10313243" y="6544637"/>
              <a:ext cx="1878757" cy="3303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78BF20"/>
                </a:buClr>
                <a:buSzTx/>
                <a:buFont typeface="Arial" panose="020B0604020202020204" pitchFamily="34" charset="0"/>
                <a:buNone/>
                <a:tabLst/>
                <a:defRPr/>
              </a:pPr>
              <a:r>
                <a:rPr kumimoji="0" lang="en-GB" sz="14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(PHE 2020)</a:t>
              </a:r>
            </a:p>
          </p:txBody>
        </p:sp>
        <p:sp>
          <p:nvSpPr>
            <p:cNvPr id="5" name="TextBox 4">
              <a:extLst>
                <a:ext uri="{FF2B5EF4-FFF2-40B4-BE49-F238E27FC236}">
                  <a16:creationId xmlns:a16="http://schemas.microsoft.com/office/drawing/2014/main" id="{672D6C5C-A94F-40A3-AFB1-C330DB14EC24}"/>
                </a:ext>
              </a:extLst>
            </p:cNvPr>
            <p:cNvSpPr txBox="1"/>
            <p:nvPr/>
          </p:nvSpPr>
          <p:spPr>
            <a:xfrm>
              <a:off x="5141594" y="1471319"/>
              <a:ext cx="1908810" cy="923330"/>
            </a:xfrm>
            <a:prstGeom prst="rect">
              <a:avLst/>
            </a:prstGeom>
            <a:noFill/>
          </p:spPr>
          <p:txBody>
            <a:bodyPr wrap="square" rtlCol="0">
              <a:spAutoFit/>
            </a:bodyPr>
            <a:lstStyle/>
            <a:p>
              <a:pPr algn="ct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Resilience means more than wellbeing</a:t>
              </a:r>
            </a:p>
          </p:txBody>
        </p:sp>
        <p:sp>
          <p:nvSpPr>
            <p:cNvPr id="7" name="TextBox 6">
              <a:extLst>
                <a:ext uri="{FF2B5EF4-FFF2-40B4-BE49-F238E27FC236}">
                  <a16:creationId xmlns:a16="http://schemas.microsoft.com/office/drawing/2014/main" id="{32E2A631-1943-40FD-A2C4-002FBAC1D2E4}"/>
                </a:ext>
              </a:extLst>
            </p:cNvPr>
            <p:cNvSpPr txBox="1"/>
            <p:nvPr/>
          </p:nvSpPr>
          <p:spPr>
            <a:xfrm>
              <a:off x="5141594" y="5121804"/>
              <a:ext cx="1908810" cy="1200329"/>
            </a:xfrm>
            <a:prstGeom prst="rect">
              <a:avLst/>
            </a:prstGeom>
            <a:noFill/>
          </p:spPr>
          <p:txBody>
            <a:bodyPr wrap="square" rtlCol="0">
              <a:spAutoFit/>
            </a:bodyPr>
            <a:lstStyle/>
            <a:p>
              <a:pPr lvl="0" algn="ct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Capacity to ‘bounce back/ forward’ from adversity</a:t>
              </a:r>
            </a:p>
          </p:txBody>
        </p:sp>
        <p:sp>
          <p:nvSpPr>
            <p:cNvPr id="8" name="TextBox 7">
              <a:extLst>
                <a:ext uri="{FF2B5EF4-FFF2-40B4-BE49-F238E27FC236}">
                  <a16:creationId xmlns:a16="http://schemas.microsoft.com/office/drawing/2014/main" id="{44B2E8C0-34AC-4357-8955-2FF7D3C73010}"/>
                </a:ext>
              </a:extLst>
            </p:cNvPr>
            <p:cNvSpPr txBox="1"/>
            <p:nvPr/>
          </p:nvSpPr>
          <p:spPr>
            <a:xfrm>
              <a:off x="6970394" y="3140832"/>
              <a:ext cx="1908810" cy="1200329"/>
            </a:xfrm>
            <a:prstGeom prst="rect">
              <a:avLst/>
            </a:prstGeom>
            <a:noFill/>
          </p:spPr>
          <p:txBody>
            <a:bodyPr wrap="square" rtlCol="0">
              <a:spAutoFit/>
            </a:bodyPr>
            <a:lstStyle/>
            <a:p>
              <a:pPr lvl="0" algn="ct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Capacity to recover quickly in the face of difficulties</a:t>
              </a:r>
            </a:p>
          </p:txBody>
        </p:sp>
        <p:sp>
          <p:nvSpPr>
            <p:cNvPr id="9" name="TextBox 8">
              <a:extLst>
                <a:ext uri="{FF2B5EF4-FFF2-40B4-BE49-F238E27FC236}">
                  <a16:creationId xmlns:a16="http://schemas.microsoft.com/office/drawing/2014/main" id="{651B619B-6A40-4C3A-A289-135191F24116}"/>
                </a:ext>
              </a:extLst>
            </p:cNvPr>
            <p:cNvSpPr txBox="1"/>
            <p:nvPr/>
          </p:nvSpPr>
          <p:spPr>
            <a:xfrm>
              <a:off x="3315047" y="2985423"/>
              <a:ext cx="1908810" cy="1200329"/>
            </a:xfrm>
            <a:prstGeom prst="rect">
              <a:avLst/>
            </a:prstGeom>
            <a:noFill/>
          </p:spPr>
          <p:txBody>
            <a:bodyPr wrap="square" rtlCol="0">
              <a:spAutoFit/>
            </a:bodyPr>
            <a:lstStyle/>
            <a:p>
              <a:pPr lvl="0" algn="ctr"/>
              <a:r>
                <a:rPr lang="en-GB"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Can s</a:t>
              </a: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trengthen individual </a:t>
              </a:r>
              <a:r>
                <a:rPr lang="en-GB" sz="1800" b="1" i="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and</a:t>
              </a: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 whole </a:t>
              </a:r>
              <a:r>
                <a:rPr lang="en-GB"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a:t>
              </a:r>
              <a:r>
                <a:rPr lang="en-GB" sz="18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chool or FE community</a:t>
              </a:r>
            </a:p>
          </p:txBody>
        </p:sp>
      </p:grpSp>
      <p:pic>
        <p:nvPicPr>
          <p:cNvPr id="21" name="Audio 20">
            <a:hlinkClick r:id="" action="ppaction://media"/>
            <a:extLst>
              <a:ext uri="{FF2B5EF4-FFF2-40B4-BE49-F238E27FC236}">
                <a16:creationId xmlns:a16="http://schemas.microsoft.com/office/drawing/2014/main" id="{675D668B-8347-4510-A819-F6BA122E64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424821401"/>
      </p:ext>
    </p:extLst>
  </p:cSld>
  <p:clrMapOvr>
    <a:masterClrMapping/>
  </p:clrMapOvr>
  <mc:AlternateContent xmlns:mc="http://schemas.openxmlformats.org/markup-compatibility/2006" xmlns:p14="http://schemas.microsoft.com/office/powerpoint/2010/main">
    <mc:Choice Requires="p14">
      <p:transition spd="slow" p14:dur="2000" advTm="53057"/>
    </mc:Choice>
    <mc:Fallback xmlns="">
      <p:transition spd="slow" advTm="530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825C2BE-28D1-46D1-9081-3AC7FC5D9EC5}"/>
              </a:ext>
            </a:extLst>
          </p:cNvPr>
          <p:cNvGrpSpPr/>
          <p:nvPr/>
        </p:nvGrpSpPr>
        <p:grpSpPr>
          <a:xfrm>
            <a:off x="0" y="-13"/>
            <a:ext cx="12192000" cy="6922127"/>
            <a:chOff x="0" y="-13"/>
            <a:chExt cx="12192000" cy="6922127"/>
          </a:xfrm>
        </p:grpSpPr>
        <p:pic>
          <p:nvPicPr>
            <p:cNvPr id="12" name="Picture 11">
              <a:extLst>
                <a:ext uri="{FF2B5EF4-FFF2-40B4-BE49-F238E27FC236}">
                  <a16:creationId xmlns:a16="http://schemas.microsoft.com/office/drawing/2014/main" id="{DC216D6A-C34F-4DA0-A55D-84F97106BBCD}"/>
                </a:ext>
              </a:extLst>
            </p:cNvPr>
            <p:cNvPicPr>
              <a:picLocks noChangeAspect="1"/>
            </p:cNvPicPr>
            <p:nvPr/>
          </p:nvPicPr>
          <p:blipFill>
            <a:blip r:embed="rId5"/>
            <a:srcRect/>
            <a:stretch/>
          </p:blipFill>
          <p:spPr>
            <a:xfrm>
              <a:off x="0" y="64114"/>
              <a:ext cx="12192000" cy="6858000"/>
            </a:xfrm>
            <a:prstGeom prst="rect">
              <a:avLst/>
            </a:prstGeom>
          </p:spPr>
        </p:pic>
        <p:sp>
          <p:nvSpPr>
            <p:cNvPr id="8" name="Content Placeholder 2">
              <a:extLst>
                <a:ext uri="{FF2B5EF4-FFF2-40B4-BE49-F238E27FC236}">
                  <a16:creationId xmlns:a16="http://schemas.microsoft.com/office/drawing/2014/main" id="{4754112D-B070-4757-B98D-D8600064568E}"/>
                </a:ext>
              </a:extLst>
            </p:cNvPr>
            <p:cNvSpPr txBox="1">
              <a:spLocks/>
            </p:cNvSpPr>
            <p:nvPr/>
          </p:nvSpPr>
          <p:spPr>
            <a:xfrm>
              <a:off x="10313243" y="6544637"/>
              <a:ext cx="1878757" cy="3303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Clr>
                  <a:srgbClr val="78BF20"/>
                </a:buClr>
                <a:buFont typeface="Arial" panose="020B0604020202020204" pitchFamily="34" charset="0"/>
                <a:buNone/>
              </a:pPr>
              <a:r>
                <a:rPr lang="en-GB" sz="1400" i="1" dirty="0">
                  <a:latin typeface="Open Sans" panose="020B0606030504020204" pitchFamily="34" charset="0"/>
                  <a:ea typeface="Open Sans" panose="020B0606030504020204" pitchFamily="34" charset="0"/>
                  <a:cs typeface="Open Sans" panose="020B0606030504020204" pitchFamily="34" charset="0"/>
                </a:rPr>
                <a:t>(Masten 2014)</a:t>
              </a:r>
            </a:p>
          </p:txBody>
        </p:sp>
        <p:grpSp>
          <p:nvGrpSpPr>
            <p:cNvPr id="9" name="Group 8">
              <a:extLst>
                <a:ext uri="{FF2B5EF4-FFF2-40B4-BE49-F238E27FC236}">
                  <a16:creationId xmlns:a16="http://schemas.microsoft.com/office/drawing/2014/main" id="{6AA5D818-6C80-4B47-9139-37D7B738429F}"/>
                </a:ext>
              </a:extLst>
            </p:cNvPr>
            <p:cNvGrpSpPr/>
            <p:nvPr/>
          </p:nvGrpSpPr>
          <p:grpSpPr>
            <a:xfrm>
              <a:off x="0" y="-13"/>
              <a:ext cx="12192000" cy="839972"/>
              <a:chOff x="0" y="-13"/>
              <a:chExt cx="12192000" cy="839972"/>
            </a:xfrm>
          </p:grpSpPr>
          <p:sp>
            <p:nvSpPr>
              <p:cNvPr id="10" name="Rectangle 9">
                <a:extLst>
                  <a:ext uri="{FF2B5EF4-FFF2-40B4-BE49-F238E27FC236}">
                    <a16:creationId xmlns:a16="http://schemas.microsoft.com/office/drawing/2014/main" id="{C379E3FB-74ED-4CE3-BB25-40B6A4E8190E}"/>
                  </a:ext>
                </a:extLst>
              </p:cNvPr>
              <p:cNvSpPr/>
              <p:nvPr/>
            </p:nvSpPr>
            <p:spPr>
              <a:xfrm>
                <a:off x="0" y="-13"/>
                <a:ext cx="12192000" cy="839972"/>
              </a:xfrm>
              <a:prstGeom prst="rect">
                <a:avLst/>
              </a:prstGeom>
              <a:solidFill>
                <a:srgbClr val="407E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C187477E-66F8-4306-9FF7-319222566482}"/>
                  </a:ext>
                </a:extLst>
              </p:cNvPr>
              <p:cNvSpPr txBox="1"/>
              <p:nvPr/>
            </p:nvSpPr>
            <p:spPr>
              <a:xfrm>
                <a:off x="2030812" y="192501"/>
                <a:ext cx="8410356" cy="461665"/>
              </a:xfrm>
              <a:prstGeom prst="rect">
                <a:avLst/>
              </a:prstGeom>
              <a:noFill/>
              <a:ln>
                <a:noFill/>
              </a:ln>
            </p:spPr>
            <p:txBody>
              <a:bodyPr wrap="square" rtlCol="0">
                <a:spAutoFit/>
              </a:bodyPr>
              <a:lstStyle/>
              <a:p>
                <a:pPr algn="ctr"/>
                <a:r>
                  <a:rPr lang="en-GB" sz="2400" b="1" dirty="0">
                    <a:solidFill>
                      <a:srgbClr val="FFFFFF"/>
                    </a:solidFill>
                    <a:latin typeface="Open Sans" panose="020B0606030504020204" pitchFamily="34" charset="0"/>
                    <a:ea typeface="Open Sans" panose="020B0606030504020204" pitchFamily="34" charset="0"/>
                    <a:cs typeface="Open Sans" panose="020B0606030504020204" pitchFamily="34" charset="0"/>
                  </a:rPr>
                  <a:t>How can we learn to be more resilient?</a:t>
                </a:r>
              </a:p>
            </p:txBody>
          </p:sp>
        </p:grpSp>
        <p:sp>
          <p:nvSpPr>
            <p:cNvPr id="13" name="Content Placeholder 3">
              <a:extLst>
                <a:ext uri="{FF2B5EF4-FFF2-40B4-BE49-F238E27FC236}">
                  <a16:creationId xmlns:a16="http://schemas.microsoft.com/office/drawing/2014/main" id="{EBD1B9B6-AEB6-48C7-A674-F47462351AB6}"/>
                </a:ext>
              </a:extLst>
            </p:cNvPr>
            <p:cNvSpPr txBox="1">
              <a:spLocks/>
            </p:cNvSpPr>
            <p:nvPr/>
          </p:nvSpPr>
          <p:spPr>
            <a:xfrm>
              <a:off x="237084" y="1758897"/>
              <a:ext cx="4215743" cy="4106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Strong family relationships</a:t>
              </a:r>
            </a:p>
          </p:txBody>
        </p:sp>
        <p:cxnSp>
          <p:nvCxnSpPr>
            <p:cNvPr id="14" name="Straight Connector 13">
              <a:extLst>
                <a:ext uri="{FF2B5EF4-FFF2-40B4-BE49-F238E27FC236}">
                  <a16:creationId xmlns:a16="http://schemas.microsoft.com/office/drawing/2014/main" id="{D2576960-3A2A-478D-B876-71734051E7CE}"/>
                </a:ext>
              </a:extLst>
            </p:cNvPr>
            <p:cNvCxnSpPr>
              <a:cxnSpLocks/>
            </p:cNvCxnSpPr>
            <p:nvPr/>
          </p:nvCxnSpPr>
          <p:spPr>
            <a:xfrm>
              <a:off x="237085" y="2222559"/>
              <a:ext cx="4215743" cy="0"/>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B033A93A-6BD6-4DBF-B143-86EDFD28F47C}"/>
                </a:ext>
              </a:extLst>
            </p:cNvPr>
            <p:cNvSpPr txBox="1">
              <a:spLocks/>
            </p:cNvSpPr>
            <p:nvPr/>
          </p:nvSpPr>
          <p:spPr>
            <a:xfrm>
              <a:off x="237294" y="2980966"/>
              <a:ext cx="2385135" cy="6580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Supportive social networks</a:t>
              </a:r>
            </a:p>
          </p:txBody>
        </p:sp>
        <p:cxnSp>
          <p:nvCxnSpPr>
            <p:cNvPr id="16" name="Straight Connector 15">
              <a:extLst>
                <a:ext uri="{FF2B5EF4-FFF2-40B4-BE49-F238E27FC236}">
                  <a16:creationId xmlns:a16="http://schemas.microsoft.com/office/drawing/2014/main" id="{3C49B7D2-3BEB-4294-9B75-1CAD2DFBF0D8}"/>
                </a:ext>
              </a:extLst>
            </p:cNvPr>
            <p:cNvCxnSpPr>
              <a:cxnSpLocks/>
            </p:cNvCxnSpPr>
            <p:nvPr/>
          </p:nvCxnSpPr>
          <p:spPr>
            <a:xfrm flipV="1">
              <a:off x="242047" y="3727472"/>
              <a:ext cx="3496235" cy="6205"/>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sp>
          <p:nvSpPr>
            <p:cNvPr id="17" name="Content Placeholder 3">
              <a:extLst>
                <a:ext uri="{FF2B5EF4-FFF2-40B4-BE49-F238E27FC236}">
                  <a16:creationId xmlns:a16="http://schemas.microsoft.com/office/drawing/2014/main" id="{530A6BA4-E248-4B45-84F1-D284AB126315}"/>
                </a:ext>
              </a:extLst>
            </p:cNvPr>
            <p:cNvSpPr txBox="1">
              <a:spLocks/>
            </p:cNvSpPr>
            <p:nvPr/>
          </p:nvSpPr>
          <p:spPr>
            <a:xfrm>
              <a:off x="237295" y="4996703"/>
              <a:ext cx="3237425" cy="4106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Physical activities</a:t>
              </a:r>
            </a:p>
          </p:txBody>
        </p:sp>
        <p:cxnSp>
          <p:nvCxnSpPr>
            <p:cNvPr id="18" name="Straight Connector 17">
              <a:extLst>
                <a:ext uri="{FF2B5EF4-FFF2-40B4-BE49-F238E27FC236}">
                  <a16:creationId xmlns:a16="http://schemas.microsoft.com/office/drawing/2014/main" id="{5C62A509-31DC-47F8-91ED-A1C9E14F660A}"/>
                </a:ext>
              </a:extLst>
            </p:cNvPr>
            <p:cNvCxnSpPr>
              <a:cxnSpLocks/>
            </p:cNvCxnSpPr>
            <p:nvPr/>
          </p:nvCxnSpPr>
          <p:spPr>
            <a:xfrm>
              <a:off x="242047" y="5407321"/>
              <a:ext cx="4211201" cy="0"/>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0CEB059-EE7D-48D2-A834-05F97EFBE8CB}"/>
                </a:ext>
              </a:extLst>
            </p:cNvPr>
            <p:cNvCxnSpPr>
              <a:cxnSpLocks/>
            </p:cNvCxnSpPr>
            <p:nvPr/>
          </p:nvCxnSpPr>
          <p:spPr>
            <a:xfrm>
              <a:off x="7738752" y="2228563"/>
              <a:ext cx="4158070" cy="0"/>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1992A95-A647-41F5-8E4B-72E12E8C8D7C}"/>
                </a:ext>
              </a:extLst>
            </p:cNvPr>
            <p:cNvCxnSpPr>
              <a:cxnSpLocks/>
            </p:cNvCxnSpPr>
            <p:nvPr/>
          </p:nvCxnSpPr>
          <p:spPr>
            <a:xfrm>
              <a:off x="8437104" y="3733677"/>
              <a:ext cx="3469341" cy="0"/>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sp>
          <p:nvSpPr>
            <p:cNvPr id="21" name="Content Placeholder 3">
              <a:extLst>
                <a:ext uri="{FF2B5EF4-FFF2-40B4-BE49-F238E27FC236}">
                  <a16:creationId xmlns:a16="http://schemas.microsoft.com/office/drawing/2014/main" id="{96186462-BC49-4CE8-BD7F-24F56AA0C394}"/>
                </a:ext>
              </a:extLst>
            </p:cNvPr>
            <p:cNvSpPr txBox="1">
              <a:spLocks/>
            </p:cNvSpPr>
            <p:nvPr/>
          </p:nvSpPr>
          <p:spPr>
            <a:xfrm>
              <a:off x="7738752" y="1465769"/>
              <a:ext cx="4215743" cy="7198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Support steps towards </a:t>
              </a:r>
            </a:p>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helpful thinking</a:t>
              </a:r>
            </a:p>
          </p:txBody>
        </p:sp>
        <p:sp>
          <p:nvSpPr>
            <p:cNvPr id="22" name="Content Placeholder 3">
              <a:extLst>
                <a:ext uri="{FF2B5EF4-FFF2-40B4-BE49-F238E27FC236}">
                  <a16:creationId xmlns:a16="http://schemas.microsoft.com/office/drawing/2014/main" id="{6B00309F-B496-4E85-BBFD-40AD3F913A27}"/>
                </a:ext>
              </a:extLst>
            </p:cNvPr>
            <p:cNvSpPr txBox="1">
              <a:spLocks/>
            </p:cNvSpPr>
            <p:nvPr/>
          </p:nvSpPr>
          <p:spPr>
            <a:xfrm>
              <a:off x="7703311" y="3007573"/>
              <a:ext cx="4215743" cy="7198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Self-regulate and </a:t>
              </a:r>
            </a:p>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manage stress</a:t>
              </a:r>
              <a:endParaRPr lang="en-US"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3" name="Straight Connector 22">
              <a:extLst>
                <a:ext uri="{FF2B5EF4-FFF2-40B4-BE49-F238E27FC236}">
                  <a16:creationId xmlns:a16="http://schemas.microsoft.com/office/drawing/2014/main" id="{16D74E2B-CE55-444E-BD26-DA9619E7CF44}"/>
                </a:ext>
              </a:extLst>
            </p:cNvPr>
            <p:cNvCxnSpPr>
              <a:cxnSpLocks/>
            </p:cNvCxnSpPr>
            <p:nvPr/>
          </p:nvCxnSpPr>
          <p:spPr>
            <a:xfrm>
              <a:off x="7700324" y="5407321"/>
              <a:ext cx="4196498" cy="0"/>
            </a:xfrm>
            <a:prstGeom prst="line">
              <a:avLst/>
            </a:prstGeom>
            <a:ln w="28575">
              <a:solidFill>
                <a:srgbClr val="24135F"/>
              </a:solidFill>
            </a:ln>
          </p:spPr>
          <p:style>
            <a:lnRef idx="1">
              <a:schemeClr val="accent1"/>
            </a:lnRef>
            <a:fillRef idx="0">
              <a:schemeClr val="accent1"/>
            </a:fillRef>
            <a:effectRef idx="0">
              <a:schemeClr val="accent1"/>
            </a:effectRef>
            <a:fontRef idx="minor">
              <a:schemeClr val="tx1"/>
            </a:fontRef>
          </p:style>
        </p:cxnSp>
        <p:sp>
          <p:nvSpPr>
            <p:cNvPr id="24" name="Content Placeholder 3">
              <a:extLst>
                <a:ext uri="{FF2B5EF4-FFF2-40B4-BE49-F238E27FC236}">
                  <a16:creationId xmlns:a16="http://schemas.microsoft.com/office/drawing/2014/main" id="{7FADE386-7CB1-4D7B-B30D-61B5126BF311}"/>
                </a:ext>
              </a:extLst>
            </p:cNvPr>
            <p:cNvSpPr txBox="1">
              <a:spLocks/>
            </p:cNvSpPr>
            <p:nvPr/>
          </p:nvSpPr>
          <p:spPr>
            <a:xfrm>
              <a:off x="7738752" y="4687690"/>
              <a:ext cx="4215743" cy="4106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Enjoying school or </a:t>
              </a:r>
            </a:p>
            <a:p>
              <a:pPr marL="0" indent="0" algn="r">
                <a:lnSpc>
                  <a:spcPct val="100000"/>
                </a:lnSpc>
                <a:spcBef>
                  <a:spcPts val="0"/>
                </a:spcBef>
                <a:buFont typeface="Arial" panose="020B0604020202020204" pitchFamily="34" charset="0"/>
                <a:buNone/>
              </a:pPr>
              <a:r>
                <a:rPr lang="en-GB"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rPr>
                <a:t>further education</a:t>
              </a:r>
              <a:endParaRPr lang="en-US" sz="2000" b="1" dirty="0">
                <a:solidFill>
                  <a:schemeClr val="accent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Audio 5">
            <a:hlinkClick r:id="" action="ppaction://media"/>
            <a:extLst>
              <a:ext uri="{FF2B5EF4-FFF2-40B4-BE49-F238E27FC236}">
                <a16:creationId xmlns:a16="http://schemas.microsoft.com/office/drawing/2014/main" id="{FC7A88CC-FD89-47BA-855C-F847FA4EBDF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69700" y="6235700"/>
            <a:ext cx="406400" cy="406400"/>
          </a:xfrm>
          <a:prstGeom prst="rect">
            <a:avLst/>
          </a:prstGeom>
        </p:spPr>
      </p:pic>
    </p:spTree>
    <p:extLst>
      <p:ext uri="{BB962C8B-B14F-4D97-AF65-F5344CB8AC3E}">
        <p14:creationId xmlns:p14="http://schemas.microsoft.com/office/powerpoint/2010/main" val="2764627124"/>
      </p:ext>
    </p:extLst>
  </p:cSld>
  <p:clrMapOvr>
    <a:masterClrMapping/>
  </p:clrMapOvr>
  <mc:AlternateContent xmlns:mc="http://schemas.openxmlformats.org/markup-compatibility/2006" xmlns:p14="http://schemas.microsoft.com/office/powerpoint/2010/main">
    <mc:Choice Requires="p14">
      <p:transition spd="slow" p14:dur="2000" advTm="35382"/>
    </mc:Choice>
    <mc:Fallback xmlns="">
      <p:transition spd="slow" advTm="35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CF03F996A8754BB12D6F059917DEEA" ma:contentTypeVersion="18" ma:contentTypeDescription="Create a new document." ma:contentTypeScope="" ma:versionID="52d24aeb1eff29f5ba27e72794e7b299">
  <xsd:schema xmlns:xsd="http://www.w3.org/2001/XMLSchema" xmlns:xs="http://www.w3.org/2001/XMLSchema" xmlns:p="http://schemas.microsoft.com/office/2006/metadata/properties" xmlns:ns2="70164604-6bf1-4fe0-9819-edf495506c5c" xmlns:ns3="ea2d2a2e-6b94-448b-bd0e-72186e7cf6fb" targetNamespace="http://schemas.microsoft.com/office/2006/metadata/properties" ma:root="true" ma:fieldsID="bf45f9bee7c1f465fdd7ff718f941168" ns2:_="" ns3:_="">
    <xsd:import namespace="70164604-6bf1-4fe0-9819-edf495506c5c"/>
    <xsd:import namespace="ea2d2a2e-6b94-448b-bd0e-72186e7cf6f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Embedcode" minOccurs="0"/>
                <xsd:element ref="ns2:Thumbnail" minOccurs="0"/>
                <xsd:element ref="ns2:Date" minOccurs="0"/>
                <xsd:element ref="ns2:z81o" minOccurs="0"/>
                <xsd:element ref="ns2:_x0068_rf5" minOccurs="0"/>
                <xsd:element ref="ns2:Longembed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164604-6bf1-4fe0-9819-edf495506c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Embedcode" ma:index="20" nillable="true" ma:displayName="Embed code" ma:format="Dropdown" ma:internalName="Embedcode">
      <xsd:simpleType>
        <xsd:restriction base="dms:Text">
          <xsd:maxLength value="255"/>
        </xsd:restriction>
      </xsd:simpleType>
    </xsd:element>
    <xsd:element name="Thumbnail" ma:index="21" nillable="true" ma:displayName="Thumbnail" ma:internalName="Thumbnail">
      <xsd:simpleType>
        <xsd:restriction base="dms:Unknown"/>
      </xsd:simpleType>
    </xsd:element>
    <xsd:element name="Date" ma:index="22" nillable="true" ma:displayName="Date" ma:format="DateTime" ma:internalName="Date">
      <xsd:simpleType>
        <xsd:restriction base="dms:DateTime"/>
      </xsd:simpleType>
    </xsd:element>
    <xsd:element name="z81o" ma:index="23" nillable="true" ma:displayName="Text" ma:internalName="z81o">
      <xsd:simpleType>
        <xsd:restriction base="dms:Text"/>
      </xsd:simpleType>
    </xsd:element>
    <xsd:element name="_x0068_rf5" ma:index="24" nillable="true" ma:displayName="Embed code" ma:internalName="_x0068_rf5">
      <xsd:simpleType>
        <xsd:restriction base="dms:Text"/>
      </xsd:simpleType>
    </xsd:element>
    <xsd:element name="Longembedcode" ma:index="25" nillable="true" ma:displayName="Long embed code" ma:format="Dropdown" ma:internalName="Longembedcod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2d2a2e-6b94-448b-bd0e-72186e7cf6f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0068_rf5 xmlns="70164604-6bf1-4fe0-9819-edf495506c5c" xsi:nil="true"/>
    <Thumbnail xmlns="70164604-6bf1-4fe0-9819-edf495506c5c" xsi:nil="true"/>
    <Date xmlns="70164604-6bf1-4fe0-9819-edf495506c5c" xsi:nil="true"/>
    <Longembedcode xmlns="70164604-6bf1-4fe0-9819-edf495506c5c" xsi:nil="true"/>
    <z81o xmlns="70164604-6bf1-4fe0-9819-edf495506c5c" xsi:nil="true"/>
    <Embedcode xmlns="70164604-6bf1-4fe0-9819-edf495506c5c" xsi:nil="true"/>
  </documentManagement>
</p:properties>
</file>

<file path=customXml/itemProps1.xml><?xml version="1.0" encoding="utf-8"?>
<ds:datastoreItem xmlns:ds="http://schemas.openxmlformats.org/officeDocument/2006/customXml" ds:itemID="{A4A864F0-68BE-4769-B17F-7A738EB5AC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164604-6bf1-4fe0-9819-edf495506c5c"/>
    <ds:schemaRef ds:uri="ea2d2a2e-6b94-448b-bd0e-72186e7cf6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63BAC7-FCE6-42B1-BAAC-181A49C8F243}">
  <ds:schemaRefs>
    <ds:schemaRef ds:uri="http://schemas.microsoft.com/sharepoint/v3/contenttype/forms"/>
  </ds:schemaRefs>
</ds:datastoreItem>
</file>

<file path=customXml/itemProps3.xml><?xml version="1.0" encoding="utf-8"?>
<ds:datastoreItem xmlns:ds="http://schemas.openxmlformats.org/officeDocument/2006/customXml" ds:itemID="{0A6B0D91-35DB-4AF1-8D04-9DCAC4FE9E51}">
  <ds:schemaRefs>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 ds:uri="http://purl.org/dc/terms/"/>
    <ds:schemaRef ds:uri="http://purl.org/dc/dcmitype/"/>
    <ds:schemaRef ds:uri="fd0a2dcd-66ff-4337-8e3d-4cbc9351c802"/>
    <ds:schemaRef ds:uri="966e979a-3909-41fa-9284-028400c22d88"/>
    <ds:schemaRef ds:uri="http://www.w3.org/XML/1998/namespace"/>
    <ds:schemaRef ds:uri="http://purl.org/dc/elements/1.1/"/>
    <ds:schemaRef ds:uri="70164604-6bf1-4fe0-9819-edf495506c5c"/>
  </ds:schemaRefs>
</ds:datastoreItem>
</file>

<file path=docProps/app.xml><?xml version="1.0" encoding="utf-8"?>
<Properties xmlns="http://schemas.openxmlformats.org/officeDocument/2006/extended-properties" xmlns:vt="http://schemas.openxmlformats.org/officeDocument/2006/docPropsVTypes">
  <Template/>
  <TotalTime>12979</TotalTime>
  <Words>5588</Words>
  <Application>Microsoft Office PowerPoint</Application>
  <PresentationFormat>Widescreen</PresentationFormat>
  <Paragraphs>398</Paragraphs>
  <Slides>20</Slides>
  <Notes>20</Notes>
  <HiddenSlides>0</HiddenSlides>
  <MMClips>19</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20</vt:i4>
      </vt:variant>
    </vt:vector>
  </HeadingPairs>
  <TitlesOfParts>
    <vt:vector size="32" baseType="lpstr">
      <vt:lpstr>Arial</vt:lpstr>
      <vt:lpstr>Calibri</vt:lpstr>
      <vt:lpstr>Calibri Light</vt:lpstr>
      <vt:lpstr>Helvetica</vt:lpstr>
      <vt:lpstr>Open Sans</vt:lpstr>
      <vt:lpstr>Open Sans SemiBold</vt:lpstr>
      <vt:lpstr>Segoe UI</vt:lpstr>
      <vt:lpstr>Symbol</vt:lpstr>
      <vt:lpstr>Verdana</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Wellbeing for Education Return  – COVID-19 Curriculum</dc:title>
  <dc:subject/>
  <dc:creator>Raphael Kelvin</dc:creator>
  <cp:keywords/>
  <dc:description/>
  <cp:lastModifiedBy>Charandeep Ahluwalia</cp:lastModifiedBy>
  <cp:revision>937</cp:revision>
  <cp:lastPrinted>2020-08-10T15:04:19Z</cp:lastPrinted>
  <dcterms:created xsi:type="dcterms:W3CDTF">2020-08-02T08:44:55Z</dcterms:created>
  <dcterms:modified xsi:type="dcterms:W3CDTF">2021-09-02T10:03:05Z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d238a98-5de3-4afa-b492-e6339810853c_Enabled">
    <vt:lpwstr>True</vt:lpwstr>
  </property>
  <property fmtid="{D5CDD505-2E9C-101B-9397-08002B2CF9AE}" pid="3" name="MSIP_Label_bd238a98-5de3-4afa-b492-e6339810853c_SiteId">
    <vt:lpwstr>75aac48a-29ab-4230-adac-69d3e7ed3e77</vt:lpwstr>
  </property>
  <property fmtid="{D5CDD505-2E9C-101B-9397-08002B2CF9AE}" pid="4" name="MSIP_Label_bd238a98-5de3-4afa-b492-e6339810853c_Owner">
    <vt:lpwstr>Isadora.Abrahamson@rcpsych.ac.uk</vt:lpwstr>
  </property>
  <property fmtid="{D5CDD505-2E9C-101B-9397-08002B2CF9AE}" pid="5" name="MSIP_Label_bd238a98-5de3-4afa-b492-e6339810853c_SetDate">
    <vt:lpwstr>2020-08-03T10:59:35.2811944Z</vt:lpwstr>
  </property>
  <property fmtid="{D5CDD505-2E9C-101B-9397-08002B2CF9AE}" pid="6" name="MSIP_Label_bd238a98-5de3-4afa-b492-e6339810853c_Name">
    <vt:lpwstr>General</vt:lpwstr>
  </property>
  <property fmtid="{D5CDD505-2E9C-101B-9397-08002B2CF9AE}" pid="7" name="MSIP_Label_bd238a98-5de3-4afa-b492-e6339810853c_Application">
    <vt:lpwstr>Microsoft Azure Information Protection</vt:lpwstr>
  </property>
  <property fmtid="{D5CDD505-2E9C-101B-9397-08002B2CF9AE}" pid="8" name="MSIP_Label_bd238a98-5de3-4afa-b492-e6339810853c_ActionId">
    <vt:lpwstr>89091b70-6c84-4acc-8c8f-6c563f0be817</vt:lpwstr>
  </property>
  <property fmtid="{D5CDD505-2E9C-101B-9397-08002B2CF9AE}" pid="9" name="MSIP_Label_bd238a98-5de3-4afa-b492-e6339810853c_Extended_MSFT_Method">
    <vt:lpwstr>Automatic</vt:lpwstr>
  </property>
  <property fmtid="{D5CDD505-2E9C-101B-9397-08002B2CF9AE}" pid="10" name="ContentTypeId">
    <vt:lpwstr>0x01010067CF03F996A8754BB12D6F059917DEEA</vt:lpwstr>
  </property>
  <property fmtid="{D5CDD505-2E9C-101B-9397-08002B2CF9AE}" pid="11" name="MSIP_Label_7a8edf35-91ea-44e1-afab-38c462b39a0c_Enabled">
    <vt:lpwstr>true</vt:lpwstr>
  </property>
  <property fmtid="{D5CDD505-2E9C-101B-9397-08002B2CF9AE}" pid="12" name="MSIP_Label_7a8edf35-91ea-44e1-afab-38c462b39a0c_SetDate">
    <vt:lpwstr>2021-09-02T10:02:21Z</vt:lpwstr>
  </property>
  <property fmtid="{D5CDD505-2E9C-101B-9397-08002B2CF9AE}" pid="13" name="MSIP_Label_7a8edf35-91ea-44e1-afab-38c462b39a0c_Method">
    <vt:lpwstr>Standard</vt:lpwstr>
  </property>
  <property fmtid="{D5CDD505-2E9C-101B-9397-08002B2CF9AE}" pid="14" name="MSIP_Label_7a8edf35-91ea-44e1-afab-38c462b39a0c_Name">
    <vt:lpwstr>Official</vt:lpwstr>
  </property>
  <property fmtid="{D5CDD505-2E9C-101B-9397-08002B2CF9AE}" pid="15" name="MSIP_Label_7a8edf35-91ea-44e1-afab-38c462b39a0c_SiteId">
    <vt:lpwstr>aaacb679-c381-48fb-b320-f9d581ee948f</vt:lpwstr>
  </property>
  <property fmtid="{D5CDD505-2E9C-101B-9397-08002B2CF9AE}" pid="16" name="MSIP_Label_7a8edf35-91ea-44e1-afab-38c462b39a0c_ActionId">
    <vt:lpwstr>bf56d160-f4f3-4fff-891d-022c12c4cc19</vt:lpwstr>
  </property>
  <property fmtid="{D5CDD505-2E9C-101B-9397-08002B2CF9AE}" pid="17" name="MSIP_Label_7a8edf35-91ea-44e1-afab-38c462b39a0c_ContentBits">
    <vt:lpwstr>0</vt:lpwstr>
  </property>
</Properties>
</file>