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48" r:id="rId5"/>
  </p:sldMasterIdLst>
  <p:notesMasterIdLst>
    <p:notesMasterId r:id="rId100"/>
  </p:notesMasterIdLst>
  <p:sldIdLst>
    <p:sldId id="256" r:id="rId6"/>
    <p:sldId id="257" r:id="rId7"/>
    <p:sldId id="258" r:id="rId8"/>
    <p:sldId id="260" r:id="rId9"/>
    <p:sldId id="261" r:id="rId10"/>
    <p:sldId id="275" r:id="rId11"/>
    <p:sldId id="262" r:id="rId12"/>
    <p:sldId id="716" r:id="rId13"/>
    <p:sldId id="263" r:id="rId14"/>
    <p:sldId id="293" r:id="rId15"/>
    <p:sldId id="292" r:id="rId16"/>
    <p:sldId id="291" r:id="rId17"/>
    <p:sldId id="290" r:id="rId18"/>
    <p:sldId id="289" r:id="rId19"/>
    <p:sldId id="288" r:id="rId20"/>
    <p:sldId id="287" r:id="rId21"/>
    <p:sldId id="286" r:id="rId22"/>
    <p:sldId id="285" r:id="rId23"/>
    <p:sldId id="284" r:id="rId24"/>
    <p:sldId id="283" r:id="rId25"/>
    <p:sldId id="282" r:id="rId26"/>
    <p:sldId id="706" r:id="rId27"/>
    <p:sldId id="707" r:id="rId28"/>
    <p:sldId id="265" r:id="rId29"/>
    <p:sldId id="717" r:id="rId30"/>
    <p:sldId id="267" r:id="rId31"/>
    <p:sldId id="304" r:id="rId32"/>
    <p:sldId id="303" r:id="rId33"/>
    <p:sldId id="302" r:id="rId34"/>
    <p:sldId id="301" r:id="rId35"/>
    <p:sldId id="300" r:id="rId36"/>
    <p:sldId id="299" r:id="rId37"/>
    <p:sldId id="298" r:id="rId38"/>
    <p:sldId id="297" r:id="rId39"/>
    <p:sldId id="296" r:id="rId40"/>
    <p:sldId id="295" r:id="rId41"/>
    <p:sldId id="708" r:id="rId42"/>
    <p:sldId id="709" r:id="rId43"/>
    <p:sldId id="268" r:id="rId44"/>
    <p:sldId id="718" r:id="rId45"/>
    <p:sldId id="269" r:id="rId46"/>
    <p:sldId id="314" r:id="rId47"/>
    <p:sldId id="313" r:id="rId48"/>
    <p:sldId id="312" r:id="rId49"/>
    <p:sldId id="311" r:id="rId50"/>
    <p:sldId id="310" r:id="rId51"/>
    <p:sldId id="309" r:id="rId52"/>
    <p:sldId id="308" r:id="rId53"/>
    <p:sldId id="307" r:id="rId54"/>
    <p:sldId id="306" r:id="rId55"/>
    <p:sldId id="305" r:id="rId56"/>
    <p:sldId id="710" r:id="rId57"/>
    <p:sldId id="711" r:id="rId58"/>
    <p:sldId id="315" r:id="rId59"/>
    <p:sldId id="660" r:id="rId60"/>
    <p:sldId id="661" r:id="rId61"/>
    <p:sldId id="570" r:id="rId62"/>
    <p:sldId id="572" r:id="rId63"/>
    <p:sldId id="471" r:id="rId64"/>
    <p:sldId id="673" r:id="rId65"/>
    <p:sldId id="719" r:id="rId66"/>
    <p:sldId id="578" r:id="rId67"/>
    <p:sldId id="580" r:id="rId68"/>
    <p:sldId id="579" r:id="rId69"/>
    <p:sldId id="479" r:id="rId70"/>
    <p:sldId id="480" r:id="rId71"/>
    <p:sldId id="481" r:id="rId72"/>
    <p:sldId id="482" r:id="rId73"/>
    <p:sldId id="483" r:id="rId74"/>
    <p:sldId id="529" r:id="rId75"/>
    <p:sldId id="531" r:id="rId76"/>
    <p:sldId id="532" r:id="rId77"/>
    <p:sldId id="534" r:id="rId78"/>
    <p:sldId id="547" r:id="rId79"/>
    <p:sldId id="552" r:id="rId80"/>
    <p:sldId id="558" r:id="rId81"/>
    <p:sldId id="559" r:id="rId82"/>
    <p:sldId id="561" r:id="rId83"/>
    <p:sldId id="563" r:id="rId84"/>
    <p:sldId id="564" r:id="rId85"/>
    <p:sldId id="567" r:id="rId86"/>
    <p:sldId id="640" r:id="rId87"/>
    <p:sldId id="641" r:id="rId88"/>
    <p:sldId id="646" r:id="rId89"/>
    <p:sldId id="720" r:id="rId90"/>
    <p:sldId id="721" r:id="rId91"/>
    <p:sldId id="723" r:id="rId92"/>
    <p:sldId id="722" r:id="rId93"/>
    <p:sldId id="724" r:id="rId94"/>
    <p:sldId id="715" r:id="rId95"/>
    <p:sldId id="631" r:id="rId96"/>
    <p:sldId id="484" r:id="rId97"/>
    <p:sldId id="636" r:id="rId98"/>
    <p:sldId id="705" r:id="rId99"/>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4D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B54002-0222-46B4-9ACC-A7B199097A76}" v="69" dt="2021-10-13T13:49:18.6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148" y="72"/>
      </p:cViewPr>
      <p:guideLst/>
    </p:cSldViewPr>
  </p:slideViewPr>
  <p:notesTextViewPr>
    <p:cViewPr>
      <p:scale>
        <a:sx n="1" d="1"/>
        <a:sy n="1" d="1"/>
      </p:scale>
      <p:origin x="0" y="0"/>
    </p:cViewPr>
  </p:notesTextViewPr>
  <p:sorterViewPr>
    <p:cViewPr>
      <p:scale>
        <a:sx n="100" d="100"/>
        <a:sy n="100" d="100"/>
      </p:scale>
      <p:origin x="0" y="-3610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viewProps" Target="viewProp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notesMaster" Target="notesMasters/notesMaster1.xml"/><Relationship Id="rId105"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548FB3-A17D-4B8D-9F12-A0F66BE08B38}"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6E3734AA-EC77-4B7D-B90D-02E34AAC6E1E}">
      <dgm:prSet/>
      <dgm:spPr/>
      <dgm:t>
        <a:bodyPr/>
        <a:lstStyle/>
        <a:p>
          <a:r>
            <a:rPr lang="en-GB"/>
            <a:t>Encourage babies’ exploration of the world around them. Suggestions: investigating the feel of their key person’s hair or reaching for a blanket in their cot. </a:t>
          </a:r>
          <a:endParaRPr lang="en-US"/>
        </a:p>
      </dgm:t>
    </dgm:pt>
    <dgm:pt modelId="{1E5997FC-CCC4-4D4E-890A-DC4FA2EDE39C}" type="parTrans" cxnId="{0BA10145-00CF-4E1B-A6C8-17821469B125}">
      <dgm:prSet/>
      <dgm:spPr/>
      <dgm:t>
        <a:bodyPr/>
        <a:lstStyle/>
        <a:p>
          <a:endParaRPr lang="en-US"/>
        </a:p>
      </dgm:t>
    </dgm:pt>
    <dgm:pt modelId="{D75D18DE-D94A-402B-924E-024FA7582433}" type="sibTrans" cxnId="{0BA10145-00CF-4E1B-A6C8-17821469B125}">
      <dgm:prSet/>
      <dgm:spPr/>
      <dgm:t>
        <a:bodyPr/>
        <a:lstStyle/>
        <a:p>
          <a:endParaRPr lang="en-US"/>
        </a:p>
      </dgm:t>
    </dgm:pt>
    <dgm:pt modelId="{40490C53-5F47-4C75-A7DC-71CDD169E656}">
      <dgm:prSet/>
      <dgm:spPr/>
      <dgm:t>
        <a:bodyPr/>
        <a:lstStyle/>
        <a:p>
          <a:r>
            <a:rPr lang="en-GB"/>
            <a:t>Offer open-ended resources like large smooth shells and pebbles, blocks and lengths of fabric for babies and toddlers to play freely with, outdoors and inside. </a:t>
          </a:r>
          <a:endParaRPr lang="en-US"/>
        </a:p>
      </dgm:t>
    </dgm:pt>
    <dgm:pt modelId="{04BB1DA4-FD9E-491A-AF77-ACFEA8DB87A9}" type="parTrans" cxnId="{A743FF02-FCD9-40AD-B93F-0C5E1570AD0F}">
      <dgm:prSet/>
      <dgm:spPr/>
      <dgm:t>
        <a:bodyPr/>
        <a:lstStyle/>
        <a:p>
          <a:endParaRPr lang="en-US"/>
        </a:p>
      </dgm:t>
    </dgm:pt>
    <dgm:pt modelId="{2E6B9D9B-97E7-4ED6-A8D1-E60AF87EEB89}" type="sibTrans" cxnId="{A743FF02-FCD9-40AD-B93F-0C5E1570AD0F}">
      <dgm:prSet/>
      <dgm:spPr/>
      <dgm:t>
        <a:bodyPr/>
        <a:lstStyle/>
        <a:p>
          <a:endParaRPr lang="en-US"/>
        </a:p>
      </dgm:t>
    </dgm:pt>
    <dgm:pt modelId="{08F26192-8DC1-4F5D-8A77-591F313BEC05}">
      <dgm:prSet/>
      <dgm:spPr/>
      <dgm:t>
        <a:bodyPr/>
        <a:lstStyle/>
        <a:p>
          <a:r>
            <a:rPr lang="en-GB"/>
            <a:t>When playing with blocks: encourage children to discuss what they will make before and while making it, or draw a picture before building. 	</a:t>
          </a:r>
          <a:endParaRPr lang="en-US"/>
        </a:p>
      </dgm:t>
    </dgm:pt>
    <dgm:pt modelId="{47109599-76DF-48AF-9AEA-453ED43D955F}" type="parTrans" cxnId="{9E704840-9D9E-434E-AA14-99AABE456E07}">
      <dgm:prSet/>
      <dgm:spPr/>
      <dgm:t>
        <a:bodyPr/>
        <a:lstStyle/>
        <a:p>
          <a:endParaRPr lang="en-US"/>
        </a:p>
      </dgm:t>
    </dgm:pt>
    <dgm:pt modelId="{649FFF0B-BCE2-4C1D-903B-BB008F266D33}" type="sibTrans" cxnId="{9E704840-9D9E-434E-AA14-99AABE456E07}">
      <dgm:prSet/>
      <dgm:spPr/>
      <dgm:t>
        <a:bodyPr/>
        <a:lstStyle/>
        <a:p>
          <a:endParaRPr lang="en-US"/>
        </a:p>
      </dgm:t>
    </dgm:pt>
    <dgm:pt modelId="{5A03DFDD-86CB-44D0-9A2C-CDFE99BF671D}">
      <dgm:prSet/>
      <dgm:spPr/>
      <dgm:t>
        <a:bodyPr/>
        <a:lstStyle/>
        <a:p>
          <a:r>
            <a:rPr lang="en-GB"/>
            <a:t>Visual aids can help children to keep track of what they need to do next, for example counting on their fingers or referring to a series of pictures on the wall to remind them what they must do before lunch. </a:t>
          </a:r>
          <a:endParaRPr lang="en-US"/>
        </a:p>
      </dgm:t>
    </dgm:pt>
    <dgm:pt modelId="{3CB52B17-4E72-46B5-AF08-379B3BEF5579}" type="parTrans" cxnId="{9B66762B-3A34-4201-87E5-CB18F1ADBD21}">
      <dgm:prSet/>
      <dgm:spPr/>
      <dgm:t>
        <a:bodyPr/>
        <a:lstStyle/>
        <a:p>
          <a:endParaRPr lang="en-US"/>
        </a:p>
      </dgm:t>
    </dgm:pt>
    <dgm:pt modelId="{07BD0BA0-ABFD-4FE9-B549-9B4412941105}" type="sibTrans" cxnId="{9B66762B-3A34-4201-87E5-CB18F1ADBD21}">
      <dgm:prSet/>
      <dgm:spPr/>
      <dgm:t>
        <a:bodyPr/>
        <a:lstStyle/>
        <a:p>
          <a:endParaRPr lang="en-US"/>
        </a:p>
      </dgm:t>
    </dgm:pt>
    <dgm:pt modelId="{445017DC-5E15-4EAF-8B3A-D1B84246BB9A}">
      <dgm:prSet/>
      <dgm:spPr/>
      <dgm:t>
        <a:bodyPr/>
        <a:lstStyle/>
        <a:p>
          <a:r>
            <a:rPr lang="en-GB"/>
            <a:t>Verbal mental aids include providing a sensitive commentary on what a child is doing. You might comment: “I see you are looking for the biggest pieces first’” or ask “how well do you think that’s going?” </a:t>
          </a:r>
          <a:endParaRPr lang="en-US"/>
        </a:p>
      </dgm:t>
    </dgm:pt>
    <dgm:pt modelId="{6CC361C2-DE30-4C39-AB8F-FEA491289314}" type="parTrans" cxnId="{0D6AFA71-4EF3-4DA6-BA8A-34D853DC1702}">
      <dgm:prSet/>
      <dgm:spPr/>
      <dgm:t>
        <a:bodyPr/>
        <a:lstStyle/>
        <a:p>
          <a:endParaRPr lang="en-US"/>
        </a:p>
      </dgm:t>
    </dgm:pt>
    <dgm:pt modelId="{0A6C14EE-2E65-4ED0-9277-D12DEEE1365C}" type="sibTrans" cxnId="{0D6AFA71-4EF3-4DA6-BA8A-34D853DC1702}">
      <dgm:prSet/>
      <dgm:spPr/>
      <dgm:t>
        <a:bodyPr/>
        <a:lstStyle/>
        <a:p>
          <a:endParaRPr lang="en-US"/>
        </a:p>
      </dgm:t>
    </dgm:pt>
    <dgm:pt modelId="{7C9B0B20-9435-4441-B404-49CCC296CEB2}">
      <dgm:prSet/>
      <dgm:spPr/>
      <dgm:t>
        <a:bodyPr/>
        <a:lstStyle/>
        <a:p>
          <a:r>
            <a:rPr lang="en-GB"/>
            <a:t>Children may copy your commentary by talking out loud to themselves first. In time, this will develop into their ‘inner voice’. 	</a:t>
          </a:r>
          <a:endParaRPr lang="en-US"/>
        </a:p>
      </dgm:t>
    </dgm:pt>
    <dgm:pt modelId="{AE888F75-C714-4D3E-94F3-5A79BC3FAAF6}" type="parTrans" cxnId="{AD4F7909-0450-440B-8627-DFE9CDA0A3C5}">
      <dgm:prSet/>
      <dgm:spPr/>
      <dgm:t>
        <a:bodyPr/>
        <a:lstStyle/>
        <a:p>
          <a:endParaRPr lang="en-US"/>
        </a:p>
      </dgm:t>
    </dgm:pt>
    <dgm:pt modelId="{9730FF13-CE07-441E-816B-C9B38CF005B1}" type="sibTrans" cxnId="{AD4F7909-0450-440B-8627-DFE9CDA0A3C5}">
      <dgm:prSet/>
      <dgm:spPr/>
      <dgm:t>
        <a:bodyPr/>
        <a:lstStyle/>
        <a:p>
          <a:endParaRPr lang="en-US"/>
        </a:p>
      </dgm:t>
    </dgm:pt>
    <dgm:pt modelId="{4F6D49D2-828B-4F75-A09E-E29F95A3AF24}" type="pres">
      <dgm:prSet presAssocID="{C3548FB3-A17D-4B8D-9F12-A0F66BE08B38}" presName="diagram" presStyleCnt="0">
        <dgm:presLayoutVars>
          <dgm:dir/>
          <dgm:resizeHandles val="exact"/>
        </dgm:presLayoutVars>
      </dgm:prSet>
      <dgm:spPr/>
    </dgm:pt>
    <dgm:pt modelId="{DC964007-228F-4FA9-9538-E929D40A60F2}" type="pres">
      <dgm:prSet presAssocID="{6E3734AA-EC77-4B7D-B90D-02E34AAC6E1E}" presName="node" presStyleLbl="node1" presStyleIdx="0" presStyleCnt="6">
        <dgm:presLayoutVars>
          <dgm:bulletEnabled val="1"/>
        </dgm:presLayoutVars>
      </dgm:prSet>
      <dgm:spPr/>
    </dgm:pt>
    <dgm:pt modelId="{81A3FD25-936E-40DE-9702-18EB0655EB5A}" type="pres">
      <dgm:prSet presAssocID="{D75D18DE-D94A-402B-924E-024FA7582433}" presName="sibTrans" presStyleCnt="0"/>
      <dgm:spPr/>
    </dgm:pt>
    <dgm:pt modelId="{76814FA9-378D-47FA-89A1-7A8C823ABC20}" type="pres">
      <dgm:prSet presAssocID="{40490C53-5F47-4C75-A7DC-71CDD169E656}" presName="node" presStyleLbl="node1" presStyleIdx="1" presStyleCnt="6">
        <dgm:presLayoutVars>
          <dgm:bulletEnabled val="1"/>
        </dgm:presLayoutVars>
      </dgm:prSet>
      <dgm:spPr/>
    </dgm:pt>
    <dgm:pt modelId="{8ED876EF-888A-4D34-93FE-F5EF0F9A5354}" type="pres">
      <dgm:prSet presAssocID="{2E6B9D9B-97E7-4ED6-A8D1-E60AF87EEB89}" presName="sibTrans" presStyleCnt="0"/>
      <dgm:spPr/>
    </dgm:pt>
    <dgm:pt modelId="{DDB8BE7F-5042-412D-9422-CEAE002A4E6F}" type="pres">
      <dgm:prSet presAssocID="{08F26192-8DC1-4F5D-8A77-591F313BEC05}" presName="node" presStyleLbl="node1" presStyleIdx="2" presStyleCnt="6">
        <dgm:presLayoutVars>
          <dgm:bulletEnabled val="1"/>
        </dgm:presLayoutVars>
      </dgm:prSet>
      <dgm:spPr/>
    </dgm:pt>
    <dgm:pt modelId="{558E28B5-C7EC-41EA-8CA0-50B32C0BBE3F}" type="pres">
      <dgm:prSet presAssocID="{649FFF0B-BCE2-4C1D-903B-BB008F266D33}" presName="sibTrans" presStyleCnt="0"/>
      <dgm:spPr/>
    </dgm:pt>
    <dgm:pt modelId="{9EC81265-7D18-4786-9E96-A97977D12B4A}" type="pres">
      <dgm:prSet presAssocID="{5A03DFDD-86CB-44D0-9A2C-CDFE99BF671D}" presName="node" presStyleLbl="node1" presStyleIdx="3" presStyleCnt="6">
        <dgm:presLayoutVars>
          <dgm:bulletEnabled val="1"/>
        </dgm:presLayoutVars>
      </dgm:prSet>
      <dgm:spPr/>
    </dgm:pt>
    <dgm:pt modelId="{B8DFB8A5-BB10-45FB-B3AB-7E2928AF360D}" type="pres">
      <dgm:prSet presAssocID="{07BD0BA0-ABFD-4FE9-B549-9B4412941105}" presName="sibTrans" presStyleCnt="0"/>
      <dgm:spPr/>
    </dgm:pt>
    <dgm:pt modelId="{557E5EC7-E09E-4D23-BF0F-E7F368071127}" type="pres">
      <dgm:prSet presAssocID="{445017DC-5E15-4EAF-8B3A-D1B84246BB9A}" presName="node" presStyleLbl="node1" presStyleIdx="4" presStyleCnt="6">
        <dgm:presLayoutVars>
          <dgm:bulletEnabled val="1"/>
        </dgm:presLayoutVars>
      </dgm:prSet>
      <dgm:spPr/>
    </dgm:pt>
    <dgm:pt modelId="{ACCCE169-1DB1-4954-952F-71C1C15A77F4}" type="pres">
      <dgm:prSet presAssocID="{0A6C14EE-2E65-4ED0-9277-D12DEEE1365C}" presName="sibTrans" presStyleCnt="0"/>
      <dgm:spPr/>
    </dgm:pt>
    <dgm:pt modelId="{34263067-3AB1-455F-B83B-E7F1C47246BC}" type="pres">
      <dgm:prSet presAssocID="{7C9B0B20-9435-4441-B404-49CCC296CEB2}" presName="node" presStyleLbl="node1" presStyleIdx="5" presStyleCnt="6">
        <dgm:presLayoutVars>
          <dgm:bulletEnabled val="1"/>
        </dgm:presLayoutVars>
      </dgm:prSet>
      <dgm:spPr/>
    </dgm:pt>
  </dgm:ptLst>
  <dgm:cxnLst>
    <dgm:cxn modelId="{A743FF02-FCD9-40AD-B93F-0C5E1570AD0F}" srcId="{C3548FB3-A17D-4B8D-9F12-A0F66BE08B38}" destId="{40490C53-5F47-4C75-A7DC-71CDD169E656}" srcOrd="1" destOrd="0" parTransId="{04BB1DA4-FD9E-491A-AF77-ACFEA8DB87A9}" sibTransId="{2E6B9D9B-97E7-4ED6-A8D1-E60AF87EEB89}"/>
    <dgm:cxn modelId="{AD4F7909-0450-440B-8627-DFE9CDA0A3C5}" srcId="{C3548FB3-A17D-4B8D-9F12-A0F66BE08B38}" destId="{7C9B0B20-9435-4441-B404-49CCC296CEB2}" srcOrd="5" destOrd="0" parTransId="{AE888F75-C714-4D3E-94F3-5A79BC3FAAF6}" sibTransId="{9730FF13-CE07-441E-816B-C9B38CF005B1}"/>
    <dgm:cxn modelId="{AEB5FE14-089F-45CB-9335-87983FED07AC}" type="presOf" srcId="{08F26192-8DC1-4F5D-8A77-591F313BEC05}" destId="{DDB8BE7F-5042-412D-9422-CEAE002A4E6F}" srcOrd="0" destOrd="0" presId="urn:microsoft.com/office/officeart/2005/8/layout/default"/>
    <dgm:cxn modelId="{9B66762B-3A34-4201-87E5-CB18F1ADBD21}" srcId="{C3548FB3-A17D-4B8D-9F12-A0F66BE08B38}" destId="{5A03DFDD-86CB-44D0-9A2C-CDFE99BF671D}" srcOrd="3" destOrd="0" parTransId="{3CB52B17-4E72-46B5-AF08-379B3BEF5579}" sibTransId="{07BD0BA0-ABFD-4FE9-B549-9B4412941105}"/>
    <dgm:cxn modelId="{5D5B043D-6355-44A3-9D29-6E56AE1BA18F}" type="presOf" srcId="{6E3734AA-EC77-4B7D-B90D-02E34AAC6E1E}" destId="{DC964007-228F-4FA9-9538-E929D40A60F2}" srcOrd="0" destOrd="0" presId="urn:microsoft.com/office/officeart/2005/8/layout/default"/>
    <dgm:cxn modelId="{9E704840-9D9E-434E-AA14-99AABE456E07}" srcId="{C3548FB3-A17D-4B8D-9F12-A0F66BE08B38}" destId="{08F26192-8DC1-4F5D-8A77-591F313BEC05}" srcOrd="2" destOrd="0" parTransId="{47109599-76DF-48AF-9AEA-453ED43D955F}" sibTransId="{649FFF0B-BCE2-4C1D-903B-BB008F266D33}"/>
    <dgm:cxn modelId="{C9B6DD5D-2A08-48E9-B16B-6CE3BC74889C}" type="presOf" srcId="{5A03DFDD-86CB-44D0-9A2C-CDFE99BF671D}" destId="{9EC81265-7D18-4786-9E96-A97977D12B4A}" srcOrd="0" destOrd="0" presId="urn:microsoft.com/office/officeart/2005/8/layout/default"/>
    <dgm:cxn modelId="{0BA10145-00CF-4E1B-A6C8-17821469B125}" srcId="{C3548FB3-A17D-4B8D-9F12-A0F66BE08B38}" destId="{6E3734AA-EC77-4B7D-B90D-02E34AAC6E1E}" srcOrd="0" destOrd="0" parTransId="{1E5997FC-CCC4-4D4E-890A-DC4FA2EDE39C}" sibTransId="{D75D18DE-D94A-402B-924E-024FA7582433}"/>
    <dgm:cxn modelId="{16B92E49-BE47-48DA-B41A-2D371D592218}" type="presOf" srcId="{7C9B0B20-9435-4441-B404-49CCC296CEB2}" destId="{34263067-3AB1-455F-B83B-E7F1C47246BC}" srcOrd="0" destOrd="0" presId="urn:microsoft.com/office/officeart/2005/8/layout/default"/>
    <dgm:cxn modelId="{0D6AFA71-4EF3-4DA6-BA8A-34D853DC1702}" srcId="{C3548FB3-A17D-4B8D-9F12-A0F66BE08B38}" destId="{445017DC-5E15-4EAF-8B3A-D1B84246BB9A}" srcOrd="4" destOrd="0" parTransId="{6CC361C2-DE30-4C39-AB8F-FEA491289314}" sibTransId="{0A6C14EE-2E65-4ED0-9277-D12DEEE1365C}"/>
    <dgm:cxn modelId="{DE5C998A-6C6C-4028-8B4E-94FC2F37B71F}" type="presOf" srcId="{445017DC-5E15-4EAF-8B3A-D1B84246BB9A}" destId="{557E5EC7-E09E-4D23-BF0F-E7F368071127}" srcOrd="0" destOrd="0" presId="urn:microsoft.com/office/officeart/2005/8/layout/default"/>
    <dgm:cxn modelId="{58C5248E-4D21-445B-B8AD-4ADDCA7687BD}" type="presOf" srcId="{C3548FB3-A17D-4B8D-9F12-A0F66BE08B38}" destId="{4F6D49D2-828B-4F75-A09E-E29F95A3AF24}" srcOrd="0" destOrd="0" presId="urn:microsoft.com/office/officeart/2005/8/layout/default"/>
    <dgm:cxn modelId="{CA1025C1-428A-43AB-9C7B-FB5EFE1AF332}" type="presOf" srcId="{40490C53-5F47-4C75-A7DC-71CDD169E656}" destId="{76814FA9-378D-47FA-89A1-7A8C823ABC20}" srcOrd="0" destOrd="0" presId="urn:microsoft.com/office/officeart/2005/8/layout/default"/>
    <dgm:cxn modelId="{F5EEE268-B276-4161-B1F5-37598F6BA359}" type="presParOf" srcId="{4F6D49D2-828B-4F75-A09E-E29F95A3AF24}" destId="{DC964007-228F-4FA9-9538-E929D40A60F2}" srcOrd="0" destOrd="0" presId="urn:microsoft.com/office/officeart/2005/8/layout/default"/>
    <dgm:cxn modelId="{47F87296-2CF0-499D-AD53-022B5F16050D}" type="presParOf" srcId="{4F6D49D2-828B-4F75-A09E-E29F95A3AF24}" destId="{81A3FD25-936E-40DE-9702-18EB0655EB5A}" srcOrd="1" destOrd="0" presId="urn:microsoft.com/office/officeart/2005/8/layout/default"/>
    <dgm:cxn modelId="{3E4FE960-F1BF-4F2D-B31F-FF424164FED3}" type="presParOf" srcId="{4F6D49D2-828B-4F75-A09E-E29F95A3AF24}" destId="{76814FA9-378D-47FA-89A1-7A8C823ABC20}" srcOrd="2" destOrd="0" presId="urn:microsoft.com/office/officeart/2005/8/layout/default"/>
    <dgm:cxn modelId="{08274165-2F45-4D34-A2A9-32ABE9C6F249}" type="presParOf" srcId="{4F6D49D2-828B-4F75-A09E-E29F95A3AF24}" destId="{8ED876EF-888A-4D34-93FE-F5EF0F9A5354}" srcOrd="3" destOrd="0" presId="urn:microsoft.com/office/officeart/2005/8/layout/default"/>
    <dgm:cxn modelId="{C65562BD-48D5-4022-9230-545DE0FE134B}" type="presParOf" srcId="{4F6D49D2-828B-4F75-A09E-E29F95A3AF24}" destId="{DDB8BE7F-5042-412D-9422-CEAE002A4E6F}" srcOrd="4" destOrd="0" presId="urn:microsoft.com/office/officeart/2005/8/layout/default"/>
    <dgm:cxn modelId="{6FE7B39E-0C07-47EB-AB9E-8B308D804AE8}" type="presParOf" srcId="{4F6D49D2-828B-4F75-A09E-E29F95A3AF24}" destId="{558E28B5-C7EC-41EA-8CA0-50B32C0BBE3F}" srcOrd="5" destOrd="0" presId="urn:microsoft.com/office/officeart/2005/8/layout/default"/>
    <dgm:cxn modelId="{817E1FCC-2121-407A-8D50-5D50151644C3}" type="presParOf" srcId="{4F6D49D2-828B-4F75-A09E-E29F95A3AF24}" destId="{9EC81265-7D18-4786-9E96-A97977D12B4A}" srcOrd="6" destOrd="0" presId="urn:microsoft.com/office/officeart/2005/8/layout/default"/>
    <dgm:cxn modelId="{F2FCD6A8-A11D-4917-9F42-3D463B176C5F}" type="presParOf" srcId="{4F6D49D2-828B-4F75-A09E-E29F95A3AF24}" destId="{B8DFB8A5-BB10-45FB-B3AB-7E2928AF360D}" srcOrd="7" destOrd="0" presId="urn:microsoft.com/office/officeart/2005/8/layout/default"/>
    <dgm:cxn modelId="{F7D98B9C-1397-407C-AD0F-5F15FE2B65AB}" type="presParOf" srcId="{4F6D49D2-828B-4F75-A09E-E29F95A3AF24}" destId="{557E5EC7-E09E-4D23-BF0F-E7F368071127}" srcOrd="8" destOrd="0" presId="urn:microsoft.com/office/officeart/2005/8/layout/default"/>
    <dgm:cxn modelId="{662DF16F-F4E0-4206-841D-1A9CDA58ABE0}" type="presParOf" srcId="{4F6D49D2-828B-4F75-A09E-E29F95A3AF24}" destId="{ACCCE169-1DB1-4954-952F-71C1C15A77F4}" srcOrd="9" destOrd="0" presId="urn:microsoft.com/office/officeart/2005/8/layout/default"/>
    <dgm:cxn modelId="{F5B8A462-5166-4B9C-9B21-F09C04F3B0FA}" type="presParOf" srcId="{4F6D49D2-828B-4F75-A09E-E29F95A3AF24}" destId="{34263067-3AB1-455F-B83B-E7F1C47246BC}"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DAC5FC-53A5-4789-8380-F6E0478DA06C}"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ECB4D1A3-262B-4D9F-B2AD-672F40FAB3A2}">
      <dgm:prSet/>
      <dgm:spPr/>
      <dgm:t>
        <a:bodyPr/>
        <a:lstStyle/>
        <a:p>
          <a:r>
            <a:rPr lang="en-GB"/>
            <a:t>Help babies, toddlers and young children feel safe, secure and treasured as individuals. </a:t>
          </a:r>
          <a:endParaRPr lang="en-US"/>
        </a:p>
      </dgm:t>
    </dgm:pt>
    <dgm:pt modelId="{BB9CF1BA-8B79-4027-81E0-B1DF8C82451A}" type="parTrans" cxnId="{BBDE0503-92E3-40B5-BE14-4D51E8CB6B4A}">
      <dgm:prSet/>
      <dgm:spPr/>
      <dgm:t>
        <a:bodyPr/>
        <a:lstStyle/>
        <a:p>
          <a:endParaRPr lang="en-US"/>
        </a:p>
      </dgm:t>
    </dgm:pt>
    <dgm:pt modelId="{93AFD072-DD3E-4112-B931-20E2D72ABB30}" type="sibTrans" cxnId="{BBDE0503-92E3-40B5-BE14-4D51E8CB6B4A}">
      <dgm:prSet/>
      <dgm:spPr/>
      <dgm:t>
        <a:bodyPr/>
        <a:lstStyle/>
        <a:p>
          <a:endParaRPr lang="en-US"/>
        </a:p>
      </dgm:t>
    </dgm:pt>
    <dgm:pt modelId="{9D966A9B-5D10-47DB-AB94-859159FE4AED}">
      <dgm:prSet/>
      <dgm:spPr/>
      <dgm:t>
        <a:bodyPr/>
        <a:lstStyle/>
        <a:p>
          <a:r>
            <a:rPr lang="en-GB"/>
            <a:t>The key person approach gives children a secure base of care and affection, together with supportive routines. That can help them to explore and play confidently. 	</a:t>
          </a:r>
          <a:endParaRPr lang="en-US"/>
        </a:p>
      </dgm:t>
    </dgm:pt>
    <dgm:pt modelId="{83FC609B-8A70-49F6-8865-D57BA7090FB8}" type="parTrans" cxnId="{E549BE79-B575-4D05-9239-DED6BBEC9690}">
      <dgm:prSet/>
      <dgm:spPr/>
      <dgm:t>
        <a:bodyPr/>
        <a:lstStyle/>
        <a:p>
          <a:endParaRPr lang="en-US"/>
        </a:p>
      </dgm:t>
    </dgm:pt>
    <dgm:pt modelId="{1BA1E327-459E-4555-BF1B-D09AEB22457E}" type="sibTrans" cxnId="{E549BE79-B575-4D05-9239-DED6BBEC9690}">
      <dgm:prSet/>
      <dgm:spPr/>
      <dgm:t>
        <a:bodyPr/>
        <a:lstStyle/>
        <a:p>
          <a:endParaRPr lang="en-US"/>
        </a:p>
      </dgm:t>
    </dgm:pt>
    <dgm:pt modelId="{B3DCB93A-8FDB-4F1A-AC00-78A180C5390C}">
      <dgm:prSet/>
      <dgm:spPr/>
      <dgm:t>
        <a:bodyPr/>
        <a:lstStyle/>
        <a:p>
          <a:r>
            <a:rPr lang="en-GB"/>
            <a:t>Provide furniture and boxes at the right height to encourage babies to pull themselves up and reach for objects. </a:t>
          </a:r>
          <a:endParaRPr lang="en-US"/>
        </a:p>
      </dgm:t>
    </dgm:pt>
    <dgm:pt modelId="{929FB40B-74B7-4176-880E-134050A5EB2F}" type="parTrans" cxnId="{4D5589B6-9183-4779-9A45-21F6480C9BDA}">
      <dgm:prSet/>
      <dgm:spPr/>
      <dgm:t>
        <a:bodyPr/>
        <a:lstStyle/>
        <a:p>
          <a:endParaRPr lang="en-US"/>
        </a:p>
      </dgm:t>
    </dgm:pt>
    <dgm:pt modelId="{D649AAAB-18E3-4D73-8B33-7988756BB623}" type="sibTrans" cxnId="{4D5589B6-9183-4779-9A45-21F6480C9BDA}">
      <dgm:prSet/>
      <dgm:spPr/>
      <dgm:t>
        <a:bodyPr/>
        <a:lstStyle/>
        <a:p>
          <a:endParaRPr lang="en-US"/>
        </a:p>
      </dgm:t>
    </dgm:pt>
    <dgm:pt modelId="{C71DBAB4-AA57-4905-B7DA-041CFD87A1C2}">
      <dgm:prSet/>
      <dgm:spPr/>
      <dgm:t>
        <a:bodyPr/>
        <a:lstStyle/>
        <a:p>
          <a:r>
            <a:rPr lang="en-GB"/>
            <a:t>Opportunities to play and explore freely, indoors and outside, are fun. They also help babies, toddlers and young children to develop their self-regulation as they enjoy hands-on learning and sometimes talk about what they are doing. 	</a:t>
          </a:r>
          <a:endParaRPr lang="en-US"/>
        </a:p>
      </dgm:t>
    </dgm:pt>
    <dgm:pt modelId="{B38DCDD9-645E-4537-8532-D53741DA918D}" type="parTrans" cxnId="{672DEB9F-23D9-4C05-86C4-08723BF96D78}">
      <dgm:prSet/>
      <dgm:spPr/>
      <dgm:t>
        <a:bodyPr/>
        <a:lstStyle/>
        <a:p>
          <a:endParaRPr lang="en-US"/>
        </a:p>
      </dgm:t>
    </dgm:pt>
    <dgm:pt modelId="{7CA39FBF-7B37-4E8E-89DC-B920D7E51BA4}" type="sibTrans" cxnId="{672DEB9F-23D9-4C05-86C4-08723BF96D78}">
      <dgm:prSet/>
      <dgm:spPr/>
      <dgm:t>
        <a:bodyPr/>
        <a:lstStyle/>
        <a:p>
          <a:endParaRPr lang="en-US"/>
        </a:p>
      </dgm:t>
    </dgm:pt>
    <dgm:pt modelId="{8A19FC8C-4F36-490D-B1A0-C2F6692B0116}">
      <dgm:prSet/>
      <dgm:spPr/>
      <dgm:t>
        <a:bodyPr/>
        <a:lstStyle/>
        <a:p>
          <a:r>
            <a:rPr lang="en-GB"/>
            <a:t>Help young children to develop by accepting the pace of their learning. Give them plenty of time to make connections and repeat activities. 	</a:t>
          </a:r>
          <a:endParaRPr lang="en-US"/>
        </a:p>
      </dgm:t>
    </dgm:pt>
    <dgm:pt modelId="{0EDC0008-9E1D-4005-9E38-DB1866679E6F}" type="parTrans" cxnId="{8F44CEBF-23A0-469C-B051-83F6AA32221B}">
      <dgm:prSet/>
      <dgm:spPr/>
      <dgm:t>
        <a:bodyPr/>
        <a:lstStyle/>
        <a:p>
          <a:endParaRPr lang="en-US"/>
        </a:p>
      </dgm:t>
    </dgm:pt>
    <dgm:pt modelId="{53F32E8B-4701-4C8D-ACB3-8B013C37A1D5}" type="sibTrans" cxnId="{8F44CEBF-23A0-469C-B051-83F6AA32221B}">
      <dgm:prSet/>
      <dgm:spPr/>
      <dgm:t>
        <a:bodyPr/>
        <a:lstStyle/>
        <a:p>
          <a:endParaRPr lang="en-US"/>
        </a:p>
      </dgm:t>
    </dgm:pt>
    <dgm:pt modelId="{86CE0E81-5622-4304-A46C-602233B496C6}" type="pres">
      <dgm:prSet presAssocID="{81DAC5FC-53A5-4789-8380-F6E0478DA06C}" presName="linear" presStyleCnt="0">
        <dgm:presLayoutVars>
          <dgm:animLvl val="lvl"/>
          <dgm:resizeHandles val="exact"/>
        </dgm:presLayoutVars>
      </dgm:prSet>
      <dgm:spPr/>
    </dgm:pt>
    <dgm:pt modelId="{75FB9161-130C-4BEB-B61F-BCBF69E7C2FD}" type="pres">
      <dgm:prSet presAssocID="{ECB4D1A3-262B-4D9F-B2AD-672F40FAB3A2}" presName="parentText" presStyleLbl="node1" presStyleIdx="0" presStyleCnt="5">
        <dgm:presLayoutVars>
          <dgm:chMax val="0"/>
          <dgm:bulletEnabled val="1"/>
        </dgm:presLayoutVars>
      </dgm:prSet>
      <dgm:spPr/>
    </dgm:pt>
    <dgm:pt modelId="{F56FB573-B39D-4625-858E-034DF3492D37}" type="pres">
      <dgm:prSet presAssocID="{93AFD072-DD3E-4112-B931-20E2D72ABB30}" presName="spacer" presStyleCnt="0"/>
      <dgm:spPr/>
    </dgm:pt>
    <dgm:pt modelId="{5AA9051D-0FED-40D5-B411-A1C9BD6766DF}" type="pres">
      <dgm:prSet presAssocID="{9D966A9B-5D10-47DB-AB94-859159FE4AED}" presName="parentText" presStyleLbl="node1" presStyleIdx="1" presStyleCnt="5">
        <dgm:presLayoutVars>
          <dgm:chMax val="0"/>
          <dgm:bulletEnabled val="1"/>
        </dgm:presLayoutVars>
      </dgm:prSet>
      <dgm:spPr/>
    </dgm:pt>
    <dgm:pt modelId="{D68E6B62-0820-4F68-A586-F186B302D23C}" type="pres">
      <dgm:prSet presAssocID="{1BA1E327-459E-4555-BF1B-D09AEB22457E}" presName="spacer" presStyleCnt="0"/>
      <dgm:spPr/>
    </dgm:pt>
    <dgm:pt modelId="{2E7B4C43-BC56-4679-9C7A-C51DFD2F88DF}" type="pres">
      <dgm:prSet presAssocID="{B3DCB93A-8FDB-4F1A-AC00-78A180C5390C}" presName="parentText" presStyleLbl="node1" presStyleIdx="2" presStyleCnt="5">
        <dgm:presLayoutVars>
          <dgm:chMax val="0"/>
          <dgm:bulletEnabled val="1"/>
        </dgm:presLayoutVars>
      </dgm:prSet>
      <dgm:spPr/>
    </dgm:pt>
    <dgm:pt modelId="{ED904E6A-B00F-4004-9927-915B56DE0C4E}" type="pres">
      <dgm:prSet presAssocID="{D649AAAB-18E3-4D73-8B33-7988756BB623}" presName="spacer" presStyleCnt="0"/>
      <dgm:spPr/>
    </dgm:pt>
    <dgm:pt modelId="{0706A323-809A-4375-B73D-55406BD35EF7}" type="pres">
      <dgm:prSet presAssocID="{C71DBAB4-AA57-4905-B7DA-041CFD87A1C2}" presName="parentText" presStyleLbl="node1" presStyleIdx="3" presStyleCnt="5">
        <dgm:presLayoutVars>
          <dgm:chMax val="0"/>
          <dgm:bulletEnabled val="1"/>
        </dgm:presLayoutVars>
      </dgm:prSet>
      <dgm:spPr/>
    </dgm:pt>
    <dgm:pt modelId="{E5DE7ED6-CF1E-4CF5-8DD6-BA9A834C3B9E}" type="pres">
      <dgm:prSet presAssocID="{7CA39FBF-7B37-4E8E-89DC-B920D7E51BA4}" presName="spacer" presStyleCnt="0"/>
      <dgm:spPr/>
    </dgm:pt>
    <dgm:pt modelId="{E93C996E-232C-46CD-BC37-C62D8E51D524}" type="pres">
      <dgm:prSet presAssocID="{8A19FC8C-4F36-490D-B1A0-C2F6692B0116}" presName="parentText" presStyleLbl="node1" presStyleIdx="4" presStyleCnt="5">
        <dgm:presLayoutVars>
          <dgm:chMax val="0"/>
          <dgm:bulletEnabled val="1"/>
        </dgm:presLayoutVars>
      </dgm:prSet>
      <dgm:spPr/>
    </dgm:pt>
  </dgm:ptLst>
  <dgm:cxnLst>
    <dgm:cxn modelId="{0502C601-17E1-4725-8337-B24A1B07B1F3}" type="presOf" srcId="{81DAC5FC-53A5-4789-8380-F6E0478DA06C}" destId="{86CE0E81-5622-4304-A46C-602233B496C6}" srcOrd="0" destOrd="0" presId="urn:microsoft.com/office/officeart/2005/8/layout/vList2"/>
    <dgm:cxn modelId="{BBDE0503-92E3-40B5-BE14-4D51E8CB6B4A}" srcId="{81DAC5FC-53A5-4789-8380-F6E0478DA06C}" destId="{ECB4D1A3-262B-4D9F-B2AD-672F40FAB3A2}" srcOrd="0" destOrd="0" parTransId="{BB9CF1BA-8B79-4027-81E0-B1DF8C82451A}" sibTransId="{93AFD072-DD3E-4112-B931-20E2D72ABB30}"/>
    <dgm:cxn modelId="{AD3B484D-A0CD-4F95-B305-3C1659136FDE}" type="presOf" srcId="{ECB4D1A3-262B-4D9F-B2AD-672F40FAB3A2}" destId="{75FB9161-130C-4BEB-B61F-BCBF69E7C2FD}" srcOrd="0" destOrd="0" presId="urn:microsoft.com/office/officeart/2005/8/layout/vList2"/>
    <dgm:cxn modelId="{407C8D77-79C4-4EC5-925C-3C4F8E2A92A7}" type="presOf" srcId="{B3DCB93A-8FDB-4F1A-AC00-78A180C5390C}" destId="{2E7B4C43-BC56-4679-9C7A-C51DFD2F88DF}" srcOrd="0" destOrd="0" presId="urn:microsoft.com/office/officeart/2005/8/layout/vList2"/>
    <dgm:cxn modelId="{E549BE79-B575-4D05-9239-DED6BBEC9690}" srcId="{81DAC5FC-53A5-4789-8380-F6E0478DA06C}" destId="{9D966A9B-5D10-47DB-AB94-859159FE4AED}" srcOrd="1" destOrd="0" parTransId="{83FC609B-8A70-49F6-8865-D57BA7090FB8}" sibTransId="{1BA1E327-459E-4555-BF1B-D09AEB22457E}"/>
    <dgm:cxn modelId="{672DEB9F-23D9-4C05-86C4-08723BF96D78}" srcId="{81DAC5FC-53A5-4789-8380-F6E0478DA06C}" destId="{C71DBAB4-AA57-4905-B7DA-041CFD87A1C2}" srcOrd="3" destOrd="0" parTransId="{B38DCDD9-645E-4537-8532-D53741DA918D}" sibTransId="{7CA39FBF-7B37-4E8E-89DC-B920D7E51BA4}"/>
    <dgm:cxn modelId="{4D5589B6-9183-4779-9A45-21F6480C9BDA}" srcId="{81DAC5FC-53A5-4789-8380-F6E0478DA06C}" destId="{B3DCB93A-8FDB-4F1A-AC00-78A180C5390C}" srcOrd="2" destOrd="0" parTransId="{929FB40B-74B7-4176-880E-134050A5EB2F}" sibTransId="{D649AAAB-18E3-4D73-8B33-7988756BB623}"/>
    <dgm:cxn modelId="{CC1E89B8-4A44-4091-A128-522588F7691B}" type="presOf" srcId="{C71DBAB4-AA57-4905-B7DA-041CFD87A1C2}" destId="{0706A323-809A-4375-B73D-55406BD35EF7}" srcOrd="0" destOrd="0" presId="urn:microsoft.com/office/officeart/2005/8/layout/vList2"/>
    <dgm:cxn modelId="{8F44CEBF-23A0-469C-B051-83F6AA32221B}" srcId="{81DAC5FC-53A5-4789-8380-F6E0478DA06C}" destId="{8A19FC8C-4F36-490D-B1A0-C2F6692B0116}" srcOrd="4" destOrd="0" parTransId="{0EDC0008-9E1D-4005-9E38-DB1866679E6F}" sibTransId="{53F32E8B-4701-4C8D-ACB3-8B013C37A1D5}"/>
    <dgm:cxn modelId="{D5F6F5D5-1947-4DE5-A7BF-D91FD7B869E8}" type="presOf" srcId="{9D966A9B-5D10-47DB-AB94-859159FE4AED}" destId="{5AA9051D-0FED-40D5-B411-A1C9BD6766DF}" srcOrd="0" destOrd="0" presId="urn:microsoft.com/office/officeart/2005/8/layout/vList2"/>
    <dgm:cxn modelId="{13E2EEDA-4CC2-4651-9D42-B742801B4BE1}" type="presOf" srcId="{8A19FC8C-4F36-490D-B1A0-C2F6692B0116}" destId="{E93C996E-232C-46CD-BC37-C62D8E51D524}" srcOrd="0" destOrd="0" presId="urn:microsoft.com/office/officeart/2005/8/layout/vList2"/>
    <dgm:cxn modelId="{E6DA7C77-6951-44BA-86A1-F11D7ADCD4B9}" type="presParOf" srcId="{86CE0E81-5622-4304-A46C-602233B496C6}" destId="{75FB9161-130C-4BEB-B61F-BCBF69E7C2FD}" srcOrd="0" destOrd="0" presId="urn:microsoft.com/office/officeart/2005/8/layout/vList2"/>
    <dgm:cxn modelId="{C3AB3228-B32A-4370-90B1-28C3FA0ADDC6}" type="presParOf" srcId="{86CE0E81-5622-4304-A46C-602233B496C6}" destId="{F56FB573-B39D-4625-858E-034DF3492D37}" srcOrd="1" destOrd="0" presId="urn:microsoft.com/office/officeart/2005/8/layout/vList2"/>
    <dgm:cxn modelId="{70486912-6932-4506-8D1C-988DD4D067C6}" type="presParOf" srcId="{86CE0E81-5622-4304-A46C-602233B496C6}" destId="{5AA9051D-0FED-40D5-B411-A1C9BD6766DF}" srcOrd="2" destOrd="0" presId="urn:microsoft.com/office/officeart/2005/8/layout/vList2"/>
    <dgm:cxn modelId="{5274101B-32FF-4EE6-B5B4-B0F5C09701E7}" type="presParOf" srcId="{86CE0E81-5622-4304-A46C-602233B496C6}" destId="{D68E6B62-0820-4F68-A586-F186B302D23C}" srcOrd="3" destOrd="0" presId="urn:microsoft.com/office/officeart/2005/8/layout/vList2"/>
    <dgm:cxn modelId="{EE25FB76-7E44-4E43-ADEC-F4ECC4844BD3}" type="presParOf" srcId="{86CE0E81-5622-4304-A46C-602233B496C6}" destId="{2E7B4C43-BC56-4679-9C7A-C51DFD2F88DF}" srcOrd="4" destOrd="0" presId="urn:microsoft.com/office/officeart/2005/8/layout/vList2"/>
    <dgm:cxn modelId="{6ED49F76-C3BC-4E5D-B046-EB1E63CF8863}" type="presParOf" srcId="{86CE0E81-5622-4304-A46C-602233B496C6}" destId="{ED904E6A-B00F-4004-9927-915B56DE0C4E}" srcOrd="5" destOrd="0" presId="urn:microsoft.com/office/officeart/2005/8/layout/vList2"/>
    <dgm:cxn modelId="{AD1FCB34-CAFA-49C4-AD4E-B30985EDAAE6}" type="presParOf" srcId="{86CE0E81-5622-4304-A46C-602233B496C6}" destId="{0706A323-809A-4375-B73D-55406BD35EF7}" srcOrd="6" destOrd="0" presId="urn:microsoft.com/office/officeart/2005/8/layout/vList2"/>
    <dgm:cxn modelId="{24FE2AB9-A23D-4417-A0FA-58692DF054D3}" type="presParOf" srcId="{86CE0E81-5622-4304-A46C-602233B496C6}" destId="{E5DE7ED6-CF1E-4CF5-8DD6-BA9A834C3B9E}" srcOrd="7" destOrd="0" presId="urn:microsoft.com/office/officeart/2005/8/layout/vList2"/>
    <dgm:cxn modelId="{FACF92F6-49E9-4F7C-86B1-4792A575CEE2}" type="presParOf" srcId="{86CE0E81-5622-4304-A46C-602233B496C6}" destId="{E93C996E-232C-46CD-BC37-C62D8E51D524}"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7F3344-1291-492D-8613-1865051DEB26}"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A400047-1F1F-434F-BC39-63602AC2DF09}">
      <dgm:prSet/>
      <dgm:spPr/>
      <dgm:t>
        <a:bodyPr/>
        <a:lstStyle/>
        <a:p>
          <a:r>
            <a:rPr lang="en-GB"/>
            <a:t>Help children to think about what will support them most, taking care not to offer help too soon. The following strategies will help children at different times, depending on their confidence, how much previous experience they’ve had with an activity, and how motivated, or distracted, they are: </a:t>
          </a:r>
          <a:endParaRPr lang="en-US"/>
        </a:p>
      </dgm:t>
    </dgm:pt>
    <dgm:pt modelId="{02C2389E-A18C-478A-9F42-443AA94E2F52}" type="parTrans" cxnId="{4757AE31-ABE2-452D-98E4-CE1AFD4BF71A}">
      <dgm:prSet/>
      <dgm:spPr/>
      <dgm:t>
        <a:bodyPr/>
        <a:lstStyle/>
        <a:p>
          <a:endParaRPr lang="en-US"/>
        </a:p>
      </dgm:t>
    </dgm:pt>
    <dgm:pt modelId="{7E7E584E-4F56-40E2-AF28-BFA883FCD767}" type="sibTrans" cxnId="{4757AE31-ABE2-452D-98E4-CE1AFD4BF71A}">
      <dgm:prSet/>
      <dgm:spPr/>
      <dgm:t>
        <a:bodyPr/>
        <a:lstStyle/>
        <a:p>
          <a:endParaRPr lang="en-US"/>
        </a:p>
      </dgm:t>
    </dgm:pt>
    <dgm:pt modelId="{1A65BBD4-28F3-42D6-B0DC-EA92929C8299}">
      <dgm:prSet/>
      <dgm:spPr/>
      <dgm:t>
        <a:bodyPr/>
        <a:lstStyle/>
        <a:p>
          <a:r>
            <a:rPr lang="en-GB"/>
            <a:t>- repeating something hard on their own; learning through trial and error. </a:t>
          </a:r>
          <a:endParaRPr lang="en-US"/>
        </a:p>
      </dgm:t>
    </dgm:pt>
    <dgm:pt modelId="{74313422-FB13-47C5-84C4-806EBFC0B73B}" type="parTrans" cxnId="{CA2523CA-9AA4-44C2-8986-556CC1FB2BDA}">
      <dgm:prSet/>
      <dgm:spPr/>
      <dgm:t>
        <a:bodyPr/>
        <a:lstStyle/>
        <a:p>
          <a:endParaRPr lang="en-US"/>
        </a:p>
      </dgm:t>
    </dgm:pt>
    <dgm:pt modelId="{6B349C49-FF47-4D62-A774-60D78F48FA3C}" type="sibTrans" cxnId="{CA2523CA-9AA4-44C2-8986-556CC1FB2BDA}">
      <dgm:prSet/>
      <dgm:spPr/>
      <dgm:t>
        <a:bodyPr/>
        <a:lstStyle/>
        <a:p>
          <a:endParaRPr lang="en-US"/>
        </a:p>
      </dgm:t>
    </dgm:pt>
    <dgm:pt modelId="{11754AA1-EFFE-4C5B-94C8-E3004D274195}">
      <dgm:prSet/>
      <dgm:spPr/>
      <dgm:t>
        <a:bodyPr/>
        <a:lstStyle/>
        <a:p>
          <a:r>
            <a:rPr lang="en-GB"/>
            <a:t>- asking a friend or an adult for help. </a:t>
          </a:r>
          <a:endParaRPr lang="en-US"/>
        </a:p>
      </dgm:t>
    </dgm:pt>
    <dgm:pt modelId="{49921918-9B1F-4469-8170-0B207B131B9A}" type="parTrans" cxnId="{92D5DEEC-1870-430D-A2CF-CCF8A56CA804}">
      <dgm:prSet/>
      <dgm:spPr/>
      <dgm:t>
        <a:bodyPr/>
        <a:lstStyle/>
        <a:p>
          <a:endParaRPr lang="en-US"/>
        </a:p>
      </dgm:t>
    </dgm:pt>
    <dgm:pt modelId="{BA747842-B5A0-4779-A1F8-DEAFE6EA0083}" type="sibTrans" cxnId="{92D5DEEC-1870-430D-A2CF-CCF8A56CA804}">
      <dgm:prSet/>
      <dgm:spPr/>
      <dgm:t>
        <a:bodyPr/>
        <a:lstStyle/>
        <a:p>
          <a:endParaRPr lang="en-US"/>
        </a:p>
      </dgm:t>
    </dgm:pt>
    <dgm:pt modelId="{D79FF724-661D-4912-AFF4-CA1EECEB58B4}">
      <dgm:prSet/>
      <dgm:spPr/>
      <dgm:t>
        <a:bodyPr/>
        <a:lstStyle/>
        <a:p>
          <a:r>
            <a:rPr lang="en-GB"/>
            <a:t>- watching an adult or another child, modelling what to do, or listening to their guidance. </a:t>
          </a:r>
          <a:endParaRPr lang="en-US"/>
        </a:p>
      </dgm:t>
    </dgm:pt>
    <dgm:pt modelId="{9789D8FF-CFC6-40E0-96BD-8FCE2FB3CCA0}" type="parTrans" cxnId="{8A0289C0-7083-4FA4-B9BA-466779D294DC}">
      <dgm:prSet/>
      <dgm:spPr/>
      <dgm:t>
        <a:bodyPr/>
        <a:lstStyle/>
        <a:p>
          <a:endParaRPr lang="en-US"/>
        </a:p>
      </dgm:t>
    </dgm:pt>
    <dgm:pt modelId="{EEB378CD-A840-455D-9068-4EC69B9313A6}" type="sibTrans" cxnId="{8A0289C0-7083-4FA4-B9BA-466779D294DC}">
      <dgm:prSet/>
      <dgm:spPr/>
      <dgm:t>
        <a:bodyPr/>
        <a:lstStyle/>
        <a:p>
          <a:endParaRPr lang="en-US"/>
        </a:p>
      </dgm:t>
    </dgm:pt>
    <dgm:pt modelId="{4C881E01-52CA-49E3-9E96-47B923B576DA}">
      <dgm:prSet/>
      <dgm:spPr/>
      <dgm:t>
        <a:bodyPr/>
        <a:lstStyle/>
        <a:p>
          <a:r>
            <a:rPr lang="en-GB"/>
            <a:t>At times, children respond well to open-ended activities which they choose. Other times, they benefit from a supportive structure established by an adult. It is important to provide both kinds of opportunities. </a:t>
          </a:r>
          <a:endParaRPr lang="en-US"/>
        </a:p>
      </dgm:t>
    </dgm:pt>
    <dgm:pt modelId="{6BF75B53-CC43-4A1E-B271-C35F05735468}" type="parTrans" cxnId="{B6AA4B1E-2DD7-48FF-9B1D-1E0D55DDA56A}">
      <dgm:prSet/>
      <dgm:spPr/>
      <dgm:t>
        <a:bodyPr/>
        <a:lstStyle/>
        <a:p>
          <a:endParaRPr lang="en-US"/>
        </a:p>
      </dgm:t>
    </dgm:pt>
    <dgm:pt modelId="{A0776916-ECDB-4963-8468-30A45EFCB512}" type="sibTrans" cxnId="{B6AA4B1E-2DD7-48FF-9B1D-1E0D55DDA56A}">
      <dgm:prSet/>
      <dgm:spPr/>
      <dgm:t>
        <a:bodyPr/>
        <a:lstStyle/>
        <a:p>
          <a:endParaRPr lang="en-US"/>
        </a:p>
      </dgm:t>
    </dgm:pt>
    <dgm:pt modelId="{5331125E-D1EE-4497-B411-4D2014F56E1D}">
      <dgm:prSet/>
      <dgm:spPr/>
      <dgm:t>
        <a:bodyPr/>
        <a:lstStyle/>
        <a:p>
          <a:r>
            <a:rPr lang="en-GB"/>
            <a:t>Adults can teach children to use self-calming to help them deal with intense emotions. For example, you could introduce a ‘calming jar’. Or you could introduce ‘zones of regulation’. These can help children to become more aware of their emotions and think about how to calm themselves. 	</a:t>
          </a:r>
          <a:endParaRPr lang="en-US"/>
        </a:p>
      </dgm:t>
    </dgm:pt>
    <dgm:pt modelId="{0E9C15A9-1125-4EBC-908A-C2EDCE64EB5B}" type="parTrans" cxnId="{065BD355-0011-42C2-86C0-46D8CB260A36}">
      <dgm:prSet/>
      <dgm:spPr/>
      <dgm:t>
        <a:bodyPr/>
        <a:lstStyle/>
        <a:p>
          <a:endParaRPr lang="en-US"/>
        </a:p>
      </dgm:t>
    </dgm:pt>
    <dgm:pt modelId="{F779B487-7F74-4713-877E-CDB5B466CF84}" type="sibTrans" cxnId="{065BD355-0011-42C2-86C0-46D8CB260A36}">
      <dgm:prSet/>
      <dgm:spPr/>
      <dgm:t>
        <a:bodyPr/>
        <a:lstStyle/>
        <a:p>
          <a:endParaRPr lang="en-US"/>
        </a:p>
      </dgm:t>
    </dgm:pt>
    <dgm:pt modelId="{D4A465E6-3190-4063-B928-F00A20FFB120}" type="pres">
      <dgm:prSet presAssocID="{227F3344-1291-492D-8613-1865051DEB26}" presName="linear" presStyleCnt="0">
        <dgm:presLayoutVars>
          <dgm:animLvl val="lvl"/>
          <dgm:resizeHandles val="exact"/>
        </dgm:presLayoutVars>
      </dgm:prSet>
      <dgm:spPr/>
    </dgm:pt>
    <dgm:pt modelId="{348799A8-9872-4706-BF54-42714EB7FA0D}" type="pres">
      <dgm:prSet presAssocID="{6A400047-1F1F-434F-BC39-63602AC2DF09}" presName="parentText" presStyleLbl="node1" presStyleIdx="0" presStyleCnt="6">
        <dgm:presLayoutVars>
          <dgm:chMax val="0"/>
          <dgm:bulletEnabled val="1"/>
        </dgm:presLayoutVars>
      </dgm:prSet>
      <dgm:spPr/>
    </dgm:pt>
    <dgm:pt modelId="{328C51CE-69A7-4F8F-ACD3-15AD104A801F}" type="pres">
      <dgm:prSet presAssocID="{7E7E584E-4F56-40E2-AF28-BFA883FCD767}" presName="spacer" presStyleCnt="0"/>
      <dgm:spPr/>
    </dgm:pt>
    <dgm:pt modelId="{F49438B1-84CA-4DB8-B2C3-E44A01F5B84E}" type="pres">
      <dgm:prSet presAssocID="{1A65BBD4-28F3-42D6-B0DC-EA92929C8299}" presName="parentText" presStyleLbl="node1" presStyleIdx="1" presStyleCnt="6">
        <dgm:presLayoutVars>
          <dgm:chMax val="0"/>
          <dgm:bulletEnabled val="1"/>
        </dgm:presLayoutVars>
      </dgm:prSet>
      <dgm:spPr/>
    </dgm:pt>
    <dgm:pt modelId="{26012EB1-1F5C-437D-A196-C98BF26BA03B}" type="pres">
      <dgm:prSet presAssocID="{6B349C49-FF47-4D62-A774-60D78F48FA3C}" presName="spacer" presStyleCnt="0"/>
      <dgm:spPr/>
    </dgm:pt>
    <dgm:pt modelId="{F5CBA7A4-AC95-4C0A-AE7E-99E2DC2CBAF2}" type="pres">
      <dgm:prSet presAssocID="{11754AA1-EFFE-4C5B-94C8-E3004D274195}" presName="parentText" presStyleLbl="node1" presStyleIdx="2" presStyleCnt="6">
        <dgm:presLayoutVars>
          <dgm:chMax val="0"/>
          <dgm:bulletEnabled val="1"/>
        </dgm:presLayoutVars>
      </dgm:prSet>
      <dgm:spPr/>
    </dgm:pt>
    <dgm:pt modelId="{487150AC-61CA-4440-B7B5-F57288C8AE0A}" type="pres">
      <dgm:prSet presAssocID="{BA747842-B5A0-4779-A1F8-DEAFE6EA0083}" presName="spacer" presStyleCnt="0"/>
      <dgm:spPr/>
    </dgm:pt>
    <dgm:pt modelId="{89CEA8B5-250B-4506-8C79-05D4E39AE3D0}" type="pres">
      <dgm:prSet presAssocID="{D79FF724-661D-4912-AFF4-CA1EECEB58B4}" presName="parentText" presStyleLbl="node1" presStyleIdx="3" presStyleCnt="6">
        <dgm:presLayoutVars>
          <dgm:chMax val="0"/>
          <dgm:bulletEnabled val="1"/>
        </dgm:presLayoutVars>
      </dgm:prSet>
      <dgm:spPr/>
    </dgm:pt>
    <dgm:pt modelId="{1CEB8EFC-C26B-47E9-8284-782214873E0E}" type="pres">
      <dgm:prSet presAssocID="{EEB378CD-A840-455D-9068-4EC69B9313A6}" presName="spacer" presStyleCnt="0"/>
      <dgm:spPr/>
    </dgm:pt>
    <dgm:pt modelId="{394A31A3-8BA0-4CC2-8DF8-7403709A6D04}" type="pres">
      <dgm:prSet presAssocID="{4C881E01-52CA-49E3-9E96-47B923B576DA}" presName="parentText" presStyleLbl="node1" presStyleIdx="4" presStyleCnt="6">
        <dgm:presLayoutVars>
          <dgm:chMax val="0"/>
          <dgm:bulletEnabled val="1"/>
        </dgm:presLayoutVars>
      </dgm:prSet>
      <dgm:spPr/>
    </dgm:pt>
    <dgm:pt modelId="{8D5E2765-17AD-4421-A1E9-C52CDB6FC972}" type="pres">
      <dgm:prSet presAssocID="{A0776916-ECDB-4963-8468-30A45EFCB512}" presName="spacer" presStyleCnt="0"/>
      <dgm:spPr/>
    </dgm:pt>
    <dgm:pt modelId="{96F30B8F-89CB-4CF6-B1F6-E2CE90E7E08D}" type="pres">
      <dgm:prSet presAssocID="{5331125E-D1EE-4497-B411-4D2014F56E1D}" presName="parentText" presStyleLbl="node1" presStyleIdx="5" presStyleCnt="6">
        <dgm:presLayoutVars>
          <dgm:chMax val="0"/>
          <dgm:bulletEnabled val="1"/>
        </dgm:presLayoutVars>
      </dgm:prSet>
      <dgm:spPr/>
    </dgm:pt>
  </dgm:ptLst>
  <dgm:cxnLst>
    <dgm:cxn modelId="{B6AA4B1E-2DD7-48FF-9B1D-1E0D55DDA56A}" srcId="{227F3344-1291-492D-8613-1865051DEB26}" destId="{4C881E01-52CA-49E3-9E96-47B923B576DA}" srcOrd="4" destOrd="0" parTransId="{6BF75B53-CC43-4A1E-B271-C35F05735468}" sibTransId="{A0776916-ECDB-4963-8468-30A45EFCB512}"/>
    <dgm:cxn modelId="{4757AE31-ABE2-452D-98E4-CE1AFD4BF71A}" srcId="{227F3344-1291-492D-8613-1865051DEB26}" destId="{6A400047-1F1F-434F-BC39-63602AC2DF09}" srcOrd="0" destOrd="0" parTransId="{02C2389E-A18C-478A-9F42-443AA94E2F52}" sibTransId="{7E7E584E-4F56-40E2-AF28-BFA883FCD767}"/>
    <dgm:cxn modelId="{065BD355-0011-42C2-86C0-46D8CB260A36}" srcId="{227F3344-1291-492D-8613-1865051DEB26}" destId="{5331125E-D1EE-4497-B411-4D2014F56E1D}" srcOrd="5" destOrd="0" parTransId="{0E9C15A9-1125-4EBC-908A-C2EDCE64EB5B}" sibTransId="{F779B487-7F74-4713-877E-CDB5B466CF84}"/>
    <dgm:cxn modelId="{29A61856-E475-4071-8623-AC18C5CD93A7}" type="presOf" srcId="{227F3344-1291-492D-8613-1865051DEB26}" destId="{D4A465E6-3190-4063-B928-F00A20FFB120}" srcOrd="0" destOrd="0" presId="urn:microsoft.com/office/officeart/2005/8/layout/vList2"/>
    <dgm:cxn modelId="{DB6B1F56-057E-4A1F-A2A7-E6E5E2F89CA7}" type="presOf" srcId="{1A65BBD4-28F3-42D6-B0DC-EA92929C8299}" destId="{F49438B1-84CA-4DB8-B2C3-E44A01F5B84E}" srcOrd="0" destOrd="0" presId="urn:microsoft.com/office/officeart/2005/8/layout/vList2"/>
    <dgm:cxn modelId="{CBEDBC77-5C12-42B6-A75B-E1607F486E59}" type="presOf" srcId="{11754AA1-EFFE-4C5B-94C8-E3004D274195}" destId="{F5CBA7A4-AC95-4C0A-AE7E-99E2DC2CBAF2}" srcOrd="0" destOrd="0" presId="urn:microsoft.com/office/officeart/2005/8/layout/vList2"/>
    <dgm:cxn modelId="{5E985F78-86C3-44DE-B356-87A62F8215E9}" type="presOf" srcId="{5331125E-D1EE-4497-B411-4D2014F56E1D}" destId="{96F30B8F-89CB-4CF6-B1F6-E2CE90E7E08D}" srcOrd="0" destOrd="0" presId="urn:microsoft.com/office/officeart/2005/8/layout/vList2"/>
    <dgm:cxn modelId="{92C6608D-B5DA-4E24-ACBA-94D1D48FCAFC}" type="presOf" srcId="{D79FF724-661D-4912-AFF4-CA1EECEB58B4}" destId="{89CEA8B5-250B-4506-8C79-05D4E39AE3D0}" srcOrd="0" destOrd="0" presId="urn:microsoft.com/office/officeart/2005/8/layout/vList2"/>
    <dgm:cxn modelId="{8BBBA6B8-9BDE-495A-AC42-928171490E1B}" type="presOf" srcId="{6A400047-1F1F-434F-BC39-63602AC2DF09}" destId="{348799A8-9872-4706-BF54-42714EB7FA0D}" srcOrd="0" destOrd="0" presId="urn:microsoft.com/office/officeart/2005/8/layout/vList2"/>
    <dgm:cxn modelId="{8A0289C0-7083-4FA4-B9BA-466779D294DC}" srcId="{227F3344-1291-492D-8613-1865051DEB26}" destId="{D79FF724-661D-4912-AFF4-CA1EECEB58B4}" srcOrd="3" destOrd="0" parTransId="{9789D8FF-CFC6-40E0-96BD-8FCE2FB3CCA0}" sibTransId="{EEB378CD-A840-455D-9068-4EC69B9313A6}"/>
    <dgm:cxn modelId="{CA2523CA-9AA4-44C2-8986-556CC1FB2BDA}" srcId="{227F3344-1291-492D-8613-1865051DEB26}" destId="{1A65BBD4-28F3-42D6-B0DC-EA92929C8299}" srcOrd="1" destOrd="0" parTransId="{74313422-FB13-47C5-84C4-806EBFC0B73B}" sibTransId="{6B349C49-FF47-4D62-A774-60D78F48FA3C}"/>
    <dgm:cxn modelId="{92D5DEEC-1870-430D-A2CF-CCF8A56CA804}" srcId="{227F3344-1291-492D-8613-1865051DEB26}" destId="{11754AA1-EFFE-4C5B-94C8-E3004D274195}" srcOrd="2" destOrd="0" parTransId="{49921918-9B1F-4469-8170-0B207B131B9A}" sibTransId="{BA747842-B5A0-4779-A1F8-DEAFE6EA0083}"/>
    <dgm:cxn modelId="{1EFB79F8-E44E-4879-8BCC-CFEC079A1EBE}" type="presOf" srcId="{4C881E01-52CA-49E3-9E96-47B923B576DA}" destId="{394A31A3-8BA0-4CC2-8DF8-7403709A6D04}" srcOrd="0" destOrd="0" presId="urn:microsoft.com/office/officeart/2005/8/layout/vList2"/>
    <dgm:cxn modelId="{B547619F-2951-45E9-8E38-C04D62680C94}" type="presParOf" srcId="{D4A465E6-3190-4063-B928-F00A20FFB120}" destId="{348799A8-9872-4706-BF54-42714EB7FA0D}" srcOrd="0" destOrd="0" presId="urn:microsoft.com/office/officeart/2005/8/layout/vList2"/>
    <dgm:cxn modelId="{56D38EA3-D901-4DE4-BD72-18BD184EEF3C}" type="presParOf" srcId="{D4A465E6-3190-4063-B928-F00A20FFB120}" destId="{328C51CE-69A7-4F8F-ACD3-15AD104A801F}" srcOrd="1" destOrd="0" presId="urn:microsoft.com/office/officeart/2005/8/layout/vList2"/>
    <dgm:cxn modelId="{7727ACC0-3E36-4014-BEA4-F86A10A743B0}" type="presParOf" srcId="{D4A465E6-3190-4063-B928-F00A20FFB120}" destId="{F49438B1-84CA-4DB8-B2C3-E44A01F5B84E}" srcOrd="2" destOrd="0" presId="urn:microsoft.com/office/officeart/2005/8/layout/vList2"/>
    <dgm:cxn modelId="{1A298D33-F247-47D6-91F3-A65F635FF866}" type="presParOf" srcId="{D4A465E6-3190-4063-B928-F00A20FFB120}" destId="{26012EB1-1F5C-437D-A196-C98BF26BA03B}" srcOrd="3" destOrd="0" presId="urn:microsoft.com/office/officeart/2005/8/layout/vList2"/>
    <dgm:cxn modelId="{846DB9D6-B178-4704-A880-72121C689959}" type="presParOf" srcId="{D4A465E6-3190-4063-B928-F00A20FFB120}" destId="{F5CBA7A4-AC95-4C0A-AE7E-99E2DC2CBAF2}" srcOrd="4" destOrd="0" presId="urn:microsoft.com/office/officeart/2005/8/layout/vList2"/>
    <dgm:cxn modelId="{36B6891B-421A-49F9-AB79-0607BE83FEF8}" type="presParOf" srcId="{D4A465E6-3190-4063-B928-F00A20FFB120}" destId="{487150AC-61CA-4440-B7B5-F57288C8AE0A}" srcOrd="5" destOrd="0" presId="urn:microsoft.com/office/officeart/2005/8/layout/vList2"/>
    <dgm:cxn modelId="{26E94250-BD5D-471E-AD1A-3B11CD4FA8C9}" type="presParOf" srcId="{D4A465E6-3190-4063-B928-F00A20FFB120}" destId="{89CEA8B5-250B-4506-8C79-05D4E39AE3D0}" srcOrd="6" destOrd="0" presId="urn:microsoft.com/office/officeart/2005/8/layout/vList2"/>
    <dgm:cxn modelId="{56575B20-D3DA-4E69-A27A-0A5B600C77C6}" type="presParOf" srcId="{D4A465E6-3190-4063-B928-F00A20FFB120}" destId="{1CEB8EFC-C26B-47E9-8284-782214873E0E}" srcOrd="7" destOrd="0" presId="urn:microsoft.com/office/officeart/2005/8/layout/vList2"/>
    <dgm:cxn modelId="{9E3F46C3-1162-4A50-9920-4392C9705042}" type="presParOf" srcId="{D4A465E6-3190-4063-B928-F00A20FFB120}" destId="{394A31A3-8BA0-4CC2-8DF8-7403709A6D04}" srcOrd="8" destOrd="0" presId="urn:microsoft.com/office/officeart/2005/8/layout/vList2"/>
    <dgm:cxn modelId="{0B1029F4-A3C6-4CDE-8784-1ED9CD9EEEA2}" type="presParOf" srcId="{D4A465E6-3190-4063-B928-F00A20FFB120}" destId="{8D5E2765-17AD-4421-A1E9-C52CDB6FC972}" srcOrd="9" destOrd="0" presId="urn:microsoft.com/office/officeart/2005/8/layout/vList2"/>
    <dgm:cxn modelId="{5A05EE85-B269-4C66-80C9-0E38058D1F71}" type="presParOf" srcId="{D4A465E6-3190-4063-B928-F00A20FFB120}" destId="{96F30B8F-89CB-4CF6-B1F6-E2CE90E7E08D}"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860070-012F-4E76-9FDE-FAF30C9A23F6}"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6F9B0153-C05D-49F1-BF24-908BD0534AAC}">
      <dgm:prSet/>
      <dgm:spPr/>
      <dgm:t>
        <a:bodyPr/>
        <a:lstStyle/>
        <a:p>
          <a:r>
            <a:rPr lang="en-GB"/>
            <a:t>Help babies, toddlers and young children to find their own ideas by providing open-ended resources that can be used in many ways. </a:t>
          </a:r>
          <a:endParaRPr lang="en-US"/>
        </a:p>
      </dgm:t>
    </dgm:pt>
    <dgm:pt modelId="{1A1A9792-C75C-4183-9E32-6A9160D6683A}" type="parTrans" cxnId="{71E88F54-A1C8-49E5-A470-A26CD4B97F81}">
      <dgm:prSet/>
      <dgm:spPr/>
      <dgm:t>
        <a:bodyPr/>
        <a:lstStyle/>
        <a:p>
          <a:endParaRPr lang="en-US"/>
        </a:p>
      </dgm:t>
    </dgm:pt>
    <dgm:pt modelId="{646D750D-DD65-4E7A-9076-08D43BF9D178}" type="sibTrans" cxnId="{71E88F54-A1C8-49E5-A470-A26CD4B97F81}">
      <dgm:prSet/>
      <dgm:spPr/>
      <dgm:t>
        <a:bodyPr/>
        <a:lstStyle/>
        <a:p>
          <a:endParaRPr lang="en-US"/>
        </a:p>
      </dgm:t>
    </dgm:pt>
    <dgm:pt modelId="{8FFDE79E-E0FE-4AF8-872B-02915E1876E7}">
      <dgm:prSet/>
      <dgm:spPr/>
      <dgm:t>
        <a:bodyPr/>
        <a:lstStyle/>
        <a:p>
          <a:r>
            <a:rPr lang="en-GB"/>
            <a:t>Encourage, support and enjoy children’s creative thinking as they find new ways to do things. </a:t>
          </a:r>
          <a:endParaRPr lang="en-US"/>
        </a:p>
      </dgm:t>
    </dgm:pt>
    <dgm:pt modelId="{4E2FF93F-B68B-4B8A-B606-5B1D1244A649}" type="parTrans" cxnId="{AB8A4010-751D-48EE-8D70-A4BD7FC3E7A9}">
      <dgm:prSet/>
      <dgm:spPr/>
      <dgm:t>
        <a:bodyPr/>
        <a:lstStyle/>
        <a:p>
          <a:endParaRPr lang="en-US"/>
        </a:p>
      </dgm:t>
    </dgm:pt>
    <dgm:pt modelId="{98332E1D-E6C8-4685-99D7-BB04932DB1A3}" type="sibTrans" cxnId="{AB8A4010-751D-48EE-8D70-A4BD7FC3E7A9}">
      <dgm:prSet/>
      <dgm:spPr/>
      <dgm:t>
        <a:bodyPr/>
        <a:lstStyle/>
        <a:p>
          <a:endParaRPr lang="en-US"/>
        </a:p>
      </dgm:t>
    </dgm:pt>
    <dgm:pt modelId="{150DE877-DC7F-418F-99D1-D80987E28100}">
      <dgm:prSet/>
      <dgm:spPr/>
      <dgm:t>
        <a:bodyPr/>
        <a:lstStyle/>
        <a:p>
          <a:r>
            <a:rPr lang="en-GB"/>
            <a:t>Children need consistent routines and plenty of time so that play is not constantly interrupted. It is important to be reflective and flexible. 	</a:t>
          </a:r>
          <a:endParaRPr lang="en-US"/>
        </a:p>
      </dgm:t>
    </dgm:pt>
    <dgm:pt modelId="{2E1C4861-441B-4417-A55B-E054115FD3F3}" type="parTrans" cxnId="{E5F63348-B87B-49FD-BB9F-5D95FC0BB805}">
      <dgm:prSet/>
      <dgm:spPr/>
      <dgm:t>
        <a:bodyPr/>
        <a:lstStyle/>
        <a:p>
          <a:endParaRPr lang="en-US"/>
        </a:p>
      </dgm:t>
    </dgm:pt>
    <dgm:pt modelId="{0E79D8D0-7966-4488-8ED3-D887B665D489}" type="sibTrans" cxnId="{E5F63348-B87B-49FD-BB9F-5D95FC0BB805}">
      <dgm:prSet/>
      <dgm:spPr/>
      <dgm:t>
        <a:bodyPr/>
        <a:lstStyle/>
        <a:p>
          <a:endParaRPr lang="en-US"/>
        </a:p>
      </dgm:t>
    </dgm:pt>
    <dgm:pt modelId="{470D3491-5465-4DD4-831E-1C0C7D3941E3}">
      <dgm:prSet/>
      <dgm:spPr/>
      <dgm:t>
        <a:bodyPr/>
        <a:lstStyle/>
        <a:p>
          <a:r>
            <a:rPr lang="en-GB"/>
            <a:t>Help children to reflect on and talk about their learning through using photographs and learning journeys. Share in children’s pride about their achievements and their enjoyment of special memories. </a:t>
          </a:r>
          <a:endParaRPr lang="en-US"/>
        </a:p>
      </dgm:t>
    </dgm:pt>
    <dgm:pt modelId="{6C6D81A2-897A-4DE5-9644-CA8FD84EA712}" type="parTrans" cxnId="{DDE399A0-0923-4716-85DE-2801A585ECDD}">
      <dgm:prSet/>
      <dgm:spPr/>
      <dgm:t>
        <a:bodyPr/>
        <a:lstStyle/>
        <a:p>
          <a:endParaRPr lang="en-US"/>
        </a:p>
      </dgm:t>
    </dgm:pt>
    <dgm:pt modelId="{EB81CE84-F8AE-49CD-B2EC-9B4D6EB80DBF}" type="sibTrans" cxnId="{DDE399A0-0923-4716-85DE-2801A585ECDD}">
      <dgm:prSet/>
      <dgm:spPr/>
      <dgm:t>
        <a:bodyPr/>
        <a:lstStyle/>
        <a:p>
          <a:endParaRPr lang="en-US"/>
        </a:p>
      </dgm:t>
    </dgm:pt>
    <dgm:pt modelId="{B1152CEC-0E0C-4F4C-8076-DFAA0703E4F1}">
      <dgm:prSet/>
      <dgm:spPr/>
      <dgm:t>
        <a:bodyPr/>
        <a:lstStyle/>
        <a:p>
          <a:r>
            <a:rPr lang="en-GB"/>
            <a:t>Suggestion: you could prompt a conversation with questions like: “Do you remember when…?”, “How would you do that now?” or “I wonder what you were thinking then?” 	</a:t>
          </a:r>
          <a:endParaRPr lang="en-US"/>
        </a:p>
      </dgm:t>
    </dgm:pt>
    <dgm:pt modelId="{2C48F403-DBEF-430D-A8A9-5912A87A4849}" type="parTrans" cxnId="{F31BE825-D6FA-4127-9B60-0E0AC661D3D0}">
      <dgm:prSet/>
      <dgm:spPr/>
      <dgm:t>
        <a:bodyPr/>
        <a:lstStyle/>
        <a:p>
          <a:endParaRPr lang="en-US"/>
        </a:p>
      </dgm:t>
    </dgm:pt>
    <dgm:pt modelId="{5E2464DE-209C-4DB4-BE4F-5E78EC60C279}" type="sibTrans" cxnId="{F31BE825-D6FA-4127-9B60-0E0AC661D3D0}">
      <dgm:prSet/>
      <dgm:spPr/>
      <dgm:t>
        <a:bodyPr/>
        <a:lstStyle/>
        <a:p>
          <a:endParaRPr lang="en-US"/>
        </a:p>
      </dgm:t>
    </dgm:pt>
    <dgm:pt modelId="{8684F3DB-A435-4F84-8135-E558809D7B12}" type="pres">
      <dgm:prSet presAssocID="{E8860070-012F-4E76-9FDE-FAF30C9A23F6}" presName="diagram" presStyleCnt="0">
        <dgm:presLayoutVars>
          <dgm:dir/>
          <dgm:resizeHandles val="exact"/>
        </dgm:presLayoutVars>
      </dgm:prSet>
      <dgm:spPr/>
    </dgm:pt>
    <dgm:pt modelId="{A45E8754-86C3-4B7D-A7F2-74F93F3D4A75}" type="pres">
      <dgm:prSet presAssocID="{6F9B0153-C05D-49F1-BF24-908BD0534AAC}" presName="node" presStyleLbl="node1" presStyleIdx="0" presStyleCnt="5">
        <dgm:presLayoutVars>
          <dgm:bulletEnabled val="1"/>
        </dgm:presLayoutVars>
      </dgm:prSet>
      <dgm:spPr/>
    </dgm:pt>
    <dgm:pt modelId="{36B83794-70B0-4BD8-BF5D-9E2AFEED1EDD}" type="pres">
      <dgm:prSet presAssocID="{646D750D-DD65-4E7A-9076-08D43BF9D178}" presName="sibTrans" presStyleCnt="0"/>
      <dgm:spPr/>
    </dgm:pt>
    <dgm:pt modelId="{6D4324FA-6C75-4FA9-B940-73EC37835A03}" type="pres">
      <dgm:prSet presAssocID="{8FFDE79E-E0FE-4AF8-872B-02915E1876E7}" presName="node" presStyleLbl="node1" presStyleIdx="1" presStyleCnt="5">
        <dgm:presLayoutVars>
          <dgm:bulletEnabled val="1"/>
        </dgm:presLayoutVars>
      </dgm:prSet>
      <dgm:spPr/>
    </dgm:pt>
    <dgm:pt modelId="{2244E932-476B-4060-986A-3F32DF8E66D7}" type="pres">
      <dgm:prSet presAssocID="{98332E1D-E6C8-4685-99D7-BB04932DB1A3}" presName="sibTrans" presStyleCnt="0"/>
      <dgm:spPr/>
    </dgm:pt>
    <dgm:pt modelId="{FED6E681-D7CA-4D97-A278-7D942BB0AB51}" type="pres">
      <dgm:prSet presAssocID="{150DE877-DC7F-418F-99D1-D80987E28100}" presName="node" presStyleLbl="node1" presStyleIdx="2" presStyleCnt="5">
        <dgm:presLayoutVars>
          <dgm:bulletEnabled val="1"/>
        </dgm:presLayoutVars>
      </dgm:prSet>
      <dgm:spPr/>
    </dgm:pt>
    <dgm:pt modelId="{2789E50A-BBF7-4AD1-BCE9-11821E2090D8}" type="pres">
      <dgm:prSet presAssocID="{0E79D8D0-7966-4488-8ED3-D887B665D489}" presName="sibTrans" presStyleCnt="0"/>
      <dgm:spPr/>
    </dgm:pt>
    <dgm:pt modelId="{A6C6B1DE-1837-4610-8D7A-41413C63F3C8}" type="pres">
      <dgm:prSet presAssocID="{470D3491-5465-4DD4-831E-1C0C7D3941E3}" presName="node" presStyleLbl="node1" presStyleIdx="3" presStyleCnt="5">
        <dgm:presLayoutVars>
          <dgm:bulletEnabled val="1"/>
        </dgm:presLayoutVars>
      </dgm:prSet>
      <dgm:spPr/>
    </dgm:pt>
    <dgm:pt modelId="{0F263CF9-F2CA-4A91-BDF4-A6C32BB08CC9}" type="pres">
      <dgm:prSet presAssocID="{EB81CE84-F8AE-49CD-B2EC-9B4D6EB80DBF}" presName="sibTrans" presStyleCnt="0"/>
      <dgm:spPr/>
    </dgm:pt>
    <dgm:pt modelId="{CA393A02-1B5D-4A43-8AD7-AED206469ACB}" type="pres">
      <dgm:prSet presAssocID="{B1152CEC-0E0C-4F4C-8076-DFAA0703E4F1}" presName="node" presStyleLbl="node1" presStyleIdx="4" presStyleCnt="5">
        <dgm:presLayoutVars>
          <dgm:bulletEnabled val="1"/>
        </dgm:presLayoutVars>
      </dgm:prSet>
      <dgm:spPr/>
    </dgm:pt>
  </dgm:ptLst>
  <dgm:cxnLst>
    <dgm:cxn modelId="{AB8A4010-751D-48EE-8D70-A4BD7FC3E7A9}" srcId="{E8860070-012F-4E76-9FDE-FAF30C9A23F6}" destId="{8FFDE79E-E0FE-4AF8-872B-02915E1876E7}" srcOrd="1" destOrd="0" parTransId="{4E2FF93F-B68B-4B8A-B606-5B1D1244A649}" sibTransId="{98332E1D-E6C8-4685-99D7-BB04932DB1A3}"/>
    <dgm:cxn modelId="{58E9CB12-B905-46B3-AB72-6995E046E0AE}" type="presOf" srcId="{6F9B0153-C05D-49F1-BF24-908BD0534AAC}" destId="{A45E8754-86C3-4B7D-A7F2-74F93F3D4A75}" srcOrd="0" destOrd="0" presId="urn:microsoft.com/office/officeart/2005/8/layout/default"/>
    <dgm:cxn modelId="{F31BE825-D6FA-4127-9B60-0E0AC661D3D0}" srcId="{E8860070-012F-4E76-9FDE-FAF30C9A23F6}" destId="{B1152CEC-0E0C-4F4C-8076-DFAA0703E4F1}" srcOrd="4" destOrd="0" parTransId="{2C48F403-DBEF-430D-A8A9-5912A87A4849}" sibTransId="{5E2464DE-209C-4DB4-BE4F-5E78EC60C279}"/>
    <dgm:cxn modelId="{E4936F3B-947A-4721-BF96-CC791FA7A75A}" type="presOf" srcId="{E8860070-012F-4E76-9FDE-FAF30C9A23F6}" destId="{8684F3DB-A435-4F84-8135-E558809D7B12}" srcOrd="0" destOrd="0" presId="urn:microsoft.com/office/officeart/2005/8/layout/default"/>
    <dgm:cxn modelId="{7ADFB260-957E-43B0-A3FC-59A1CC504137}" type="presOf" srcId="{B1152CEC-0E0C-4F4C-8076-DFAA0703E4F1}" destId="{CA393A02-1B5D-4A43-8AD7-AED206469ACB}" srcOrd="0" destOrd="0" presId="urn:microsoft.com/office/officeart/2005/8/layout/default"/>
    <dgm:cxn modelId="{E5F63348-B87B-49FD-BB9F-5D95FC0BB805}" srcId="{E8860070-012F-4E76-9FDE-FAF30C9A23F6}" destId="{150DE877-DC7F-418F-99D1-D80987E28100}" srcOrd="2" destOrd="0" parTransId="{2E1C4861-441B-4417-A55B-E054115FD3F3}" sibTransId="{0E79D8D0-7966-4488-8ED3-D887B665D489}"/>
    <dgm:cxn modelId="{42349668-8D2E-4B68-BC92-144190D94867}" type="presOf" srcId="{150DE877-DC7F-418F-99D1-D80987E28100}" destId="{FED6E681-D7CA-4D97-A278-7D942BB0AB51}" srcOrd="0" destOrd="0" presId="urn:microsoft.com/office/officeart/2005/8/layout/default"/>
    <dgm:cxn modelId="{71E88F54-A1C8-49E5-A470-A26CD4B97F81}" srcId="{E8860070-012F-4E76-9FDE-FAF30C9A23F6}" destId="{6F9B0153-C05D-49F1-BF24-908BD0534AAC}" srcOrd="0" destOrd="0" parTransId="{1A1A9792-C75C-4183-9E32-6A9160D6683A}" sibTransId="{646D750D-DD65-4E7A-9076-08D43BF9D178}"/>
    <dgm:cxn modelId="{098D8D88-858F-4ABE-AB2B-BE17BB12CE54}" type="presOf" srcId="{470D3491-5465-4DD4-831E-1C0C7D3941E3}" destId="{A6C6B1DE-1837-4610-8D7A-41413C63F3C8}" srcOrd="0" destOrd="0" presId="urn:microsoft.com/office/officeart/2005/8/layout/default"/>
    <dgm:cxn modelId="{DDE399A0-0923-4716-85DE-2801A585ECDD}" srcId="{E8860070-012F-4E76-9FDE-FAF30C9A23F6}" destId="{470D3491-5465-4DD4-831E-1C0C7D3941E3}" srcOrd="3" destOrd="0" parTransId="{6C6D81A2-897A-4DE5-9644-CA8FD84EA712}" sibTransId="{EB81CE84-F8AE-49CD-B2EC-9B4D6EB80DBF}"/>
    <dgm:cxn modelId="{A13EDDA7-2DAA-4330-A7BA-D38B910E20D8}" type="presOf" srcId="{8FFDE79E-E0FE-4AF8-872B-02915E1876E7}" destId="{6D4324FA-6C75-4FA9-B940-73EC37835A03}" srcOrd="0" destOrd="0" presId="urn:microsoft.com/office/officeart/2005/8/layout/default"/>
    <dgm:cxn modelId="{BD55341B-0FCB-49B0-BB0B-E621D5E90BD2}" type="presParOf" srcId="{8684F3DB-A435-4F84-8135-E558809D7B12}" destId="{A45E8754-86C3-4B7D-A7F2-74F93F3D4A75}" srcOrd="0" destOrd="0" presId="urn:microsoft.com/office/officeart/2005/8/layout/default"/>
    <dgm:cxn modelId="{9D58FC62-592F-4573-B4FA-CCAFE12E61AF}" type="presParOf" srcId="{8684F3DB-A435-4F84-8135-E558809D7B12}" destId="{36B83794-70B0-4BD8-BF5D-9E2AFEED1EDD}" srcOrd="1" destOrd="0" presId="urn:microsoft.com/office/officeart/2005/8/layout/default"/>
    <dgm:cxn modelId="{B6EF0020-C48A-4A85-9BF5-6346DA6CB07B}" type="presParOf" srcId="{8684F3DB-A435-4F84-8135-E558809D7B12}" destId="{6D4324FA-6C75-4FA9-B940-73EC37835A03}" srcOrd="2" destOrd="0" presId="urn:microsoft.com/office/officeart/2005/8/layout/default"/>
    <dgm:cxn modelId="{0A8BD28D-D8B9-42FB-BA43-1374D85A5571}" type="presParOf" srcId="{8684F3DB-A435-4F84-8135-E558809D7B12}" destId="{2244E932-476B-4060-986A-3F32DF8E66D7}" srcOrd="3" destOrd="0" presId="urn:microsoft.com/office/officeart/2005/8/layout/default"/>
    <dgm:cxn modelId="{BF85E2EF-651B-4303-999F-E88B4C408D48}" type="presParOf" srcId="{8684F3DB-A435-4F84-8135-E558809D7B12}" destId="{FED6E681-D7CA-4D97-A278-7D942BB0AB51}" srcOrd="4" destOrd="0" presId="urn:microsoft.com/office/officeart/2005/8/layout/default"/>
    <dgm:cxn modelId="{BA649E6A-D6E2-44C7-AE8E-A5AB44600F56}" type="presParOf" srcId="{8684F3DB-A435-4F84-8135-E558809D7B12}" destId="{2789E50A-BBF7-4AD1-BCE9-11821E2090D8}" srcOrd="5" destOrd="0" presId="urn:microsoft.com/office/officeart/2005/8/layout/default"/>
    <dgm:cxn modelId="{568DCA66-B82F-493A-A78B-493C64EF234F}" type="presParOf" srcId="{8684F3DB-A435-4F84-8135-E558809D7B12}" destId="{A6C6B1DE-1837-4610-8D7A-41413C63F3C8}" srcOrd="6" destOrd="0" presId="urn:microsoft.com/office/officeart/2005/8/layout/default"/>
    <dgm:cxn modelId="{9FA63B7D-FBF8-43CA-B467-DD7539253498}" type="presParOf" srcId="{8684F3DB-A435-4F84-8135-E558809D7B12}" destId="{0F263CF9-F2CA-4A91-BDF4-A6C32BB08CC9}" srcOrd="7" destOrd="0" presId="urn:microsoft.com/office/officeart/2005/8/layout/default"/>
    <dgm:cxn modelId="{7DC194AA-6F08-43FC-8ECA-5CF3BB942A85}" type="presParOf" srcId="{8684F3DB-A435-4F84-8135-E558809D7B12}" destId="{CA393A02-1B5D-4A43-8AD7-AED206469ACB}"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5CF541F-EC03-4364-A524-E01048CF0523}" type="doc">
      <dgm:prSet loTypeId="urn:microsoft.com/office/officeart/2005/8/layout/vProcess5" loCatId="process" qsTypeId="urn:microsoft.com/office/officeart/2005/8/quickstyle/simple1" qsCatId="simple" csTypeId="urn:microsoft.com/office/officeart/2005/8/colors/colorful2" csCatId="colorful"/>
      <dgm:spPr/>
      <dgm:t>
        <a:bodyPr/>
        <a:lstStyle/>
        <a:p>
          <a:endParaRPr lang="en-US"/>
        </a:p>
      </dgm:t>
    </dgm:pt>
    <dgm:pt modelId="{2F5E9AF8-3CDB-4630-9D23-64E79C526F3A}">
      <dgm:prSet/>
      <dgm:spPr/>
      <dgm:t>
        <a:bodyPr/>
        <a:lstStyle/>
        <a:p>
          <a:r>
            <a:rPr lang="en-GB"/>
            <a:t>Help children to extend their ideas through sustained discussion that goes beyond what they, and you, have noticed. Consider ‘how’ and ‘why’ things happen, and ‘what might happen next.’ </a:t>
          </a:r>
          <a:endParaRPr lang="en-US"/>
        </a:p>
      </dgm:t>
    </dgm:pt>
    <dgm:pt modelId="{28E54D0A-E950-4EB3-B4AF-D8BEBE4247CD}" type="parTrans" cxnId="{9BD5D563-674F-499C-9D44-7B557CF3A0BC}">
      <dgm:prSet/>
      <dgm:spPr/>
      <dgm:t>
        <a:bodyPr/>
        <a:lstStyle/>
        <a:p>
          <a:endParaRPr lang="en-US"/>
        </a:p>
      </dgm:t>
    </dgm:pt>
    <dgm:pt modelId="{2F5651BB-BCC8-4461-926B-209E808B6E7F}" type="sibTrans" cxnId="{9BD5D563-674F-499C-9D44-7B557CF3A0BC}">
      <dgm:prSet/>
      <dgm:spPr/>
      <dgm:t>
        <a:bodyPr/>
        <a:lstStyle/>
        <a:p>
          <a:endParaRPr lang="en-US"/>
        </a:p>
      </dgm:t>
    </dgm:pt>
    <dgm:pt modelId="{4E4F6524-A498-4544-B3B5-358A0A7268CD}">
      <dgm:prSet/>
      <dgm:spPr/>
      <dgm:t>
        <a:bodyPr/>
        <a:lstStyle/>
        <a:p>
          <a:r>
            <a:rPr lang="en-GB"/>
            <a:t>Help children to come up with their own ideas and explanations. </a:t>
          </a:r>
          <a:endParaRPr lang="en-US"/>
        </a:p>
      </dgm:t>
    </dgm:pt>
    <dgm:pt modelId="{89CF7014-93DD-44E3-ADFF-CA1AF84A103F}" type="parTrans" cxnId="{CDF97299-4879-4DB2-985D-BC8668104B1E}">
      <dgm:prSet/>
      <dgm:spPr/>
      <dgm:t>
        <a:bodyPr/>
        <a:lstStyle/>
        <a:p>
          <a:endParaRPr lang="en-US"/>
        </a:p>
      </dgm:t>
    </dgm:pt>
    <dgm:pt modelId="{FCAE3C8C-1FA1-46B2-B015-26CAB23DD5C4}" type="sibTrans" cxnId="{CDF97299-4879-4DB2-985D-BC8668104B1E}">
      <dgm:prSet/>
      <dgm:spPr/>
      <dgm:t>
        <a:bodyPr/>
        <a:lstStyle/>
        <a:p>
          <a:endParaRPr lang="en-US"/>
        </a:p>
      </dgm:t>
    </dgm:pt>
    <dgm:pt modelId="{01C13A5C-0596-4286-86D9-520A45F01ACF}">
      <dgm:prSet/>
      <dgm:spPr/>
      <dgm:t>
        <a:bodyPr/>
        <a:lstStyle/>
        <a:p>
          <a:r>
            <a:rPr lang="en-GB"/>
            <a:t>Suggestion: you could look together at woodlice and caterpillars outdoors with the magnifying app on a tablet. You could ask: “What’s similar about caterpillars and other insects?” You could use and explain terms like ‘antennae’ and ‘thorax’. 	</a:t>
          </a:r>
          <a:endParaRPr lang="en-US"/>
        </a:p>
      </dgm:t>
    </dgm:pt>
    <dgm:pt modelId="{A1242DFA-3A1E-4E28-8BA0-3F2EB651387D}" type="parTrans" cxnId="{C191E5F8-1091-49BB-B6B6-3A02B285A93D}">
      <dgm:prSet/>
      <dgm:spPr/>
      <dgm:t>
        <a:bodyPr/>
        <a:lstStyle/>
        <a:p>
          <a:endParaRPr lang="en-US"/>
        </a:p>
      </dgm:t>
    </dgm:pt>
    <dgm:pt modelId="{577E9F2F-77D0-410D-9314-50AC8CE2F8B5}" type="sibTrans" cxnId="{C191E5F8-1091-49BB-B6B6-3A02B285A93D}">
      <dgm:prSet/>
      <dgm:spPr/>
      <dgm:t>
        <a:bodyPr/>
        <a:lstStyle/>
        <a:p>
          <a:endParaRPr lang="en-US"/>
        </a:p>
      </dgm:t>
    </dgm:pt>
    <dgm:pt modelId="{D8600FB3-85CE-4FC6-BAD0-BC3156730374}">
      <dgm:prSet/>
      <dgm:spPr/>
      <dgm:t>
        <a:bodyPr/>
        <a:lstStyle/>
        <a:p>
          <a:r>
            <a:rPr lang="en-GB"/>
            <a:t>Offer children many different experiences and opportunities to play freely and to explore and investigate. Make time and space for children to become deeply involved in imaginative play, indoors and outside. 	</a:t>
          </a:r>
          <a:endParaRPr lang="en-US"/>
        </a:p>
      </dgm:t>
    </dgm:pt>
    <dgm:pt modelId="{E0FDA51E-CFEE-4E8D-829B-B4E80FDDDD0D}" type="parTrans" cxnId="{E0CC70BA-E665-4DDA-AD1E-D0DEF20D3296}">
      <dgm:prSet/>
      <dgm:spPr/>
      <dgm:t>
        <a:bodyPr/>
        <a:lstStyle/>
        <a:p>
          <a:endParaRPr lang="en-US"/>
        </a:p>
      </dgm:t>
    </dgm:pt>
    <dgm:pt modelId="{83E8EED7-0642-409C-BB37-5D46A0C53B95}" type="sibTrans" cxnId="{E0CC70BA-E665-4DDA-AD1E-D0DEF20D3296}">
      <dgm:prSet/>
      <dgm:spPr/>
      <dgm:t>
        <a:bodyPr/>
        <a:lstStyle/>
        <a:p>
          <a:endParaRPr lang="en-US"/>
        </a:p>
      </dgm:t>
    </dgm:pt>
    <dgm:pt modelId="{AADFB522-DEEC-425F-8489-4D11A43B186D}" type="pres">
      <dgm:prSet presAssocID="{65CF541F-EC03-4364-A524-E01048CF0523}" presName="outerComposite" presStyleCnt="0">
        <dgm:presLayoutVars>
          <dgm:chMax val="5"/>
          <dgm:dir/>
          <dgm:resizeHandles val="exact"/>
        </dgm:presLayoutVars>
      </dgm:prSet>
      <dgm:spPr/>
    </dgm:pt>
    <dgm:pt modelId="{6E2CDB94-3ABD-4031-85F6-EB1D1C770E4A}" type="pres">
      <dgm:prSet presAssocID="{65CF541F-EC03-4364-A524-E01048CF0523}" presName="dummyMaxCanvas" presStyleCnt="0">
        <dgm:presLayoutVars/>
      </dgm:prSet>
      <dgm:spPr/>
    </dgm:pt>
    <dgm:pt modelId="{A7F923FE-CAEF-4BF9-9AAA-9E56EF70EE63}" type="pres">
      <dgm:prSet presAssocID="{65CF541F-EC03-4364-A524-E01048CF0523}" presName="FourNodes_1" presStyleLbl="node1" presStyleIdx="0" presStyleCnt="4">
        <dgm:presLayoutVars>
          <dgm:bulletEnabled val="1"/>
        </dgm:presLayoutVars>
      </dgm:prSet>
      <dgm:spPr/>
    </dgm:pt>
    <dgm:pt modelId="{18B44E0F-B9A9-4AFA-9B08-DDC56766B8B2}" type="pres">
      <dgm:prSet presAssocID="{65CF541F-EC03-4364-A524-E01048CF0523}" presName="FourNodes_2" presStyleLbl="node1" presStyleIdx="1" presStyleCnt="4">
        <dgm:presLayoutVars>
          <dgm:bulletEnabled val="1"/>
        </dgm:presLayoutVars>
      </dgm:prSet>
      <dgm:spPr/>
    </dgm:pt>
    <dgm:pt modelId="{920566BF-A20C-4733-AACB-12F75D774B9D}" type="pres">
      <dgm:prSet presAssocID="{65CF541F-EC03-4364-A524-E01048CF0523}" presName="FourNodes_3" presStyleLbl="node1" presStyleIdx="2" presStyleCnt="4">
        <dgm:presLayoutVars>
          <dgm:bulletEnabled val="1"/>
        </dgm:presLayoutVars>
      </dgm:prSet>
      <dgm:spPr/>
    </dgm:pt>
    <dgm:pt modelId="{D862D410-F0A5-4E2E-A621-9D6851CDCC7D}" type="pres">
      <dgm:prSet presAssocID="{65CF541F-EC03-4364-A524-E01048CF0523}" presName="FourNodes_4" presStyleLbl="node1" presStyleIdx="3" presStyleCnt="4">
        <dgm:presLayoutVars>
          <dgm:bulletEnabled val="1"/>
        </dgm:presLayoutVars>
      </dgm:prSet>
      <dgm:spPr/>
    </dgm:pt>
    <dgm:pt modelId="{02CCABF1-B6AD-4AEC-B9C0-E3FFC462B6B9}" type="pres">
      <dgm:prSet presAssocID="{65CF541F-EC03-4364-A524-E01048CF0523}" presName="FourConn_1-2" presStyleLbl="fgAccFollowNode1" presStyleIdx="0" presStyleCnt="3">
        <dgm:presLayoutVars>
          <dgm:bulletEnabled val="1"/>
        </dgm:presLayoutVars>
      </dgm:prSet>
      <dgm:spPr/>
    </dgm:pt>
    <dgm:pt modelId="{67F6C21E-45B3-45F0-A3FF-B09DA7CACB6B}" type="pres">
      <dgm:prSet presAssocID="{65CF541F-EC03-4364-A524-E01048CF0523}" presName="FourConn_2-3" presStyleLbl="fgAccFollowNode1" presStyleIdx="1" presStyleCnt="3">
        <dgm:presLayoutVars>
          <dgm:bulletEnabled val="1"/>
        </dgm:presLayoutVars>
      </dgm:prSet>
      <dgm:spPr/>
    </dgm:pt>
    <dgm:pt modelId="{7F4D63EE-6946-4DA7-92CD-017B52A9D1A7}" type="pres">
      <dgm:prSet presAssocID="{65CF541F-EC03-4364-A524-E01048CF0523}" presName="FourConn_3-4" presStyleLbl="fgAccFollowNode1" presStyleIdx="2" presStyleCnt="3">
        <dgm:presLayoutVars>
          <dgm:bulletEnabled val="1"/>
        </dgm:presLayoutVars>
      </dgm:prSet>
      <dgm:spPr/>
    </dgm:pt>
    <dgm:pt modelId="{E1F617DC-9E5E-4CA7-9EC8-E6FD6990D182}" type="pres">
      <dgm:prSet presAssocID="{65CF541F-EC03-4364-A524-E01048CF0523}" presName="FourNodes_1_text" presStyleLbl="node1" presStyleIdx="3" presStyleCnt="4">
        <dgm:presLayoutVars>
          <dgm:bulletEnabled val="1"/>
        </dgm:presLayoutVars>
      </dgm:prSet>
      <dgm:spPr/>
    </dgm:pt>
    <dgm:pt modelId="{C0D2BCB9-5E4D-444A-9E0E-8895483A3EC8}" type="pres">
      <dgm:prSet presAssocID="{65CF541F-EC03-4364-A524-E01048CF0523}" presName="FourNodes_2_text" presStyleLbl="node1" presStyleIdx="3" presStyleCnt="4">
        <dgm:presLayoutVars>
          <dgm:bulletEnabled val="1"/>
        </dgm:presLayoutVars>
      </dgm:prSet>
      <dgm:spPr/>
    </dgm:pt>
    <dgm:pt modelId="{653944AA-7A22-4402-AF7D-2D53D43CE47B}" type="pres">
      <dgm:prSet presAssocID="{65CF541F-EC03-4364-A524-E01048CF0523}" presName="FourNodes_3_text" presStyleLbl="node1" presStyleIdx="3" presStyleCnt="4">
        <dgm:presLayoutVars>
          <dgm:bulletEnabled val="1"/>
        </dgm:presLayoutVars>
      </dgm:prSet>
      <dgm:spPr/>
    </dgm:pt>
    <dgm:pt modelId="{22C14D3C-95E2-4C7D-8610-466AE24E66EB}" type="pres">
      <dgm:prSet presAssocID="{65CF541F-EC03-4364-A524-E01048CF0523}" presName="FourNodes_4_text" presStyleLbl="node1" presStyleIdx="3" presStyleCnt="4">
        <dgm:presLayoutVars>
          <dgm:bulletEnabled val="1"/>
        </dgm:presLayoutVars>
      </dgm:prSet>
      <dgm:spPr/>
    </dgm:pt>
  </dgm:ptLst>
  <dgm:cxnLst>
    <dgm:cxn modelId="{A72FDF32-21E5-4126-B655-D229C680274E}" type="presOf" srcId="{D8600FB3-85CE-4FC6-BAD0-BC3156730374}" destId="{D862D410-F0A5-4E2E-A621-9D6851CDCC7D}" srcOrd="0" destOrd="0" presId="urn:microsoft.com/office/officeart/2005/8/layout/vProcess5"/>
    <dgm:cxn modelId="{F674F142-1843-4B21-8831-F5884058F17A}" type="presOf" srcId="{01C13A5C-0596-4286-86D9-520A45F01ACF}" destId="{920566BF-A20C-4733-AACB-12F75D774B9D}" srcOrd="0" destOrd="0" presId="urn:microsoft.com/office/officeart/2005/8/layout/vProcess5"/>
    <dgm:cxn modelId="{9BD5D563-674F-499C-9D44-7B557CF3A0BC}" srcId="{65CF541F-EC03-4364-A524-E01048CF0523}" destId="{2F5E9AF8-3CDB-4630-9D23-64E79C526F3A}" srcOrd="0" destOrd="0" parTransId="{28E54D0A-E950-4EB3-B4AF-D8BEBE4247CD}" sibTransId="{2F5651BB-BCC8-4461-926B-209E808B6E7F}"/>
    <dgm:cxn modelId="{54FA3D68-03FA-47FD-9961-753A2076E7C1}" type="presOf" srcId="{2F5E9AF8-3CDB-4630-9D23-64E79C526F3A}" destId="{A7F923FE-CAEF-4BF9-9AAA-9E56EF70EE63}" srcOrd="0" destOrd="0" presId="urn:microsoft.com/office/officeart/2005/8/layout/vProcess5"/>
    <dgm:cxn modelId="{560B784F-E99F-4415-8158-F1D41D3278A1}" type="presOf" srcId="{D8600FB3-85CE-4FC6-BAD0-BC3156730374}" destId="{22C14D3C-95E2-4C7D-8610-466AE24E66EB}" srcOrd="1" destOrd="0" presId="urn:microsoft.com/office/officeart/2005/8/layout/vProcess5"/>
    <dgm:cxn modelId="{CDF97299-4879-4DB2-985D-BC8668104B1E}" srcId="{65CF541F-EC03-4364-A524-E01048CF0523}" destId="{4E4F6524-A498-4544-B3B5-358A0A7268CD}" srcOrd="1" destOrd="0" parTransId="{89CF7014-93DD-44E3-ADFF-CA1AF84A103F}" sibTransId="{FCAE3C8C-1FA1-46B2-B015-26CAB23DD5C4}"/>
    <dgm:cxn modelId="{139D0D9A-9780-4D66-89A5-224AA7023AC8}" type="presOf" srcId="{01C13A5C-0596-4286-86D9-520A45F01ACF}" destId="{653944AA-7A22-4402-AF7D-2D53D43CE47B}" srcOrd="1" destOrd="0" presId="urn:microsoft.com/office/officeart/2005/8/layout/vProcess5"/>
    <dgm:cxn modelId="{D139B9A4-0324-4C56-AA6D-BC81070E8BB9}" type="presOf" srcId="{4E4F6524-A498-4544-B3B5-358A0A7268CD}" destId="{18B44E0F-B9A9-4AFA-9B08-DDC56766B8B2}" srcOrd="0" destOrd="0" presId="urn:microsoft.com/office/officeart/2005/8/layout/vProcess5"/>
    <dgm:cxn modelId="{D3F60AA5-E228-4745-9716-43E8642FA07D}" type="presOf" srcId="{2F5651BB-BCC8-4461-926B-209E808B6E7F}" destId="{02CCABF1-B6AD-4AEC-B9C0-E3FFC462B6B9}" srcOrd="0" destOrd="0" presId="urn:microsoft.com/office/officeart/2005/8/layout/vProcess5"/>
    <dgm:cxn modelId="{437490B2-449D-4731-BE0F-436A593F6259}" type="presOf" srcId="{65CF541F-EC03-4364-A524-E01048CF0523}" destId="{AADFB522-DEEC-425F-8489-4D11A43B186D}" srcOrd="0" destOrd="0" presId="urn:microsoft.com/office/officeart/2005/8/layout/vProcess5"/>
    <dgm:cxn modelId="{E0CC70BA-E665-4DDA-AD1E-D0DEF20D3296}" srcId="{65CF541F-EC03-4364-A524-E01048CF0523}" destId="{D8600FB3-85CE-4FC6-BAD0-BC3156730374}" srcOrd="3" destOrd="0" parTransId="{E0FDA51E-CFEE-4E8D-829B-B4E80FDDDD0D}" sibTransId="{83E8EED7-0642-409C-BB37-5D46A0C53B95}"/>
    <dgm:cxn modelId="{F0D05DBB-1E72-4F6D-B84B-884D3319CB75}" type="presOf" srcId="{4E4F6524-A498-4544-B3B5-358A0A7268CD}" destId="{C0D2BCB9-5E4D-444A-9E0E-8895483A3EC8}" srcOrd="1" destOrd="0" presId="urn:microsoft.com/office/officeart/2005/8/layout/vProcess5"/>
    <dgm:cxn modelId="{5095BCD2-09E1-4E6D-BAC3-D03ADFF6C738}" type="presOf" srcId="{FCAE3C8C-1FA1-46B2-B015-26CAB23DD5C4}" destId="{67F6C21E-45B3-45F0-A3FF-B09DA7CACB6B}" srcOrd="0" destOrd="0" presId="urn:microsoft.com/office/officeart/2005/8/layout/vProcess5"/>
    <dgm:cxn modelId="{B96FFBD2-F031-4667-9E9A-1CFA2DA2486E}" type="presOf" srcId="{2F5E9AF8-3CDB-4630-9D23-64E79C526F3A}" destId="{E1F617DC-9E5E-4CA7-9EC8-E6FD6990D182}" srcOrd="1" destOrd="0" presId="urn:microsoft.com/office/officeart/2005/8/layout/vProcess5"/>
    <dgm:cxn modelId="{B03BA8D9-14F2-408A-ACCA-2AD29C76A99E}" type="presOf" srcId="{577E9F2F-77D0-410D-9314-50AC8CE2F8B5}" destId="{7F4D63EE-6946-4DA7-92CD-017B52A9D1A7}" srcOrd="0" destOrd="0" presId="urn:microsoft.com/office/officeart/2005/8/layout/vProcess5"/>
    <dgm:cxn modelId="{C191E5F8-1091-49BB-B6B6-3A02B285A93D}" srcId="{65CF541F-EC03-4364-A524-E01048CF0523}" destId="{01C13A5C-0596-4286-86D9-520A45F01ACF}" srcOrd="2" destOrd="0" parTransId="{A1242DFA-3A1E-4E28-8BA0-3F2EB651387D}" sibTransId="{577E9F2F-77D0-410D-9314-50AC8CE2F8B5}"/>
    <dgm:cxn modelId="{73E69E24-0FE6-4A10-AF08-75B0505FCA40}" type="presParOf" srcId="{AADFB522-DEEC-425F-8489-4D11A43B186D}" destId="{6E2CDB94-3ABD-4031-85F6-EB1D1C770E4A}" srcOrd="0" destOrd="0" presId="urn:microsoft.com/office/officeart/2005/8/layout/vProcess5"/>
    <dgm:cxn modelId="{57E2B6CD-0C5D-4C6E-8ECC-3DBD854186B2}" type="presParOf" srcId="{AADFB522-DEEC-425F-8489-4D11A43B186D}" destId="{A7F923FE-CAEF-4BF9-9AAA-9E56EF70EE63}" srcOrd="1" destOrd="0" presId="urn:microsoft.com/office/officeart/2005/8/layout/vProcess5"/>
    <dgm:cxn modelId="{8A35C0D8-0EA6-4AB0-A5C1-5C1228FEC649}" type="presParOf" srcId="{AADFB522-DEEC-425F-8489-4D11A43B186D}" destId="{18B44E0F-B9A9-4AFA-9B08-DDC56766B8B2}" srcOrd="2" destOrd="0" presId="urn:microsoft.com/office/officeart/2005/8/layout/vProcess5"/>
    <dgm:cxn modelId="{23B217A4-B17C-4944-8F5C-F8142967ACB4}" type="presParOf" srcId="{AADFB522-DEEC-425F-8489-4D11A43B186D}" destId="{920566BF-A20C-4733-AACB-12F75D774B9D}" srcOrd="3" destOrd="0" presId="urn:microsoft.com/office/officeart/2005/8/layout/vProcess5"/>
    <dgm:cxn modelId="{53B2A6BC-78B1-41B4-B03E-D658C2816022}" type="presParOf" srcId="{AADFB522-DEEC-425F-8489-4D11A43B186D}" destId="{D862D410-F0A5-4E2E-A621-9D6851CDCC7D}" srcOrd="4" destOrd="0" presId="urn:microsoft.com/office/officeart/2005/8/layout/vProcess5"/>
    <dgm:cxn modelId="{8882A82A-FEAE-4E21-BA6A-A5FB6EC4EC72}" type="presParOf" srcId="{AADFB522-DEEC-425F-8489-4D11A43B186D}" destId="{02CCABF1-B6AD-4AEC-B9C0-E3FFC462B6B9}" srcOrd="5" destOrd="0" presId="urn:microsoft.com/office/officeart/2005/8/layout/vProcess5"/>
    <dgm:cxn modelId="{A429D4EF-A719-4842-A65C-9636787C9AB2}" type="presParOf" srcId="{AADFB522-DEEC-425F-8489-4D11A43B186D}" destId="{67F6C21E-45B3-45F0-A3FF-B09DA7CACB6B}" srcOrd="6" destOrd="0" presId="urn:microsoft.com/office/officeart/2005/8/layout/vProcess5"/>
    <dgm:cxn modelId="{602B7859-1D9F-4088-A81F-E81A66704DED}" type="presParOf" srcId="{AADFB522-DEEC-425F-8489-4D11A43B186D}" destId="{7F4D63EE-6946-4DA7-92CD-017B52A9D1A7}" srcOrd="7" destOrd="0" presId="urn:microsoft.com/office/officeart/2005/8/layout/vProcess5"/>
    <dgm:cxn modelId="{D6F9665D-0CDE-417D-B111-4E3F4D9B9D7B}" type="presParOf" srcId="{AADFB522-DEEC-425F-8489-4D11A43B186D}" destId="{E1F617DC-9E5E-4CA7-9EC8-E6FD6990D182}" srcOrd="8" destOrd="0" presId="urn:microsoft.com/office/officeart/2005/8/layout/vProcess5"/>
    <dgm:cxn modelId="{5DCB7BE6-632B-4B4D-8288-2C383E99E1D8}" type="presParOf" srcId="{AADFB522-DEEC-425F-8489-4D11A43B186D}" destId="{C0D2BCB9-5E4D-444A-9E0E-8895483A3EC8}" srcOrd="9" destOrd="0" presId="urn:microsoft.com/office/officeart/2005/8/layout/vProcess5"/>
    <dgm:cxn modelId="{99FB7AFB-2031-4945-91E8-ABDFFA3534DC}" type="presParOf" srcId="{AADFB522-DEEC-425F-8489-4D11A43B186D}" destId="{653944AA-7A22-4402-AF7D-2D53D43CE47B}" srcOrd="10" destOrd="0" presId="urn:microsoft.com/office/officeart/2005/8/layout/vProcess5"/>
    <dgm:cxn modelId="{57037CA8-8BC6-4CC3-9B99-EFA27B2B5FD0}" type="presParOf" srcId="{AADFB522-DEEC-425F-8489-4D11A43B186D}" destId="{22C14D3C-95E2-4C7D-8610-466AE24E66EB}"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964007-228F-4FA9-9538-E929D40A60F2}">
      <dsp:nvSpPr>
        <dsp:cNvPr id="0" name=""/>
        <dsp:cNvSpPr/>
      </dsp:nvSpPr>
      <dsp:spPr>
        <a:xfrm>
          <a:off x="307345" y="1546"/>
          <a:ext cx="3222855" cy="193371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Encourage babies’ exploration of the world around them. Suggestions: investigating the feel of their key person’s hair or reaching for a blanket in their cot. </a:t>
          </a:r>
          <a:endParaRPr lang="en-US" sz="1800" kern="1200"/>
        </a:p>
      </dsp:txBody>
      <dsp:txXfrm>
        <a:off x="307345" y="1546"/>
        <a:ext cx="3222855" cy="1933713"/>
      </dsp:txXfrm>
    </dsp:sp>
    <dsp:sp modelId="{76814FA9-378D-47FA-89A1-7A8C823ABC20}">
      <dsp:nvSpPr>
        <dsp:cNvPr id="0" name=""/>
        <dsp:cNvSpPr/>
      </dsp:nvSpPr>
      <dsp:spPr>
        <a:xfrm>
          <a:off x="3852486" y="1546"/>
          <a:ext cx="3222855" cy="193371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Offer open-ended resources like large smooth shells and pebbles, blocks and lengths of fabric for babies and toddlers to play freely with, outdoors and inside. </a:t>
          </a:r>
          <a:endParaRPr lang="en-US" sz="1800" kern="1200"/>
        </a:p>
      </dsp:txBody>
      <dsp:txXfrm>
        <a:off x="3852486" y="1546"/>
        <a:ext cx="3222855" cy="1933713"/>
      </dsp:txXfrm>
    </dsp:sp>
    <dsp:sp modelId="{DDB8BE7F-5042-412D-9422-CEAE002A4E6F}">
      <dsp:nvSpPr>
        <dsp:cNvPr id="0" name=""/>
        <dsp:cNvSpPr/>
      </dsp:nvSpPr>
      <dsp:spPr>
        <a:xfrm>
          <a:off x="7397627" y="1546"/>
          <a:ext cx="3222855" cy="1933713"/>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When playing with blocks: encourage children to discuss what they will make before and while making it, or draw a picture before building. 	</a:t>
          </a:r>
          <a:endParaRPr lang="en-US" sz="1800" kern="1200"/>
        </a:p>
      </dsp:txBody>
      <dsp:txXfrm>
        <a:off x="7397627" y="1546"/>
        <a:ext cx="3222855" cy="1933713"/>
      </dsp:txXfrm>
    </dsp:sp>
    <dsp:sp modelId="{9EC81265-7D18-4786-9E96-A97977D12B4A}">
      <dsp:nvSpPr>
        <dsp:cNvPr id="0" name=""/>
        <dsp:cNvSpPr/>
      </dsp:nvSpPr>
      <dsp:spPr>
        <a:xfrm>
          <a:off x="307345" y="2257545"/>
          <a:ext cx="3222855" cy="1933713"/>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Visual aids can help children to keep track of what they need to do next, for example counting on their fingers or referring to a series of pictures on the wall to remind them what they must do before lunch. </a:t>
          </a:r>
          <a:endParaRPr lang="en-US" sz="1800" kern="1200"/>
        </a:p>
      </dsp:txBody>
      <dsp:txXfrm>
        <a:off x="307345" y="2257545"/>
        <a:ext cx="3222855" cy="1933713"/>
      </dsp:txXfrm>
    </dsp:sp>
    <dsp:sp modelId="{557E5EC7-E09E-4D23-BF0F-E7F368071127}">
      <dsp:nvSpPr>
        <dsp:cNvPr id="0" name=""/>
        <dsp:cNvSpPr/>
      </dsp:nvSpPr>
      <dsp:spPr>
        <a:xfrm>
          <a:off x="3852486" y="2257545"/>
          <a:ext cx="3222855" cy="1933713"/>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Verbal mental aids include providing a sensitive commentary on what a child is doing. You might comment: “I see you are looking for the biggest pieces first’” or ask “how well do you think that’s going?” </a:t>
          </a:r>
          <a:endParaRPr lang="en-US" sz="1800" kern="1200"/>
        </a:p>
      </dsp:txBody>
      <dsp:txXfrm>
        <a:off x="3852486" y="2257545"/>
        <a:ext cx="3222855" cy="1933713"/>
      </dsp:txXfrm>
    </dsp:sp>
    <dsp:sp modelId="{34263067-3AB1-455F-B83B-E7F1C47246BC}">
      <dsp:nvSpPr>
        <dsp:cNvPr id="0" name=""/>
        <dsp:cNvSpPr/>
      </dsp:nvSpPr>
      <dsp:spPr>
        <a:xfrm>
          <a:off x="7397627" y="2257545"/>
          <a:ext cx="3222855" cy="193371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Children may copy your commentary by talking out loud to themselves first. In time, this will develop into their ‘inner voice’. 	</a:t>
          </a:r>
          <a:endParaRPr lang="en-US" sz="1800" kern="1200"/>
        </a:p>
      </dsp:txBody>
      <dsp:txXfrm>
        <a:off x="7397627" y="2257545"/>
        <a:ext cx="3222855" cy="19337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FB9161-130C-4BEB-B61F-BCBF69E7C2FD}">
      <dsp:nvSpPr>
        <dsp:cNvPr id="0" name=""/>
        <dsp:cNvSpPr/>
      </dsp:nvSpPr>
      <dsp:spPr>
        <a:xfrm>
          <a:off x="0" y="310163"/>
          <a:ext cx="10927829" cy="675327"/>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Help babies, toddlers and young children feel safe, secure and treasured as individuals. </a:t>
          </a:r>
          <a:endParaRPr lang="en-US" sz="1700" kern="1200"/>
        </a:p>
      </dsp:txBody>
      <dsp:txXfrm>
        <a:off x="32967" y="343130"/>
        <a:ext cx="10861895" cy="609393"/>
      </dsp:txXfrm>
    </dsp:sp>
    <dsp:sp modelId="{5AA9051D-0FED-40D5-B411-A1C9BD6766DF}">
      <dsp:nvSpPr>
        <dsp:cNvPr id="0" name=""/>
        <dsp:cNvSpPr/>
      </dsp:nvSpPr>
      <dsp:spPr>
        <a:xfrm>
          <a:off x="0" y="1034451"/>
          <a:ext cx="10927829" cy="675327"/>
        </a:xfrm>
        <a:prstGeom prst="roundRect">
          <a:avLst/>
        </a:prstGeom>
        <a:solidFill>
          <a:schemeClr val="accent5">
            <a:hueOff val="-2483469"/>
            <a:satOff val="9953"/>
            <a:lumOff val="21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The key person approach gives children a secure base of care and affection, together with supportive routines. That can help them to explore and play confidently. 	</a:t>
          </a:r>
          <a:endParaRPr lang="en-US" sz="1700" kern="1200"/>
        </a:p>
      </dsp:txBody>
      <dsp:txXfrm>
        <a:off x="32967" y="1067418"/>
        <a:ext cx="10861895" cy="609393"/>
      </dsp:txXfrm>
    </dsp:sp>
    <dsp:sp modelId="{2E7B4C43-BC56-4679-9C7A-C51DFD2F88DF}">
      <dsp:nvSpPr>
        <dsp:cNvPr id="0" name=""/>
        <dsp:cNvSpPr/>
      </dsp:nvSpPr>
      <dsp:spPr>
        <a:xfrm>
          <a:off x="0" y="1758738"/>
          <a:ext cx="10927829" cy="675327"/>
        </a:xfrm>
        <a:prstGeom prst="roundRect">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Provide furniture and boxes at the right height to encourage babies to pull themselves up and reach for objects. </a:t>
          </a:r>
          <a:endParaRPr lang="en-US" sz="1700" kern="1200"/>
        </a:p>
      </dsp:txBody>
      <dsp:txXfrm>
        <a:off x="32967" y="1791705"/>
        <a:ext cx="10861895" cy="609393"/>
      </dsp:txXfrm>
    </dsp:sp>
    <dsp:sp modelId="{0706A323-809A-4375-B73D-55406BD35EF7}">
      <dsp:nvSpPr>
        <dsp:cNvPr id="0" name=""/>
        <dsp:cNvSpPr/>
      </dsp:nvSpPr>
      <dsp:spPr>
        <a:xfrm>
          <a:off x="0" y="2483026"/>
          <a:ext cx="10927829" cy="675327"/>
        </a:xfrm>
        <a:prstGeom prst="roundRect">
          <a:avLst/>
        </a:prstGeom>
        <a:solidFill>
          <a:schemeClr val="accent5">
            <a:hueOff val="-7450407"/>
            <a:satOff val="29858"/>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Opportunities to play and explore freely, indoors and outside, are fun. They also help babies, toddlers and young children to develop their self-regulation as they enjoy hands-on learning and sometimes talk about what they are doing. 	</a:t>
          </a:r>
          <a:endParaRPr lang="en-US" sz="1700" kern="1200"/>
        </a:p>
      </dsp:txBody>
      <dsp:txXfrm>
        <a:off x="32967" y="2515993"/>
        <a:ext cx="10861895" cy="609393"/>
      </dsp:txXfrm>
    </dsp:sp>
    <dsp:sp modelId="{E93C996E-232C-46CD-BC37-C62D8E51D524}">
      <dsp:nvSpPr>
        <dsp:cNvPr id="0" name=""/>
        <dsp:cNvSpPr/>
      </dsp:nvSpPr>
      <dsp:spPr>
        <a:xfrm>
          <a:off x="0" y="3207313"/>
          <a:ext cx="10927829" cy="675327"/>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Help young children to develop by accepting the pace of their learning. Give them plenty of time to make connections and repeat activities. 	</a:t>
          </a:r>
          <a:endParaRPr lang="en-US" sz="1700" kern="1200"/>
        </a:p>
      </dsp:txBody>
      <dsp:txXfrm>
        <a:off x="32967" y="3240280"/>
        <a:ext cx="10861895" cy="6093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8799A8-9872-4706-BF54-42714EB7FA0D}">
      <dsp:nvSpPr>
        <dsp:cNvPr id="0" name=""/>
        <dsp:cNvSpPr/>
      </dsp:nvSpPr>
      <dsp:spPr>
        <a:xfrm>
          <a:off x="0" y="58472"/>
          <a:ext cx="10927829" cy="82485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a:t>Help children to think about what will support them most, taking care not to offer help too soon. The following strategies will help children at different times, depending on their confidence, how much previous experience they’ve had with an activity, and how motivated, or distracted, they are: </a:t>
          </a:r>
          <a:endParaRPr lang="en-US" sz="1500" kern="1200"/>
        </a:p>
      </dsp:txBody>
      <dsp:txXfrm>
        <a:off x="40266" y="98738"/>
        <a:ext cx="10847297" cy="744318"/>
      </dsp:txXfrm>
    </dsp:sp>
    <dsp:sp modelId="{F49438B1-84CA-4DB8-B2C3-E44A01F5B84E}">
      <dsp:nvSpPr>
        <dsp:cNvPr id="0" name=""/>
        <dsp:cNvSpPr/>
      </dsp:nvSpPr>
      <dsp:spPr>
        <a:xfrm>
          <a:off x="0" y="926522"/>
          <a:ext cx="10927829" cy="824850"/>
        </a:xfrm>
        <a:prstGeom prst="roundRect">
          <a:avLst/>
        </a:prstGeom>
        <a:solidFill>
          <a:schemeClr val="accent2">
            <a:hueOff val="936304"/>
            <a:satOff val="-1168"/>
            <a:lumOff val="27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a:t>- repeating something hard on their own; learning through trial and error. </a:t>
          </a:r>
          <a:endParaRPr lang="en-US" sz="1500" kern="1200"/>
        </a:p>
      </dsp:txBody>
      <dsp:txXfrm>
        <a:off x="40266" y="966788"/>
        <a:ext cx="10847297" cy="744318"/>
      </dsp:txXfrm>
    </dsp:sp>
    <dsp:sp modelId="{F5CBA7A4-AC95-4C0A-AE7E-99E2DC2CBAF2}">
      <dsp:nvSpPr>
        <dsp:cNvPr id="0" name=""/>
        <dsp:cNvSpPr/>
      </dsp:nvSpPr>
      <dsp:spPr>
        <a:xfrm>
          <a:off x="0" y="1794572"/>
          <a:ext cx="10927829" cy="824850"/>
        </a:xfrm>
        <a:prstGeom prst="roundRect">
          <a:avLst/>
        </a:prstGeom>
        <a:solidFill>
          <a:schemeClr val="accent2">
            <a:hueOff val="1872608"/>
            <a:satOff val="-2336"/>
            <a:lumOff val="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a:t>- asking a friend or an adult for help. </a:t>
          </a:r>
          <a:endParaRPr lang="en-US" sz="1500" kern="1200"/>
        </a:p>
      </dsp:txBody>
      <dsp:txXfrm>
        <a:off x="40266" y="1834838"/>
        <a:ext cx="10847297" cy="744318"/>
      </dsp:txXfrm>
    </dsp:sp>
    <dsp:sp modelId="{89CEA8B5-250B-4506-8C79-05D4E39AE3D0}">
      <dsp:nvSpPr>
        <dsp:cNvPr id="0" name=""/>
        <dsp:cNvSpPr/>
      </dsp:nvSpPr>
      <dsp:spPr>
        <a:xfrm>
          <a:off x="0" y="2662622"/>
          <a:ext cx="10927829" cy="824850"/>
        </a:xfrm>
        <a:prstGeom prst="roundRect">
          <a:avLst/>
        </a:prstGeom>
        <a:solidFill>
          <a:schemeClr val="accent2">
            <a:hueOff val="2808911"/>
            <a:satOff val="-3503"/>
            <a:lumOff val="82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a:t>- watching an adult or another child, modelling what to do, or listening to their guidance. </a:t>
          </a:r>
          <a:endParaRPr lang="en-US" sz="1500" kern="1200"/>
        </a:p>
      </dsp:txBody>
      <dsp:txXfrm>
        <a:off x="40266" y="2702888"/>
        <a:ext cx="10847297" cy="744318"/>
      </dsp:txXfrm>
    </dsp:sp>
    <dsp:sp modelId="{394A31A3-8BA0-4CC2-8DF8-7403709A6D04}">
      <dsp:nvSpPr>
        <dsp:cNvPr id="0" name=""/>
        <dsp:cNvSpPr/>
      </dsp:nvSpPr>
      <dsp:spPr>
        <a:xfrm>
          <a:off x="0" y="3530672"/>
          <a:ext cx="10927829" cy="824850"/>
        </a:xfrm>
        <a:prstGeom prst="roundRect">
          <a:avLst/>
        </a:prstGeom>
        <a:solidFill>
          <a:schemeClr val="accent2">
            <a:hueOff val="3745215"/>
            <a:satOff val="-4671"/>
            <a:lumOff val="10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a:t>At times, children respond well to open-ended activities which they choose. Other times, they benefit from a supportive structure established by an adult. It is important to provide both kinds of opportunities. </a:t>
          </a:r>
          <a:endParaRPr lang="en-US" sz="1500" kern="1200"/>
        </a:p>
      </dsp:txBody>
      <dsp:txXfrm>
        <a:off x="40266" y="3570938"/>
        <a:ext cx="10847297" cy="744318"/>
      </dsp:txXfrm>
    </dsp:sp>
    <dsp:sp modelId="{96F30B8F-89CB-4CF6-B1F6-E2CE90E7E08D}">
      <dsp:nvSpPr>
        <dsp:cNvPr id="0" name=""/>
        <dsp:cNvSpPr/>
      </dsp:nvSpPr>
      <dsp:spPr>
        <a:xfrm>
          <a:off x="0" y="4398722"/>
          <a:ext cx="10927829" cy="824850"/>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a:t>Adults can teach children to use self-calming to help them deal with intense emotions. For example, you could introduce a ‘calming jar’. Or you could introduce ‘zones of regulation’. These can help children to become more aware of their emotions and think about how to calm themselves. 	</a:t>
          </a:r>
          <a:endParaRPr lang="en-US" sz="1500" kern="1200"/>
        </a:p>
      </dsp:txBody>
      <dsp:txXfrm>
        <a:off x="40266" y="4438988"/>
        <a:ext cx="10847297" cy="7443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5E8754-86C3-4B7D-A7F2-74F93F3D4A75}">
      <dsp:nvSpPr>
        <dsp:cNvPr id="0" name=""/>
        <dsp:cNvSpPr/>
      </dsp:nvSpPr>
      <dsp:spPr>
        <a:xfrm>
          <a:off x="307345" y="1546"/>
          <a:ext cx="3222855" cy="193371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Help babies, toddlers and young children to find their own ideas by providing open-ended resources that can be used in many ways. </a:t>
          </a:r>
          <a:endParaRPr lang="en-US" sz="1800" kern="1200"/>
        </a:p>
      </dsp:txBody>
      <dsp:txXfrm>
        <a:off x="307345" y="1546"/>
        <a:ext cx="3222855" cy="1933713"/>
      </dsp:txXfrm>
    </dsp:sp>
    <dsp:sp modelId="{6D4324FA-6C75-4FA9-B940-73EC37835A03}">
      <dsp:nvSpPr>
        <dsp:cNvPr id="0" name=""/>
        <dsp:cNvSpPr/>
      </dsp:nvSpPr>
      <dsp:spPr>
        <a:xfrm>
          <a:off x="3852486" y="1546"/>
          <a:ext cx="3222855" cy="193371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Encourage, support and enjoy children’s creative thinking as they find new ways to do things. </a:t>
          </a:r>
          <a:endParaRPr lang="en-US" sz="1800" kern="1200"/>
        </a:p>
      </dsp:txBody>
      <dsp:txXfrm>
        <a:off x="3852486" y="1546"/>
        <a:ext cx="3222855" cy="1933713"/>
      </dsp:txXfrm>
    </dsp:sp>
    <dsp:sp modelId="{FED6E681-D7CA-4D97-A278-7D942BB0AB51}">
      <dsp:nvSpPr>
        <dsp:cNvPr id="0" name=""/>
        <dsp:cNvSpPr/>
      </dsp:nvSpPr>
      <dsp:spPr>
        <a:xfrm>
          <a:off x="7397627" y="1546"/>
          <a:ext cx="3222855" cy="1933713"/>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Children need consistent routines and plenty of time so that play is not constantly interrupted. It is important to be reflective and flexible. 	</a:t>
          </a:r>
          <a:endParaRPr lang="en-US" sz="1800" kern="1200"/>
        </a:p>
      </dsp:txBody>
      <dsp:txXfrm>
        <a:off x="7397627" y="1546"/>
        <a:ext cx="3222855" cy="1933713"/>
      </dsp:txXfrm>
    </dsp:sp>
    <dsp:sp modelId="{A6C6B1DE-1837-4610-8D7A-41413C63F3C8}">
      <dsp:nvSpPr>
        <dsp:cNvPr id="0" name=""/>
        <dsp:cNvSpPr/>
      </dsp:nvSpPr>
      <dsp:spPr>
        <a:xfrm>
          <a:off x="2079915" y="2257545"/>
          <a:ext cx="3222855" cy="1933713"/>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Help children to reflect on and talk about their learning through using photographs and learning journeys. Share in children’s pride about their achievements and their enjoyment of special memories. </a:t>
          </a:r>
          <a:endParaRPr lang="en-US" sz="1800" kern="1200"/>
        </a:p>
      </dsp:txBody>
      <dsp:txXfrm>
        <a:off x="2079915" y="2257545"/>
        <a:ext cx="3222855" cy="1933713"/>
      </dsp:txXfrm>
    </dsp:sp>
    <dsp:sp modelId="{CA393A02-1B5D-4A43-8AD7-AED206469ACB}">
      <dsp:nvSpPr>
        <dsp:cNvPr id="0" name=""/>
        <dsp:cNvSpPr/>
      </dsp:nvSpPr>
      <dsp:spPr>
        <a:xfrm>
          <a:off x="5625057" y="2257545"/>
          <a:ext cx="3222855" cy="1933713"/>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Suggestion: you could prompt a conversation with questions like: “Do you remember when…?”, “How would you do that now?” or “I wonder what you were thinking then?” 	</a:t>
          </a:r>
          <a:endParaRPr lang="en-US" sz="1800" kern="1200"/>
        </a:p>
      </dsp:txBody>
      <dsp:txXfrm>
        <a:off x="5625057" y="2257545"/>
        <a:ext cx="3222855" cy="19337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F923FE-CAEF-4BF9-9AAA-9E56EF70EE63}">
      <dsp:nvSpPr>
        <dsp:cNvPr id="0" name=""/>
        <dsp:cNvSpPr/>
      </dsp:nvSpPr>
      <dsp:spPr>
        <a:xfrm>
          <a:off x="0" y="0"/>
          <a:ext cx="8742263" cy="92241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Help children to extend their ideas through sustained discussion that goes beyond what they, and you, have noticed. Consider ‘how’ and ‘why’ things happen, and ‘what might happen next.’ </a:t>
          </a:r>
          <a:endParaRPr lang="en-US" sz="1700" kern="1200"/>
        </a:p>
      </dsp:txBody>
      <dsp:txXfrm>
        <a:off x="27017" y="27017"/>
        <a:ext cx="7668958" cy="868383"/>
      </dsp:txXfrm>
    </dsp:sp>
    <dsp:sp modelId="{18B44E0F-B9A9-4AFA-9B08-DDC56766B8B2}">
      <dsp:nvSpPr>
        <dsp:cNvPr id="0" name=""/>
        <dsp:cNvSpPr/>
      </dsp:nvSpPr>
      <dsp:spPr>
        <a:xfrm>
          <a:off x="732164" y="1090129"/>
          <a:ext cx="8742263" cy="922417"/>
        </a:xfrm>
        <a:prstGeom prst="roundRect">
          <a:avLst>
            <a:gd name="adj" fmla="val 10000"/>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Help children to come up with their own ideas and explanations. </a:t>
          </a:r>
          <a:endParaRPr lang="en-US" sz="1700" kern="1200"/>
        </a:p>
      </dsp:txBody>
      <dsp:txXfrm>
        <a:off x="759181" y="1117146"/>
        <a:ext cx="7356493" cy="868383"/>
      </dsp:txXfrm>
    </dsp:sp>
    <dsp:sp modelId="{920566BF-A20C-4733-AACB-12F75D774B9D}">
      <dsp:nvSpPr>
        <dsp:cNvPr id="0" name=""/>
        <dsp:cNvSpPr/>
      </dsp:nvSpPr>
      <dsp:spPr>
        <a:xfrm>
          <a:off x="1453401" y="2180258"/>
          <a:ext cx="8742263" cy="922417"/>
        </a:xfrm>
        <a:prstGeom prst="roundRect">
          <a:avLst>
            <a:gd name="adj" fmla="val 10000"/>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Suggestion: you could look together at woodlice and caterpillars outdoors with the magnifying app on a tablet. You could ask: “What’s similar about caterpillars and other insects?” You could use and explain terms like ‘antennae’ and ‘thorax’. 	</a:t>
          </a:r>
          <a:endParaRPr lang="en-US" sz="1700" kern="1200"/>
        </a:p>
      </dsp:txBody>
      <dsp:txXfrm>
        <a:off x="1480418" y="2207275"/>
        <a:ext cx="7367421" cy="868383"/>
      </dsp:txXfrm>
    </dsp:sp>
    <dsp:sp modelId="{D862D410-F0A5-4E2E-A621-9D6851CDCC7D}">
      <dsp:nvSpPr>
        <dsp:cNvPr id="0" name=""/>
        <dsp:cNvSpPr/>
      </dsp:nvSpPr>
      <dsp:spPr>
        <a:xfrm>
          <a:off x="2185565" y="3270387"/>
          <a:ext cx="8742263" cy="922417"/>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Offer children many different experiences and opportunities to play freely and to explore and investigate. Make time and space for children to become deeply involved in imaginative play, indoors and outside. 	</a:t>
          </a:r>
          <a:endParaRPr lang="en-US" sz="1700" kern="1200"/>
        </a:p>
      </dsp:txBody>
      <dsp:txXfrm>
        <a:off x="2212582" y="3297404"/>
        <a:ext cx="7356493" cy="868383"/>
      </dsp:txXfrm>
    </dsp:sp>
    <dsp:sp modelId="{02CCABF1-B6AD-4AEC-B9C0-E3FFC462B6B9}">
      <dsp:nvSpPr>
        <dsp:cNvPr id="0" name=""/>
        <dsp:cNvSpPr/>
      </dsp:nvSpPr>
      <dsp:spPr>
        <a:xfrm>
          <a:off x="8142692" y="706487"/>
          <a:ext cx="599571" cy="599571"/>
        </a:xfrm>
        <a:prstGeom prst="downArrow">
          <a:avLst>
            <a:gd name="adj1" fmla="val 55000"/>
            <a:gd name="adj2" fmla="val 45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277595" y="706487"/>
        <a:ext cx="329765" cy="451177"/>
      </dsp:txXfrm>
    </dsp:sp>
    <dsp:sp modelId="{67F6C21E-45B3-45F0-A3FF-B09DA7CACB6B}">
      <dsp:nvSpPr>
        <dsp:cNvPr id="0" name=""/>
        <dsp:cNvSpPr/>
      </dsp:nvSpPr>
      <dsp:spPr>
        <a:xfrm>
          <a:off x="8874856" y="1796616"/>
          <a:ext cx="599571" cy="599571"/>
        </a:xfrm>
        <a:prstGeom prst="downArrow">
          <a:avLst>
            <a:gd name="adj1" fmla="val 55000"/>
            <a:gd name="adj2" fmla="val 45000"/>
          </a:avLst>
        </a:prstGeom>
        <a:solidFill>
          <a:schemeClr val="accent2">
            <a:tint val="40000"/>
            <a:alpha val="90000"/>
            <a:hueOff val="2512910"/>
            <a:satOff val="-2189"/>
            <a:lumOff val="-3"/>
            <a:alphaOff val="0"/>
          </a:schemeClr>
        </a:solidFill>
        <a:ln w="25400" cap="flat" cmpd="sng" algn="ctr">
          <a:solidFill>
            <a:schemeClr val="accent2">
              <a:tint val="40000"/>
              <a:alpha val="90000"/>
              <a:hueOff val="2512910"/>
              <a:satOff val="-2189"/>
              <a:lumOff val="-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9009759" y="1796616"/>
        <a:ext cx="329765" cy="451177"/>
      </dsp:txXfrm>
    </dsp:sp>
    <dsp:sp modelId="{7F4D63EE-6946-4DA7-92CD-017B52A9D1A7}">
      <dsp:nvSpPr>
        <dsp:cNvPr id="0" name=""/>
        <dsp:cNvSpPr/>
      </dsp:nvSpPr>
      <dsp:spPr>
        <a:xfrm>
          <a:off x="9596093" y="2886746"/>
          <a:ext cx="599571" cy="599571"/>
        </a:xfrm>
        <a:prstGeom prst="downArrow">
          <a:avLst>
            <a:gd name="adj1" fmla="val 55000"/>
            <a:gd name="adj2" fmla="val 45000"/>
          </a:avLst>
        </a:prstGeom>
        <a:solidFill>
          <a:schemeClr val="accent2">
            <a:tint val="40000"/>
            <a:alpha val="90000"/>
            <a:hueOff val="5025821"/>
            <a:satOff val="-4378"/>
            <a:lumOff val="-6"/>
            <a:alphaOff val="0"/>
          </a:schemeClr>
        </a:solidFill>
        <a:ln w="25400" cap="flat" cmpd="sng" algn="ctr">
          <a:solidFill>
            <a:schemeClr val="accent2">
              <a:tint val="40000"/>
              <a:alpha val="90000"/>
              <a:hueOff val="5025821"/>
              <a:satOff val="-4378"/>
              <a:lumOff val="-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9730996" y="2886746"/>
        <a:ext cx="329765" cy="45117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84ABB4-BAFD-4100-B0E8-70BFBF84301B}" type="datetimeFigureOut">
              <a:rPr lang="en-GB"/>
              <a:t>15/10/2021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DDC8B6-5A5E-4E0C-9066-304443DDF7B3}" type="slidenum">
              <a:rPr lang="en-GB"/>
              <a:t>‹#›</a:t>
            </a:fld>
            <a:endParaRPr lang="en-GB"/>
          </a:p>
        </p:txBody>
      </p:sp>
    </p:spTree>
    <p:extLst>
      <p:ext uri="{BB962C8B-B14F-4D97-AF65-F5344CB8AC3E}">
        <p14:creationId xmlns:p14="http://schemas.microsoft.com/office/powerpoint/2010/main" val="283308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Different wording from old document look at change on next slide</a:t>
            </a:r>
          </a:p>
        </p:txBody>
      </p:sp>
      <p:sp>
        <p:nvSpPr>
          <p:cNvPr id="4" name="Slide Number Placeholder 3"/>
          <p:cNvSpPr>
            <a:spLocks noGrp="1"/>
          </p:cNvSpPr>
          <p:nvPr>
            <p:ph type="sldNum" sz="quarter" idx="5"/>
          </p:nvPr>
        </p:nvSpPr>
        <p:spPr/>
        <p:txBody>
          <a:bodyPr/>
          <a:lstStyle/>
          <a:p>
            <a:fld id="{D4DDC8B6-5A5E-4E0C-9066-304443DDF7B3}" type="slidenum">
              <a:rPr lang="en-GB" smtClean="0"/>
              <a:t>5</a:t>
            </a:fld>
            <a:endParaRPr lang="en-GB"/>
          </a:p>
        </p:txBody>
      </p:sp>
    </p:spTree>
    <p:extLst>
      <p:ext uri="{BB962C8B-B14F-4D97-AF65-F5344CB8AC3E}">
        <p14:creationId xmlns:p14="http://schemas.microsoft.com/office/powerpoint/2010/main" val="1876156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826BAF5D-ADCC-494D-8503-DEB21C52ADAF}"/>
              </a:ext>
            </a:extLst>
          </p:cNvPr>
          <p:cNvSpPr>
            <a:spLocks noGrp="1" noRot="1" noChangeAspect="1" noTextEdit="1"/>
          </p:cNvSpPr>
          <p:nvPr>
            <p:ph type="sldImg"/>
          </p:nvPr>
        </p:nvSpPr>
        <p:spPr>
          <a:ln/>
        </p:spPr>
      </p:sp>
      <p:sp>
        <p:nvSpPr>
          <p:cNvPr id="78851" name="Notes Placeholder 2">
            <a:extLst>
              <a:ext uri="{FF2B5EF4-FFF2-40B4-BE49-F238E27FC236}">
                <a16:creationId xmlns:a16="http://schemas.microsoft.com/office/drawing/2014/main" id="{ED14D424-224D-4D8F-8B55-A5ECAB8A0D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altLang="en-US">
                <a:latin typeface="Arial" panose="020B0604020202020204" pitchFamily="34" charset="0"/>
                <a:ea typeface="ＭＳ Ｐゴシック" panose="020B0600070205080204" pitchFamily="34" charset="-128"/>
              </a:rPr>
              <a:t>Think about the positive connections in the brain  - neuorscience</a:t>
            </a:r>
          </a:p>
        </p:txBody>
      </p:sp>
      <p:sp>
        <p:nvSpPr>
          <p:cNvPr id="78852" name="Slide Number Placeholder 3">
            <a:extLst>
              <a:ext uri="{FF2B5EF4-FFF2-40B4-BE49-F238E27FC236}">
                <a16:creationId xmlns:a16="http://schemas.microsoft.com/office/drawing/2014/main" id="{A68A77D2-A12F-4975-A2D8-B199C11738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98A0D8A-441E-41D6-B73E-0957D335DB2D}" type="slidenum">
              <a:rPr lang="en-US" altLang="en-US" sz="1200"/>
              <a:pPr/>
              <a:t>63</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577BDE2E-C4F2-4FCB-A017-D86EA30F2D47}"/>
              </a:ext>
            </a:extLst>
          </p:cNvPr>
          <p:cNvSpPr>
            <a:spLocks noGrp="1" noRot="1" noChangeAspect="1" noTextEdit="1"/>
          </p:cNvSpPr>
          <p:nvPr>
            <p:ph type="sldImg"/>
          </p:nvPr>
        </p:nvSpPr>
        <p:spPr>
          <a:ln/>
        </p:spPr>
      </p:sp>
      <p:sp>
        <p:nvSpPr>
          <p:cNvPr id="79875" name="Notes Placeholder 2">
            <a:extLst>
              <a:ext uri="{FF2B5EF4-FFF2-40B4-BE49-F238E27FC236}">
                <a16:creationId xmlns:a16="http://schemas.microsoft.com/office/drawing/2014/main" id="{CA44165F-16AA-4340-BF41-9117446787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a typeface="ＭＳ Ｐゴシック" panose="020B0600070205080204" pitchFamily="34" charset="-128"/>
            </a:endParaRPr>
          </a:p>
        </p:txBody>
      </p:sp>
      <p:sp>
        <p:nvSpPr>
          <p:cNvPr id="79876" name="Slide Number Placeholder 3">
            <a:extLst>
              <a:ext uri="{FF2B5EF4-FFF2-40B4-BE49-F238E27FC236}">
                <a16:creationId xmlns:a16="http://schemas.microsoft.com/office/drawing/2014/main" id="{55CFDF71-E52B-4A10-941E-BC43381DCA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DEFD673-FE11-45CC-AC69-BF5EBC5B1D44}" type="slidenum">
              <a:rPr lang="en-US" altLang="en-US" sz="1200"/>
              <a:pPr/>
              <a:t>65</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7FBA7A1B-0B7A-4B29-84FC-0D41DE545257}"/>
              </a:ext>
            </a:extLst>
          </p:cNvPr>
          <p:cNvSpPr>
            <a:spLocks noGrp="1" noRot="1" noChangeAspect="1" noTextEdit="1"/>
          </p:cNvSpPr>
          <p:nvPr>
            <p:ph type="sldImg"/>
          </p:nvPr>
        </p:nvSpPr>
        <p:spPr>
          <a:ln/>
        </p:spPr>
      </p:sp>
      <p:sp>
        <p:nvSpPr>
          <p:cNvPr id="80899" name="Notes Placeholder 2">
            <a:extLst>
              <a:ext uri="{FF2B5EF4-FFF2-40B4-BE49-F238E27FC236}">
                <a16:creationId xmlns:a16="http://schemas.microsoft.com/office/drawing/2014/main" id="{4B5FCA47-19A0-4651-B684-14909318D5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ea typeface="ＭＳ Ｐゴシック" panose="020B0600070205080204" pitchFamily="34" charset="-128"/>
              </a:rPr>
              <a:t>Guttering/tyres/bits of wood</a:t>
            </a:r>
          </a:p>
          <a:p>
            <a:r>
              <a:rPr lang="en-GB" altLang="en-US">
                <a:latin typeface="Arial" panose="020B0604020202020204" pitchFamily="34" charset="0"/>
                <a:ea typeface="ＭＳ Ｐゴシック" panose="020B0600070205080204" pitchFamily="34" charset="-128"/>
              </a:rPr>
              <a:t>Open-ended</a:t>
            </a:r>
          </a:p>
        </p:txBody>
      </p:sp>
      <p:sp>
        <p:nvSpPr>
          <p:cNvPr id="80900" name="Slide Number Placeholder 3">
            <a:extLst>
              <a:ext uri="{FF2B5EF4-FFF2-40B4-BE49-F238E27FC236}">
                <a16:creationId xmlns:a16="http://schemas.microsoft.com/office/drawing/2014/main" id="{409AE257-295C-4A9E-BEB3-445EAE9391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1754C8A-174A-4BCB-A01A-141964210DD6}" type="slidenum">
              <a:rPr lang="en-US" altLang="en-US" sz="1200"/>
              <a:pPr/>
              <a:t>66</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F171F558-527D-4B59-B9D1-CE69144A7F7A}"/>
              </a:ext>
            </a:extLst>
          </p:cNvPr>
          <p:cNvSpPr>
            <a:spLocks noGrp="1" noRot="1" noChangeAspect="1" noTextEdit="1"/>
          </p:cNvSpPr>
          <p:nvPr>
            <p:ph type="sldImg"/>
          </p:nvPr>
        </p:nvSpPr>
        <p:spPr>
          <a:ln/>
        </p:spPr>
      </p:sp>
      <p:sp>
        <p:nvSpPr>
          <p:cNvPr id="81923" name="Notes Placeholder 2">
            <a:extLst>
              <a:ext uri="{FF2B5EF4-FFF2-40B4-BE49-F238E27FC236}">
                <a16:creationId xmlns:a16="http://schemas.microsoft.com/office/drawing/2014/main" id="{F75D082D-3644-49D7-B4C3-3B26ECE956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ea typeface="ＭＳ Ｐゴシック" panose="020B0600070205080204" pitchFamily="34" charset="-128"/>
              </a:rPr>
              <a:t>Providing new and unusual objects and resources to explore... Especially linked to children’s interests – Active Learning</a:t>
            </a:r>
          </a:p>
        </p:txBody>
      </p:sp>
      <p:sp>
        <p:nvSpPr>
          <p:cNvPr id="81924" name="Slide Number Placeholder 3">
            <a:extLst>
              <a:ext uri="{FF2B5EF4-FFF2-40B4-BE49-F238E27FC236}">
                <a16:creationId xmlns:a16="http://schemas.microsoft.com/office/drawing/2014/main" id="{4A0703B3-97F2-4DF5-884E-A03911E7B6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5AD0862-607F-4ED0-BD06-8F63D82CFF1C}" type="slidenum">
              <a:rPr lang="en-US" altLang="en-US" sz="1200"/>
              <a:pPr/>
              <a:t>67</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81FA0015-3ABF-4918-A947-6BF737C3D789}"/>
              </a:ext>
            </a:extLst>
          </p:cNvPr>
          <p:cNvSpPr>
            <a:spLocks noGrp="1" noRot="1" noChangeAspect="1" noTextEdit="1"/>
          </p:cNvSpPr>
          <p:nvPr>
            <p:ph type="sldImg"/>
          </p:nvPr>
        </p:nvSpPr>
        <p:spPr>
          <a:ln/>
        </p:spPr>
      </p:sp>
      <p:sp>
        <p:nvSpPr>
          <p:cNvPr id="82947" name="Notes Placeholder 2">
            <a:extLst>
              <a:ext uri="{FF2B5EF4-FFF2-40B4-BE49-F238E27FC236}">
                <a16:creationId xmlns:a16="http://schemas.microsoft.com/office/drawing/2014/main" id="{799EB50D-5963-4AAB-A0A5-91D2D00C0E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ea typeface="ＭＳ Ｐゴシック" panose="020B0600070205080204" pitchFamily="34" charset="-128"/>
              </a:rPr>
              <a:t>Maintaining focus on their activity for a period of time – engaged and motivated</a:t>
            </a:r>
          </a:p>
        </p:txBody>
      </p:sp>
      <p:sp>
        <p:nvSpPr>
          <p:cNvPr id="82948" name="Slide Number Placeholder 3">
            <a:extLst>
              <a:ext uri="{FF2B5EF4-FFF2-40B4-BE49-F238E27FC236}">
                <a16:creationId xmlns:a16="http://schemas.microsoft.com/office/drawing/2014/main" id="{68F58F2F-030F-4608-BD0A-1B0C9B393D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B25AC7D-150B-482B-BC21-94BB6F96250F}" type="slidenum">
              <a:rPr lang="en-US" altLang="en-US" sz="1200"/>
              <a:pPr/>
              <a:t>69</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87A55BE7-1B5E-4AD3-8F99-AFBCF664B1E5}"/>
              </a:ext>
            </a:extLst>
          </p:cNvPr>
          <p:cNvSpPr>
            <a:spLocks noGrp="1" noRot="1" noChangeAspect="1" noTextEdit="1"/>
          </p:cNvSpPr>
          <p:nvPr>
            <p:ph type="sldImg"/>
          </p:nvPr>
        </p:nvSpPr>
        <p:spPr>
          <a:ln/>
        </p:spPr>
      </p:sp>
      <p:sp>
        <p:nvSpPr>
          <p:cNvPr id="86019" name="Notes Placeholder 2">
            <a:extLst>
              <a:ext uri="{FF2B5EF4-FFF2-40B4-BE49-F238E27FC236}">
                <a16:creationId xmlns:a16="http://schemas.microsoft.com/office/drawing/2014/main" id="{19A52D59-5959-46AC-82F8-1A70905947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GB" altLang="en-US">
              <a:latin typeface="Arial" panose="020B0604020202020204" pitchFamily="34" charset="0"/>
              <a:ea typeface="ＭＳ Ｐゴシック" panose="020B0600070205080204" pitchFamily="34" charset="-128"/>
            </a:endParaRPr>
          </a:p>
        </p:txBody>
      </p:sp>
      <p:sp>
        <p:nvSpPr>
          <p:cNvPr id="86020" name="Slide Number Placeholder 3">
            <a:extLst>
              <a:ext uri="{FF2B5EF4-FFF2-40B4-BE49-F238E27FC236}">
                <a16:creationId xmlns:a16="http://schemas.microsoft.com/office/drawing/2014/main" id="{1821E358-F0F1-442B-A19B-987576E77EB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7B82B85-DCA9-417C-A2E8-E35612AD93C5}" type="slidenum">
              <a:rPr lang="en-US" altLang="en-US" sz="1200"/>
              <a:pPr/>
              <a:t>74</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0293840B-40C0-44F2-8CEC-BB5CE90FC3C8}"/>
              </a:ext>
            </a:extLst>
          </p:cNvPr>
          <p:cNvSpPr>
            <a:spLocks noGrp="1" noRot="1" noChangeAspect="1" noTextEdit="1"/>
          </p:cNvSpPr>
          <p:nvPr>
            <p:ph type="sldImg"/>
          </p:nvPr>
        </p:nvSpPr>
        <p:spPr>
          <a:ln/>
        </p:spPr>
      </p:sp>
      <p:sp>
        <p:nvSpPr>
          <p:cNvPr id="87043" name="Notes Placeholder 2">
            <a:extLst>
              <a:ext uri="{FF2B5EF4-FFF2-40B4-BE49-F238E27FC236}">
                <a16:creationId xmlns:a16="http://schemas.microsoft.com/office/drawing/2014/main" id="{0BF0358F-4ACA-40A4-A003-E5C5E9D29C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altLang="en-US">
                <a:latin typeface="Arial" panose="020B0604020202020204" pitchFamily="34" charset="0"/>
                <a:ea typeface="ＭＳ Ｐゴシック" panose="020B0600070205080204" pitchFamily="34" charset="-128"/>
              </a:rPr>
              <a:t>Exploring natural materials</a:t>
            </a:r>
          </a:p>
          <a:p>
            <a:pPr eaLnBrk="1" hangingPunct="1">
              <a:spcBef>
                <a:spcPct val="0"/>
              </a:spcBef>
            </a:pPr>
            <a:r>
              <a:rPr lang="en-GB" altLang="en-US">
                <a:latin typeface="Arial" panose="020B0604020202020204" pitchFamily="34" charset="0"/>
                <a:ea typeface="ＭＳ Ｐゴシック" panose="020B0600070205080204" pitchFamily="34" charset="-128"/>
              </a:rPr>
              <a:t>Rolling the wheels over different surfaces</a:t>
            </a:r>
          </a:p>
          <a:p>
            <a:pPr eaLnBrk="1" hangingPunct="1">
              <a:spcBef>
                <a:spcPct val="0"/>
              </a:spcBef>
            </a:pPr>
            <a:r>
              <a:rPr lang="en-GB" altLang="en-US">
                <a:latin typeface="Arial" panose="020B0604020202020204" pitchFamily="34" charset="0"/>
                <a:ea typeface="ＭＳ Ｐゴシック" panose="020B0600070205080204" pitchFamily="34" charset="-128"/>
              </a:rPr>
              <a:t>Filling containers and trucks and transporting stones, slate, soil, gravel, sand, wood chip, bark</a:t>
            </a:r>
          </a:p>
          <a:p>
            <a:pPr eaLnBrk="1" hangingPunct="1">
              <a:spcBef>
                <a:spcPct val="0"/>
              </a:spcBef>
            </a:pPr>
            <a:r>
              <a:rPr lang="en-GB" altLang="en-US">
                <a:latin typeface="Arial" panose="020B0604020202020204" pitchFamily="34" charset="0"/>
                <a:ea typeface="ＭＳ Ｐゴシック" panose="020B0600070205080204" pitchFamily="34" charset="-128"/>
              </a:rPr>
              <a:t>Observing, noticing and describing textures</a:t>
            </a:r>
          </a:p>
        </p:txBody>
      </p:sp>
      <p:sp>
        <p:nvSpPr>
          <p:cNvPr id="87044" name="Slide Number Placeholder 3">
            <a:extLst>
              <a:ext uri="{FF2B5EF4-FFF2-40B4-BE49-F238E27FC236}">
                <a16:creationId xmlns:a16="http://schemas.microsoft.com/office/drawing/2014/main" id="{FBC19115-5101-44E3-8AED-2D4ED78B197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0B38E0B-34C5-4FCE-8986-43F6A6795A60}" type="slidenum">
              <a:rPr lang="en-US" altLang="en-US" sz="1200"/>
              <a:pPr/>
              <a:t>75</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5120A4D6-817F-43A7-8586-B449B95A820E}"/>
              </a:ext>
            </a:extLst>
          </p:cNvPr>
          <p:cNvSpPr>
            <a:spLocks noGrp="1" noRot="1" noChangeAspect="1" noTextEdit="1"/>
          </p:cNvSpPr>
          <p:nvPr>
            <p:ph type="sldImg"/>
          </p:nvPr>
        </p:nvSpPr>
        <p:spPr>
          <a:ln/>
        </p:spPr>
      </p:sp>
      <p:sp>
        <p:nvSpPr>
          <p:cNvPr id="91139" name="Notes Placeholder 2">
            <a:extLst>
              <a:ext uri="{FF2B5EF4-FFF2-40B4-BE49-F238E27FC236}">
                <a16:creationId xmlns:a16="http://schemas.microsoft.com/office/drawing/2014/main" id="{2AC9F4A6-6937-47AE-B1BD-A2C9CED15A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GB" altLang="en-US">
              <a:latin typeface="Arial" panose="020B0604020202020204" pitchFamily="34" charset="0"/>
              <a:ea typeface="ＭＳ Ｐゴシック" panose="020B0600070205080204" pitchFamily="34" charset="-128"/>
            </a:endParaRPr>
          </a:p>
        </p:txBody>
      </p:sp>
      <p:sp>
        <p:nvSpPr>
          <p:cNvPr id="91140" name="Slide Number Placeholder 3">
            <a:extLst>
              <a:ext uri="{FF2B5EF4-FFF2-40B4-BE49-F238E27FC236}">
                <a16:creationId xmlns:a16="http://schemas.microsoft.com/office/drawing/2014/main" id="{54BC222C-9A6E-43D4-A835-C9E035D479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56C3256-2BD1-4807-8681-B52DB6944827}" type="slidenum">
              <a:rPr lang="en-US" altLang="en-US" sz="1200"/>
              <a:pPr/>
              <a:t>77</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F04079BC-186A-427C-A6E1-A908A50B1739}"/>
              </a:ext>
            </a:extLst>
          </p:cNvPr>
          <p:cNvSpPr>
            <a:spLocks noGrp="1" noRot="1" noChangeAspect="1" noTextEdit="1"/>
          </p:cNvSpPr>
          <p:nvPr>
            <p:ph type="sldImg"/>
          </p:nvPr>
        </p:nvSpPr>
        <p:spPr>
          <a:ln/>
        </p:spPr>
      </p:sp>
      <p:sp>
        <p:nvSpPr>
          <p:cNvPr id="93187" name="Notes Placeholder 2">
            <a:extLst>
              <a:ext uri="{FF2B5EF4-FFF2-40B4-BE49-F238E27FC236}">
                <a16:creationId xmlns:a16="http://schemas.microsoft.com/office/drawing/2014/main" id="{F382E1E2-306C-402C-BB76-20832BC3B7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a typeface="ＭＳ Ｐゴシック" panose="020B0600070205080204" pitchFamily="34" charset="-128"/>
            </a:endParaRPr>
          </a:p>
        </p:txBody>
      </p:sp>
      <p:sp>
        <p:nvSpPr>
          <p:cNvPr id="93188" name="Slide Number Placeholder 3">
            <a:extLst>
              <a:ext uri="{FF2B5EF4-FFF2-40B4-BE49-F238E27FC236}">
                <a16:creationId xmlns:a16="http://schemas.microsoft.com/office/drawing/2014/main" id="{53557ABA-FBB4-458F-99CB-05455A0A24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FCA0B30-7AE6-4550-8DA0-04D80AD84260}" type="slidenum">
              <a:rPr lang="en-US" altLang="en-US" sz="1200"/>
              <a:pPr/>
              <a:t>82</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F8F227DD-65E1-417D-B3F4-D486DBE159C1}"/>
              </a:ext>
            </a:extLst>
          </p:cNvPr>
          <p:cNvSpPr>
            <a:spLocks noGrp="1" noRot="1" noChangeAspect="1" noTextEdit="1"/>
          </p:cNvSpPr>
          <p:nvPr>
            <p:ph type="sldImg"/>
          </p:nvPr>
        </p:nvSpPr>
        <p:spPr>
          <a:ln/>
        </p:spPr>
      </p:sp>
      <p:sp>
        <p:nvSpPr>
          <p:cNvPr id="94211" name="Notes Placeholder 2">
            <a:extLst>
              <a:ext uri="{FF2B5EF4-FFF2-40B4-BE49-F238E27FC236}">
                <a16:creationId xmlns:a16="http://schemas.microsoft.com/office/drawing/2014/main" id="{43A171B0-BEE7-435F-8A46-2156AAACD4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a typeface="ＭＳ Ｐゴシック" panose="020B0600070205080204" pitchFamily="34" charset="-128"/>
            </a:endParaRPr>
          </a:p>
        </p:txBody>
      </p:sp>
      <p:sp>
        <p:nvSpPr>
          <p:cNvPr id="94212" name="Slide Number Placeholder 3">
            <a:extLst>
              <a:ext uri="{FF2B5EF4-FFF2-40B4-BE49-F238E27FC236}">
                <a16:creationId xmlns:a16="http://schemas.microsoft.com/office/drawing/2014/main" id="{51C57CEF-BF38-4357-AFB7-DD30937E144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216F9F3-4AA0-4821-A68F-A8EB22650203}" type="slidenum">
              <a:rPr lang="en-US" altLang="en-US" sz="1200"/>
              <a:pPr/>
              <a:t>84</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Its intersting that we are moving from reflecting upon the different ways children learn to the diffent rate at which they learn – some have said this down plays the characteristics, but I think it taken that the characteristice must be in place for successful learning and that we now recognise that not all children will make the same progress. </a:t>
            </a:r>
            <a:endParaRPr lang="en-GB"/>
          </a:p>
        </p:txBody>
      </p:sp>
      <p:sp>
        <p:nvSpPr>
          <p:cNvPr id="4" name="Slide Number Placeholder 3"/>
          <p:cNvSpPr>
            <a:spLocks noGrp="1"/>
          </p:cNvSpPr>
          <p:nvPr>
            <p:ph type="sldNum" sz="quarter" idx="5"/>
          </p:nvPr>
        </p:nvSpPr>
        <p:spPr/>
        <p:txBody>
          <a:bodyPr/>
          <a:lstStyle/>
          <a:p>
            <a:fld id="{AA0E4FC9-32FD-43C0-BEF0-42038DD8512F}" type="slidenum">
              <a:rPr lang="en-GB"/>
              <a:t>6</a:t>
            </a:fld>
            <a:endParaRPr lang="en-GB"/>
          </a:p>
        </p:txBody>
      </p:sp>
    </p:spTree>
    <p:extLst>
      <p:ext uri="{BB962C8B-B14F-4D97-AF65-F5344CB8AC3E}">
        <p14:creationId xmlns:p14="http://schemas.microsoft.com/office/powerpoint/2010/main" val="180106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4DDC8B6-5A5E-4E0C-9066-304443DDF7B3}" type="slidenum">
              <a:rPr lang="en-GB" smtClean="0"/>
              <a:t>90</a:t>
            </a:fld>
            <a:endParaRPr lang="en-GB"/>
          </a:p>
        </p:txBody>
      </p:sp>
    </p:spTree>
    <p:extLst>
      <p:ext uri="{BB962C8B-B14F-4D97-AF65-F5344CB8AC3E}">
        <p14:creationId xmlns:p14="http://schemas.microsoft.com/office/powerpoint/2010/main" val="2893704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7ECF84AD-A00D-4A82-8533-500C183ADE7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D98BD0A-5AF8-44A3-AD65-71BF149ED590}" type="slidenum">
              <a:rPr lang="en-US" altLang="en-US" sz="1200"/>
              <a:pPr/>
              <a:t>91</a:t>
            </a:fld>
            <a:endParaRPr lang="en-US" altLang="en-US" sz="1200"/>
          </a:p>
        </p:txBody>
      </p:sp>
      <p:sp>
        <p:nvSpPr>
          <p:cNvPr id="96259" name="Rectangle 2">
            <a:extLst>
              <a:ext uri="{FF2B5EF4-FFF2-40B4-BE49-F238E27FC236}">
                <a16:creationId xmlns:a16="http://schemas.microsoft.com/office/drawing/2014/main" id="{2DB1BF15-962C-4FE0-A991-78FD4C82068E}"/>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FAFAF32D-B274-456A-AB5E-2BFAB5B9202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ea typeface="ＭＳ Ｐゴシック" panose="020B0600070205080204" pitchFamily="34" charset="-128"/>
              </a:rPr>
              <a:t>Strategies to involve the chlidren:</a:t>
            </a:r>
          </a:p>
          <a:p>
            <a:endParaRPr lang="en-GB" altLang="en-US">
              <a:latin typeface="Arial" panose="020B0604020202020204" pitchFamily="34" charset="0"/>
              <a:ea typeface="ＭＳ Ｐゴシック" panose="020B0600070205080204" pitchFamily="34" charset="-128"/>
            </a:endParaRPr>
          </a:p>
          <a:p>
            <a:r>
              <a:rPr lang="en-GB" altLang="en-US">
                <a:latin typeface="Arial" panose="020B0604020202020204" pitchFamily="34" charset="0"/>
                <a:ea typeface="ＭＳ Ｐゴシック" panose="020B0600070205080204" pitchFamily="34" charset="-128"/>
              </a:rPr>
              <a:t>Dinosaurs, superheroes, which would you choose?</a:t>
            </a:r>
          </a:p>
          <a:p>
            <a:endParaRPr lang="en-GB"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a:extLst>
              <a:ext uri="{FF2B5EF4-FFF2-40B4-BE49-F238E27FC236}">
                <a16:creationId xmlns:a16="http://schemas.microsoft.com/office/drawing/2014/main" id="{8E62AFFA-7BB3-4A40-961A-1A9B536C713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ACE9E83-8D55-46D3-875F-AF9DCC73AAEF}" type="slidenum">
              <a:rPr lang="en-US" altLang="en-US" sz="1200"/>
              <a:pPr/>
              <a:t>92</a:t>
            </a:fld>
            <a:endParaRPr lang="en-US" altLang="en-US" sz="1200"/>
          </a:p>
        </p:txBody>
      </p:sp>
      <p:sp>
        <p:nvSpPr>
          <p:cNvPr id="97283" name="Rectangle 2">
            <a:extLst>
              <a:ext uri="{FF2B5EF4-FFF2-40B4-BE49-F238E27FC236}">
                <a16:creationId xmlns:a16="http://schemas.microsoft.com/office/drawing/2014/main" id="{8D43A655-2FA2-4C57-A6BB-143D16DE2000}"/>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86678830-1F29-45DA-988A-F2F30B9BC481}"/>
              </a:ext>
            </a:extLst>
          </p:cNvPr>
          <p:cNvSpPr>
            <a:spLocks noGrp="1" noChangeArrowheads="1"/>
          </p:cNvSpPr>
          <p:nvPr>
            <p:ph type="body" idx="1"/>
          </p:nvPr>
        </p:nvSpPr>
        <p:spPr>
          <a:xfrm>
            <a:off x="666750" y="4714875"/>
            <a:ext cx="5335588"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latin typeface="Arial" panose="020B0604020202020204" pitchFamily="34" charset="0"/>
                <a:ea typeface="ＭＳ Ｐゴシック" panose="020B0600070205080204" pitchFamily="34" charset="-128"/>
              </a:rPr>
              <a:t>ACTIVITY</a:t>
            </a:r>
          </a:p>
          <a:p>
            <a:pPr eaLnBrk="1" hangingPunct="1"/>
            <a:endParaRPr lang="en-GB" altLang="en-US">
              <a:latin typeface="Arial" panose="020B0604020202020204" pitchFamily="34" charset="0"/>
              <a:ea typeface="ＭＳ Ｐゴシック" panose="020B0600070205080204" pitchFamily="34" charset="-128"/>
            </a:endParaRPr>
          </a:p>
          <a:p>
            <a:pPr eaLnBrk="1" hangingPunct="1"/>
            <a:r>
              <a:rPr lang="en-GB" altLang="en-US">
                <a:latin typeface="Arial" panose="020B0604020202020204" pitchFamily="34" charset="0"/>
                <a:ea typeface="ＭＳ Ｐゴシック" panose="020B0600070205080204" pitchFamily="34" charset="-128"/>
              </a:rPr>
              <a:t>Post it Notes.</a:t>
            </a:r>
          </a:p>
          <a:p>
            <a:pPr eaLnBrk="1" hangingPunct="1"/>
            <a:endParaRPr lang="en-GB" altLang="en-US">
              <a:latin typeface="Arial" panose="020B0604020202020204" pitchFamily="34" charset="0"/>
              <a:ea typeface="ＭＳ Ｐゴシック" panose="020B0600070205080204" pitchFamily="34" charset="-128"/>
            </a:endParaRPr>
          </a:p>
          <a:p>
            <a:pPr eaLnBrk="1" hangingPunct="1"/>
            <a:r>
              <a:rPr lang="en-GB" altLang="en-US">
                <a:latin typeface="Arial" panose="020B0604020202020204" pitchFamily="34" charset="0"/>
                <a:ea typeface="ＭＳ Ｐゴシック" panose="020B0600070205080204" pitchFamily="34" charset="-128"/>
              </a:rPr>
              <a:t>Take 3 each.</a:t>
            </a:r>
          </a:p>
          <a:p>
            <a:pPr eaLnBrk="1" hangingPunct="1"/>
            <a:endParaRPr lang="en-GB" altLang="en-US">
              <a:latin typeface="Arial" panose="020B0604020202020204" pitchFamily="34" charset="0"/>
              <a:ea typeface="ＭＳ Ｐゴシック" panose="020B0600070205080204" pitchFamily="34" charset="-128"/>
            </a:endParaRPr>
          </a:p>
          <a:p>
            <a:pPr eaLnBrk="1" hangingPunct="1"/>
            <a:r>
              <a:rPr lang="en-GB" altLang="en-US">
                <a:latin typeface="Arial" panose="020B0604020202020204" pitchFamily="34" charset="0"/>
                <a:ea typeface="ＭＳ Ｐゴシック" panose="020B0600070205080204" pitchFamily="34" charset="-128"/>
              </a:rPr>
              <a:t>How will you use this info to impact practice?</a:t>
            </a:r>
          </a:p>
          <a:p>
            <a:pPr eaLnBrk="1" hangingPunct="1"/>
            <a:endParaRPr lang="en-GB" altLang="en-US">
              <a:latin typeface="Arial" panose="020B0604020202020204" pitchFamily="34" charset="0"/>
              <a:ea typeface="ＭＳ Ｐゴシック" panose="020B0600070205080204" pitchFamily="34" charset="-128"/>
            </a:endParaRPr>
          </a:p>
          <a:p>
            <a:pPr eaLnBrk="1" hangingPunct="1"/>
            <a:r>
              <a:rPr lang="en-GB" altLang="en-US">
                <a:latin typeface="Arial" panose="020B0604020202020204" pitchFamily="34" charset="0"/>
                <a:ea typeface="ＭＳ Ｐゴシック" panose="020B0600070205080204" pitchFamily="34" charset="-128"/>
              </a:rPr>
              <a:t>Write on Post-it.  Stick on flipchart paper.</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EC460688-7CB2-4DD8-94DA-6E8054ED3A12}"/>
              </a:ext>
            </a:extLst>
          </p:cNvPr>
          <p:cNvSpPr>
            <a:spLocks noGrp="1" noRot="1" noChangeAspect="1" noTextEdit="1"/>
          </p:cNvSpPr>
          <p:nvPr>
            <p:ph type="sldImg"/>
          </p:nvPr>
        </p:nvSpPr>
        <p:spPr>
          <a:ln/>
        </p:spPr>
      </p:sp>
      <p:sp>
        <p:nvSpPr>
          <p:cNvPr id="98307" name="Notes Placeholder 2">
            <a:extLst>
              <a:ext uri="{FF2B5EF4-FFF2-40B4-BE49-F238E27FC236}">
                <a16:creationId xmlns:a16="http://schemas.microsoft.com/office/drawing/2014/main" id="{AD806BBF-2D21-4DE0-885D-93FC3A59DD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a typeface="ＭＳ Ｐゴシック" panose="020B0600070205080204" pitchFamily="34" charset="-128"/>
            </a:endParaRPr>
          </a:p>
        </p:txBody>
      </p:sp>
      <p:sp>
        <p:nvSpPr>
          <p:cNvPr id="98308" name="Slide Number Placeholder 3">
            <a:extLst>
              <a:ext uri="{FF2B5EF4-FFF2-40B4-BE49-F238E27FC236}">
                <a16:creationId xmlns:a16="http://schemas.microsoft.com/office/drawing/2014/main" id="{6924B9AD-36E7-4746-9B44-A8F4A6D310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EF5802E-636F-408D-BE59-A50723C9DA32}" type="slidenum">
              <a:rPr lang="en-US" altLang="en-US" sz="1200"/>
              <a:pPr/>
              <a:t>93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normAutofit/>
          </a:bodyPr>
          <a:lstStyle/>
          <a:p>
            <a:r>
              <a:rPr lang="en-GB"/>
              <a:t>Schemas</a:t>
            </a:r>
          </a:p>
        </p:txBody>
      </p:sp>
      <p:sp>
        <p:nvSpPr>
          <p:cNvPr id="4" name="Slide Number Placeholder 3"/>
          <p:cNvSpPr>
            <a:spLocks noGrp="1"/>
          </p:cNvSpPr>
          <p:nvPr>
            <p:ph type="sldNum" sz="quarter" idx="10"/>
          </p:nvPr>
        </p:nvSpPr>
        <p:spPr/>
        <p:txBody>
          <a:bodyPr/>
          <a:lstStyle/>
          <a:p>
            <a:fld id="{D2D4FB5C-06AD-48BB-AABC-762C6A819828}" type="slidenum">
              <a:rPr lang="en-GB" smtClean="0"/>
              <a:pPr/>
              <a:t>13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60009A6-1512-4391-A543-03D1935D5605}"/>
              </a:ext>
            </a:extLst>
          </p:cNvPr>
          <p:cNvSpPr>
            <a:spLocks noGrp="1" noRot="1" noChangeAspect="1" noTextEdit="1"/>
          </p:cNvSpPr>
          <p:nvPr>
            <p:ph type="sldImg"/>
          </p:nvPr>
        </p:nvSpPr>
        <p:spPr>
          <a:ln/>
        </p:spPr>
      </p:sp>
      <p:sp>
        <p:nvSpPr>
          <p:cNvPr id="70659" name="Notes Placeholder 2">
            <a:extLst>
              <a:ext uri="{FF2B5EF4-FFF2-40B4-BE49-F238E27FC236}">
                <a16:creationId xmlns:a16="http://schemas.microsoft.com/office/drawing/2014/main" id="{AA612440-3B44-47AB-9DF5-5C6BFB0F74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ea typeface="ＭＳ Ｐゴシック" panose="020B0600070205080204" pitchFamily="34" charset="-128"/>
              </a:rPr>
              <a:t>Linking back to neuroscience research</a:t>
            </a:r>
          </a:p>
          <a:p>
            <a:endParaRPr lang="en-GB" altLang="en-US">
              <a:latin typeface="Arial" panose="020B0604020202020204" pitchFamily="34" charset="0"/>
              <a:ea typeface="ＭＳ Ｐゴシック" panose="020B0600070205080204" pitchFamily="34" charset="-128"/>
            </a:endParaRPr>
          </a:p>
          <a:p>
            <a:r>
              <a:rPr lang="en-GB" altLang="en-US">
                <a:latin typeface="Arial" panose="020B0604020202020204" pitchFamily="34" charset="0"/>
                <a:ea typeface="ＭＳ Ｐゴシック" panose="020B0600070205080204" pitchFamily="34" charset="-128"/>
              </a:rPr>
              <a:t>Play is the natural way in which children learn. It is the process through which children explore,</a:t>
            </a:r>
          </a:p>
          <a:p>
            <a:r>
              <a:rPr lang="en-GB" altLang="en-US">
                <a:latin typeface="Arial" panose="020B0604020202020204" pitchFamily="34" charset="0"/>
                <a:ea typeface="ＭＳ Ｐゴシック" panose="020B0600070205080204" pitchFamily="34" charset="-128"/>
              </a:rPr>
              <a:t>investigate, recreate and come to understand their world. Play is an activity in which everything that a</a:t>
            </a:r>
          </a:p>
          <a:p>
            <a:r>
              <a:rPr lang="en-GB" altLang="en-US">
                <a:latin typeface="Arial" panose="020B0604020202020204" pitchFamily="34" charset="0"/>
                <a:ea typeface="ＭＳ Ｐゴシック" panose="020B0600070205080204" pitchFamily="34" charset="-128"/>
              </a:rPr>
              <a:t>child knows and can do is practised or used to make sense of what is new.</a:t>
            </a:r>
          </a:p>
          <a:p>
            <a:endParaRPr lang="en-GB" altLang="en-US">
              <a:latin typeface="Arial" panose="020B0604020202020204" pitchFamily="34" charset="0"/>
              <a:ea typeface="ＭＳ Ｐゴシック" panose="020B0600070205080204" pitchFamily="34" charset="-128"/>
            </a:endParaRPr>
          </a:p>
          <a:p>
            <a:endParaRPr lang="en-GB" altLang="en-US">
              <a:latin typeface="Arial" panose="020B0604020202020204" pitchFamily="34" charset="0"/>
              <a:ea typeface="ＭＳ Ｐゴシック" panose="020B0600070205080204" pitchFamily="34" charset="-128"/>
            </a:endParaRPr>
          </a:p>
          <a:p>
            <a:endParaRPr lang="en-GB" altLang="en-US">
              <a:latin typeface="Arial" panose="020B0604020202020204" pitchFamily="34" charset="0"/>
              <a:ea typeface="ＭＳ Ｐゴシック" panose="020B0600070205080204" pitchFamily="34" charset="-128"/>
            </a:endParaRPr>
          </a:p>
        </p:txBody>
      </p:sp>
      <p:sp>
        <p:nvSpPr>
          <p:cNvPr id="70660" name="Slide Number Placeholder 3">
            <a:extLst>
              <a:ext uri="{FF2B5EF4-FFF2-40B4-BE49-F238E27FC236}">
                <a16:creationId xmlns:a16="http://schemas.microsoft.com/office/drawing/2014/main" id="{49149241-8023-4FCA-BF85-9B125BB713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FC002F1-7949-4754-B0C9-B8AF01B7A72D}" type="slidenum">
              <a:rPr lang="en-US" altLang="en-US" sz="1200"/>
              <a:pPr/>
              <a:t>55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F2406303-D1C3-4DBA-87E6-983D7057631A}"/>
              </a:ext>
            </a:extLst>
          </p:cNvPr>
          <p:cNvSpPr>
            <a:spLocks noGrp="1" noRot="1" noChangeAspect="1" noTextEdit="1"/>
          </p:cNvSpPr>
          <p:nvPr>
            <p:ph type="sldImg"/>
          </p:nvPr>
        </p:nvSpPr>
        <p:spPr>
          <a:ln/>
        </p:spPr>
      </p:sp>
      <p:sp>
        <p:nvSpPr>
          <p:cNvPr id="71683" name="Notes Placeholder 2">
            <a:extLst>
              <a:ext uri="{FF2B5EF4-FFF2-40B4-BE49-F238E27FC236}">
                <a16:creationId xmlns:a16="http://schemas.microsoft.com/office/drawing/2014/main" id="{00A9471D-9DBA-454B-8817-66A179A242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ea typeface="ＭＳ Ｐゴシック" panose="020B0600070205080204" pitchFamily="34" charset="-128"/>
              </a:rPr>
              <a:t>The key word is ....  </a:t>
            </a:r>
            <a:r>
              <a:rPr lang="en-GB" altLang="en-US">
                <a:solidFill>
                  <a:srgbClr val="0070C0"/>
                </a:solidFill>
                <a:latin typeface="Arial" panose="020B0604020202020204" pitchFamily="34" charset="0"/>
                <a:ea typeface="ＭＳ Ｐゴシック" panose="020B0600070205080204" pitchFamily="34" charset="-128"/>
              </a:rPr>
              <a:t>Engagement</a:t>
            </a:r>
          </a:p>
          <a:p>
            <a:r>
              <a:rPr lang="en-GB" altLang="en-US">
                <a:latin typeface="Arial" panose="020B0604020202020204" pitchFamily="34" charset="0"/>
                <a:ea typeface="ＭＳ Ｐゴシック" panose="020B0600070205080204" pitchFamily="34" charset="-128"/>
              </a:rPr>
              <a:t>When it comes to really effective teaching and learning in the Early Years, </a:t>
            </a:r>
            <a:r>
              <a:rPr lang="en-GB" altLang="en-US">
                <a:solidFill>
                  <a:srgbClr val="0070C0"/>
                </a:solidFill>
                <a:latin typeface="Arial" panose="020B0604020202020204" pitchFamily="34" charset="0"/>
                <a:ea typeface="ＭＳ Ｐゴシック" panose="020B0600070205080204" pitchFamily="34" charset="-128"/>
              </a:rPr>
              <a:t>high level engagement will give you high level attainment.</a:t>
            </a:r>
            <a:r>
              <a:rPr lang="en-GB" altLang="en-US">
                <a:latin typeface="Arial" panose="020B0604020202020204" pitchFamily="34" charset="0"/>
                <a:ea typeface="ＭＳ Ｐゴシック" panose="020B0600070205080204" pitchFamily="34" charset="-128"/>
              </a:rPr>
              <a:t> </a:t>
            </a:r>
          </a:p>
          <a:p>
            <a:r>
              <a:rPr lang="en-GB" altLang="en-US" sz="1000">
                <a:latin typeface="Arial" panose="020B0604020202020204" pitchFamily="34" charset="0"/>
                <a:ea typeface="ＭＳ Ｐゴシック" panose="020B0600070205080204" pitchFamily="34" charset="-128"/>
              </a:rPr>
              <a:t>Next, we will examine what this will look like for children and their learning and development in Number across the EYFS?</a:t>
            </a:r>
            <a:endParaRPr lang="en-GB" altLang="en-US">
              <a:latin typeface="Arial" panose="020B0604020202020204" pitchFamily="34" charset="0"/>
              <a:ea typeface="ＭＳ Ｐゴシック" panose="020B0600070205080204" pitchFamily="34" charset="-128"/>
            </a:endParaRPr>
          </a:p>
          <a:p>
            <a:r>
              <a:rPr lang="en-GB" altLang="en-US">
                <a:latin typeface="Arial" panose="020B0604020202020204" pitchFamily="34" charset="0"/>
                <a:ea typeface="ＭＳ Ｐゴシック" panose="020B0600070205080204" pitchFamily="34" charset="-128"/>
              </a:rPr>
              <a:t>In order to support children's mathematical learning effectively, practitioners need to recognise the value of play and exploration. In play, children use all their senses -including balance and motion - and their actions underpin all conceptual development.</a:t>
            </a:r>
          </a:p>
          <a:p>
            <a:endParaRPr lang="en-GB" altLang="en-US">
              <a:latin typeface="Arial" panose="020B0604020202020204" pitchFamily="34" charset="0"/>
              <a:ea typeface="ＭＳ Ｐゴシック" panose="020B0600070205080204" pitchFamily="34" charset="-128"/>
            </a:endParaRPr>
          </a:p>
          <a:p>
            <a:r>
              <a:rPr lang="en-GB" altLang="en-US">
                <a:latin typeface="Arial" panose="020B0604020202020204" pitchFamily="34" charset="0"/>
                <a:ea typeface="ＭＳ Ｐゴシック" panose="020B0600070205080204" pitchFamily="34" charset="-128"/>
              </a:rPr>
              <a:t>Evolutionary-animals play. Reminder.</a:t>
            </a:r>
          </a:p>
          <a:p>
            <a:endParaRPr lang="en-GB" altLang="en-US">
              <a:latin typeface="Arial" panose="020B0604020202020204" pitchFamily="34" charset="0"/>
              <a:ea typeface="ＭＳ Ｐゴシック" panose="020B0600070205080204" pitchFamily="34" charset="-128"/>
            </a:endParaRPr>
          </a:p>
        </p:txBody>
      </p:sp>
      <p:sp>
        <p:nvSpPr>
          <p:cNvPr id="71684" name="Slide Number Placeholder 3">
            <a:extLst>
              <a:ext uri="{FF2B5EF4-FFF2-40B4-BE49-F238E27FC236}">
                <a16:creationId xmlns:a16="http://schemas.microsoft.com/office/drawing/2014/main" id="{F584282E-37DF-4F11-87DE-2B78926A2E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4383E58-B210-4183-927C-87039522E5E7}" type="slidenum">
              <a:rPr lang="en-US" altLang="en-US" sz="1200"/>
              <a:pPr/>
              <a:t>56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710CF0BC-B9A9-46E8-A262-ECCF3FE38B7D}"/>
              </a:ext>
            </a:extLst>
          </p:cNvPr>
          <p:cNvSpPr>
            <a:spLocks noGrp="1" noRot="1" noChangeAspect="1" noTextEdit="1"/>
          </p:cNvSpPr>
          <p:nvPr>
            <p:ph type="sldImg"/>
          </p:nvPr>
        </p:nvSpPr>
        <p:spPr>
          <a:ln/>
        </p:spPr>
      </p:sp>
      <p:sp>
        <p:nvSpPr>
          <p:cNvPr id="72707" name="Notes Placeholder 2">
            <a:extLst>
              <a:ext uri="{FF2B5EF4-FFF2-40B4-BE49-F238E27FC236}">
                <a16:creationId xmlns:a16="http://schemas.microsoft.com/office/drawing/2014/main" id="{FDBBABBD-3638-4954-A0E8-D65D8612A3E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latin typeface="Arial" panose="020B0604020202020204" pitchFamily="34" charset="0"/>
                <a:ea typeface="ＭＳ Ｐゴシック" panose="020B0600070205080204" pitchFamily="34" charset="-128"/>
              </a:rPr>
              <a:t>ACTIVITY: </a:t>
            </a:r>
          </a:p>
          <a:p>
            <a:endParaRPr lang="en-GB" altLang="en-US" dirty="0">
              <a:latin typeface="Arial" panose="020B0604020202020204" pitchFamily="34" charset="0"/>
              <a:ea typeface="ＭＳ Ｐゴシック" panose="020B0600070205080204" pitchFamily="34" charset="-128"/>
            </a:endParaRPr>
          </a:p>
          <a:p>
            <a:r>
              <a:rPr lang="en-GB" altLang="en-US" dirty="0">
                <a:latin typeface="Arial" panose="020B0604020202020204" pitchFamily="34" charset="0"/>
                <a:ea typeface="ＭＳ Ｐゴシック" panose="020B0600070205080204" pitchFamily="34" charset="-128"/>
              </a:rPr>
              <a:t>Watch Wingate Video Clip.</a:t>
            </a:r>
          </a:p>
          <a:p>
            <a:endParaRPr lang="en-GB" altLang="en-US" dirty="0">
              <a:latin typeface="Arial" panose="020B0604020202020204" pitchFamily="34" charset="0"/>
              <a:ea typeface="ＭＳ Ｐゴシック" panose="020B0600070205080204" pitchFamily="34" charset="-128"/>
            </a:endParaRPr>
          </a:p>
          <a:p>
            <a:r>
              <a:rPr lang="en-GB" altLang="en-US" dirty="0">
                <a:latin typeface="Arial" panose="020B0604020202020204" pitchFamily="34" charset="0"/>
                <a:ea typeface="ＭＳ Ｐゴシック" panose="020B0600070205080204" pitchFamily="34" charset="-128"/>
              </a:rPr>
              <a:t>What was meaningful?</a:t>
            </a:r>
          </a:p>
          <a:p>
            <a:endParaRPr lang="en-GB" altLang="en-US" dirty="0">
              <a:latin typeface="Arial" panose="020B0604020202020204" pitchFamily="34" charset="0"/>
              <a:ea typeface="ＭＳ Ｐゴシック" panose="020B0600070205080204" pitchFamily="34" charset="-128"/>
            </a:endParaRPr>
          </a:p>
          <a:p>
            <a:r>
              <a:rPr lang="en-GB" altLang="en-US" dirty="0">
                <a:latin typeface="Arial" panose="020B0604020202020204" pitchFamily="34" charset="0"/>
                <a:ea typeface="ＭＳ Ｐゴシック" panose="020B0600070205080204" pitchFamily="34" charset="-128"/>
              </a:rPr>
              <a:t>Which characteristics did you observe?-feedback to group with examples.</a:t>
            </a:r>
          </a:p>
          <a:p>
            <a:endParaRPr lang="en-GB" altLang="en-US" dirty="0">
              <a:latin typeface="Arial" panose="020B0604020202020204" pitchFamily="34" charset="0"/>
              <a:ea typeface="ＭＳ Ｐゴシック" panose="020B0600070205080204" pitchFamily="34" charset="-128"/>
            </a:endParaRPr>
          </a:p>
        </p:txBody>
      </p:sp>
      <p:sp>
        <p:nvSpPr>
          <p:cNvPr id="72708" name="Slide Number Placeholder 3">
            <a:extLst>
              <a:ext uri="{FF2B5EF4-FFF2-40B4-BE49-F238E27FC236}">
                <a16:creationId xmlns:a16="http://schemas.microsoft.com/office/drawing/2014/main" id="{4DB10282-F952-4D57-8BB6-1EDCB77243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0E21638-12E2-4C79-8DAC-57F648D8AC66}" type="slidenum">
              <a:rPr lang="en-US" altLang="en-US" sz="1200"/>
              <a:pPr/>
              <a:t>57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832DCB0C-19A0-4154-B495-A3570EA0365B}"/>
              </a:ext>
            </a:extLst>
          </p:cNvPr>
          <p:cNvSpPr>
            <a:spLocks noGrp="1" noRot="1" noChangeAspect="1" noTextEdit="1"/>
          </p:cNvSpPr>
          <p:nvPr>
            <p:ph type="sldImg"/>
          </p:nvPr>
        </p:nvSpPr>
        <p:spPr>
          <a:ln/>
        </p:spPr>
      </p:sp>
      <p:sp>
        <p:nvSpPr>
          <p:cNvPr id="73731" name="Notes Placeholder 2">
            <a:extLst>
              <a:ext uri="{FF2B5EF4-FFF2-40B4-BE49-F238E27FC236}">
                <a16:creationId xmlns:a16="http://schemas.microsoft.com/office/drawing/2014/main" id="{E902781E-0021-4C7E-B5B3-205F33AB286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a typeface="ＭＳ Ｐゴシック" panose="020B0600070205080204" pitchFamily="34" charset="-128"/>
            </a:endParaRPr>
          </a:p>
        </p:txBody>
      </p:sp>
      <p:sp>
        <p:nvSpPr>
          <p:cNvPr id="73732" name="Slide Number Placeholder 3">
            <a:extLst>
              <a:ext uri="{FF2B5EF4-FFF2-40B4-BE49-F238E27FC236}">
                <a16:creationId xmlns:a16="http://schemas.microsoft.com/office/drawing/2014/main" id="{0702C016-7EE7-46D2-A73F-8DEE7A287E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2956E78-72BB-4701-B593-8735CD34E0D3}" type="slidenum">
              <a:rPr lang="en-US" altLang="en-US" sz="1200"/>
              <a:pPr/>
              <a:t>58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A47A7AE6-5382-4AD5-8829-786ABC3579E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6C79A15-63BD-4EFE-9417-9BD2304ADBD0}" type="slidenum">
              <a:rPr lang="en-US" altLang="en-US" sz="1200"/>
              <a:pPr/>
              <a:t>59</a:t>
            </a:fld>
            <a:endParaRPr lang="en-US" altLang="en-US" sz="1200"/>
          </a:p>
        </p:txBody>
      </p:sp>
      <p:sp>
        <p:nvSpPr>
          <p:cNvPr id="74755" name="Rectangle 2">
            <a:extLst>
              <a:ext uri="{FF2B5EF4-FFF2-40B4-BE49-F238E27FC236}">
                <a16:creationId xmlns:a16="http://schemas.microsoft.com/office/drawing/2014/main" id="{C8D0E529-1B7B-417D-A3C5-0B50BB9CC1FE}"/>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30DE6001-51CD-4E99-865B-0686CAC567B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D5F183B7-0F6E-46C9-AE7D-E3C1ADEF0E84}"/>
              </a:ext>
            </a:extLst>
          </p:cNvPr>
          <p:cNvSpPr>
            <a:spLocks noGrp="1" noRot="1" noChangeAspect="1" noTextEdit="1"/>
          </p:cNvSpPr>
          <p:nvPr>
            <p:ph type="sldImg"/>
          </p:nvPr>
        </p:nvSpPr>
        <p:spPr>
          <a:ln/>
        </p:spPr>
      </p:sp>
      <p:sp>
        <p:nvSpPr>
          <p:cNvPr id="77827" name="Notes Placeholder 2">
            <a:extLst>
              <a:ext uri="{FF2B5EF4-FFF2-40B4-BE49-F238E27FC236}">
                <a16:creationId xmlns:a16="http://schemas.microsoft.com/office/drawing/2014/main" id="{C91B60D4-AB56-442B-90B2-56E4FA1C0C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latin typeface="Arial" panose="020B0604020202020204" pitchFamily="34" charset="0"/>
                <a:ea typeface="ＭＳ Ｐゴシック" panose="020B0600070205080204" pitchFamily="34" charset="-128"/>
              </a:rPr>
              <a:t>Growth mindset for children</a:t>
            </a:r>
          </a:p>
          <a:p>
            <a:endParaRPr lang="en-GB" altLang="en-US" dirty="0">
              <a:latin typeface="Arial" panose="020B0604020202020204" pitchFamily="34" charset="0"/>
              <a:ea typeface="ＭＳ Ｐゴシック" panose="020B0600070205080204" pitchFamily="34" charset="-128"/>
            </a:endParaRPr>
          </a:p>
          <a:p>
            <a:r>
              <a:rPr lang="en-GB" altLang="en-US" dirty="0">
                <a:latin typeface="Arial" panose="020B0604020202020204" pitchFamily="34" charset="0"/>
                <a:ea typeface="ＭＳ Ｐゴシック" panose="020B0600070205080204" pitchFamily="34" charset="-128"/>
              </a:rPr>
              <a:t>The power of yet...</a:t>
            </a:r>
          </a:p>
        </p:txBody>
      </p:sp>
      <p:sp>
        <p:nvSpPr>
          <p:cNvPr id="77828" name="Slide Number Placeholder 3">
            <a:extLst>
              <a:ext uri="{FF2B5EF4-FFF2-40B4-BE49-F238E27FC236}">
                <a16:creationId xmlns:a16="http://schemas.microsoft.com/office/drawing/2014/main" id="{9687E2FB-0F62-4F59-9FC2-6DFB17E69D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92AA793-2B67-42B4-9952-2E95780C98F3}" type="slidenum">
              <a:rPr lang="en-US" altLang="en-US" sz="1200"/>
              <a:pPr/>
              <a:t>60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9672992-00F5-450F-A01E-AA432F1286D9}" type="datetimeFigureOut">
              <a:rPr lang="en-GB" smtClean="0"/>
              <a:pPr/>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B56C29F-9FCB-4A6B-88CC-D7EF3C78465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15/10/2021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p:cNvSpPr>
            <a:spLocks noGrp="1"/>
          </p:cNvSpPr>
          <p:nvPr>
            <p:ph type="dt" sz="half" idx="10"/>
          </p:nvPr>
        </p:nvSpPr>
        <p:spPr/>
        <p:txBody>
          <a:bodyPr/>
          <a:lstStyle/>
          <a:p>
            <a:fld id="{846CE7D5-CF57-46EF-B807-FDD0502418D4}" type="datetimeFigureOut">
              <a:rPr lang="en-GB" smtClean="0"/>
              <a:t>15/10/2021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p:cNvSpPr>
            <a:spLocks noGrp="1"/>
          </p:cNvSpPr>
          <p:nvPr>
            <p:ph type="dt" sz="half" idx="10"/>
          </p:nvPr>
        </p:nvSpPr>
        <p:spPr/>
        <p:txBody>
          <a:bodyPr/>
          <a:lstStyle/>
          <a:p>
            <a:fld id="{846CE7D5-CF57-46EF-B807-FDD0502418D4}" type="datetimeFigureOut">
              <a:rPr lang="en-GB" smtClean="0"/>
              <a:t>15/10/2021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GB" smtClean="0"/>
              <a:t>15/10/2021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15/10/2021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15/10/2021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15/10/2021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GB" smtClean="0"/>
              <a:t>15/10/2021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GB" smtClean="0"/>
              <a:t>‹#›</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672992-00F5-450F-A01E-AA432F1286D9}" type="datetimeFigureOut">
              <a:rPr lang="en-GB" smtClean="0"/>
              <a:pPr/>
              <a:t>15/10/2021</a:t>
            </a:fld>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56C29F-9FCB-4A6B-88CC-D7EF3C78465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8.svg"/></Relationships>
</file>

<file path=ppt/slides/_rels/slide5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8.xml"/><Relationship Id="rId4" Type="http://schemas.openxmlformats.org/officeDocument/2006/relationships/image" Target="../media/image66.png"/></Relationships>
</file>

<file path=ppt/slides/_rels/slide6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70.jpeg"/><Relationship Id="rId4" Type="http://schemas.openxmlformats.org/officeDocument/2006/relationships/image" Target="http://ecx.images-amazon.com/images/I/41Z-mPn7LuL.jpg"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http://1.bp.blogspot.com/-v6gUI6Nagmg/TVPT4cqW7VI/AAAAAAAAEso/-jx7RvccxqM/s640/waterwall6.jpg" TargetMode="External"/><Relationship Id="rId2" Type="http://schemas.openxmlformats.org/officeDocument/2006/relationships/image" Target="../media/image73.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80.png"/></Relationships>
</file>

<file path=ppt/slides/_rels/slide7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82.jpeg"/><Relationship Id="rId1" Type="http://schemas.openxmlformats.org/officeDocument/2006/relationships/slideLayout" Target="../slideLayouts/slideLayout13.xml"/><Relationship Id="rId4" Type="http://schemas.openxmlformats.org/officeDocument/2006/relationships/image" Target="../media/image72.jpeg"/></Relationships>
</file>

<file path=ppt/slides/_rels/slide7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3.xml"/><Relationship Id="rId4" Type="http://schemas.openxmlformats.org/officeDocument/2006/relationships/image" Target="../media/image87.jpeg"/></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3" Type="http://schemas.openxmlformats.org/officeDocument/2006/relationships/hyperlink" Target="https://www.facebook.com/788247585/videos/g.642345276101596/1021598681983954"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00.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3363022-C969-41E9-8EB2-E4C94908C1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D1AD6B3-BE88-4CEB-BA17-790657CC47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913329" y="655388"/>
            <a:ext cx="6033661" cy="1776892"/>
          </a:xfrm>
        </p:spPr>
        <p:txBody>
          <a:bodyPr anchor="t">
            <a:normAutofit/>
          </a:bodyPr>
          <a:lstStyle/>
          <a:p>
            <a:r>
              <a:rPr lang="en-GB" sz="3600" b="1" dirty="0">
                <a:solidFill>
                  <a:schemeClr val="tx2"/>
                </a:solidFill>
                <a:cs typeface="Calibri Light"/>
              </a:rPr>
              <a:t>The Characteristics of Effective Teaching and Learning – The role of the adult</a:t>
            </a:r>
            <a:endParaRPr lang="en-US" dirty="0"/>
          </a:p>
        </p:txBody>
      </p:sp>
      <p:sp>
        <p:nvSpPr>
          <p:cNvPr id="3" name="Subtitle 2"/>
          <p:cNvSpPr>
            <a:spLocks noGrp="1"/>
          </p:cNvSpPr>
          <p:nvPr>
            <p:ph type="subTitle" idx="1"/>
          </p:nvPr>
        </p:nvSpPr>
        <p:spPr>
          <a:xfrm>
            <a:off x="6873188" y="2850444"/>
            <a:ext cx="4805691" cy="838831"/>
          </a:xfrm>
        </p:spPr>
        <p:txBody>
          <a:bodyPr anchor="b">
            <a:normAutofit/>
          </a:bodyPr>
          <a:lstStyle/>
          <a:p>
            <a:pPr algn="l"/>
            <a:r>
              <a:rPr lang="en-GB" sz="2000">
                <a:solidFill>
                  <a:schemeClr val="tx2"/>
                </a:solidFill>
                <a:cs typeface="Calibri"/>
              </a:rPr>
              <a:t>Sue Hynds – Early Years Advisory Teacher</a:t>
            </a:r>
            <a:endParaRPr lang="en-GB" sz="2000">
              <a:solidFill>
                <a:schemeClr val="tx2"/>
              </a:solidFill>
            </a:endParaRPr>
          </a:p>
        </p:txBody>
      </p:sp>
      <p:pic>
        <p:nvPicPr>
          <p:cNvPr id="4" name="Picture 4" descr="Logo&#10;&#10;Description automatically generated">
            <a:extLst>
              <a:ext uri="{FF2B5EF4-FFF2-40B4-BE49-F238E27FC236}">
                <a16:creationId xmlns:a16="http://schemas.microsoft.com/office/drawing/2014/main" id="{B9271333-6037-4969-AB02-BD45B3A8C858}"/>
              </a:ext>
            </a:extLst>
          </p:cNvPr>
          <p:cNvPicPr>
            <a:picLocks noChangeAspect="1"/>
          </p:cNvPicPr>
          <p:nvPr/>
        </p:nvPicPr>
        <p:blipFill>
          <a:blip r:embed="rId2"/>
          <a:stretch>
            <a:fillRect/>
          </a:stretch>
        </p:blipFill>
        <p:spPr>
          <a:xfrm>
            <a:off x="340470" y="2625358"/>
            <a:ext cx="4141760" cy="2521683"/>
          </a:xfrm>
          <a:custGeom>
            <a:avLst/>
            <a:gdLst/>
            <a:ahLst/>
            <a:cxnLst/>
            <a:rect l="l" t="t" r="r" b="b"/>
            <a:pathLst>
              <a:path w="4141760" h="4377846">
                <a:moveTo>
                  <a:pt x="0" y="0"/>
                </a:moveTo>
                <a:lnTo>
                  <a:pt x="4141760" y="0"/>
                </a:lnTo>
                <a:lnTo>
                  <a:pt x="4141760" y="4377846"/>
                </a:lnTo>
                <a:lnTo>
                  <a:pt x="0" y="4377846"/>
                </a:lnTo>
                <a:close/>
              </a:path>
            </a:pathLst>
          </a:custGeom>
        </p:spPr>
      </p:pic>
      <p:grpSp>
        <p:nvGrpSpPr>
          <p:cNvPr id="13" name="Group 12">
            <a:extLst>
              <a:ext uri="{FF2B5EF4-FFF2-40B4-BE49-F238E27FC236}">
                <a16:creationId xmlns:a16="http://schemas.microsoft.com/office/drawing/2014/main" id="{89D1390B-7E13-4B4F-9CB2-391063412E5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14" name="Freeform: Shape 13">
              <a:extLst>
                <a:ext uri="{FF2B5EF4-FFF2-40B4-BE49-F238E27FC236}">
                  <a16:creationId xmlns:a16="http://schemas.microsoft.com/office/drawing/2014/main" id="{9E720206-AA49-4786-A932-A2650DE091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C72F6EE6-EDE9-45A5-8F6D-02B9B7CB2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C093DC50-3BD7-46B1-A300-CD207E152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007106" y="0"/>
            <a:ext cx="8660895" cy="5757096"/>
          </a:xfrm>
          <a:prstGeom prst="rect">
            <a:avLst/>
          </a:prstGeom>
          <a:solidFill>
            <a:schemeClr val="bg1"/>
          </a:solidFill>
          <a:ln w="9525">
            <a:noFill/>
            <a:miter lim="800000"/>
            <a:headEnd/>
            <a:tailEnd/>
          </a:ln>
        </p:spPr>
      </p:pic>
      <p:sp>
        <p:nvSpPr>
          <p:cNvPr id="2" name="Title 1"/>
          <p:cNvSpPr>
            <a:spLocks noGrp="1"/>
          </p:cNvSpPr>
          <p:nvPr>
            <p:ph type="title"/>
          </p:nvPr>
        </p:nvSpPr>
        <p:spPr>
          <a:xfrm rot="16200000">
            <a:off x="-1333500" y="2857500"/>
            <a:ext cx="6858000" cy="1143000"/>
          </a:xfr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a:lstStyle/>
          <a:p>
            <a:r>
              <a:rPr lang="en-GB">
                <a:solidFill>
                  <a:schemeClr val="bg1">
                    <a:lumMod val="85000"/>
                  </a:schemeClr>
                </a:solidFill>
              </a:rPr>
              <a:t>Finding out and Exploring</a:t>
            </a:r>
          </a:p>
        </p:txBody>
      </p:sp>
      <p:sp>
        <p:nvSpPr>
          <p:cNvPr id="3" name="Content Placeholder 2"/>
          <p:cNvSpPr>
            <a:spLocks noGrp="1"/>
          </p:cNvSpPr>
          <p:nvPr>
            <p:ph idx="1"/>
          </p:nvPr>
        </p:nvSpPr>
        <p:spPr>
          <a:xfrm>
            <a:off x="2639616" y="5445224"/>
            <a:ext cx="8028384" cy="1196752"/>
          </a:xfrm>
          <a:solidFill>
            <a:schemeClr val="bg1"/>
          </a:solidFill>
        </p:spPr>
        <p:txBody>
          <a:bodyPr>
            <a:noAutofit/>
          </a:bodyPr>
          <a:lstStyle/>
          <a:p>
            <a:pPr algn="ctr">
              <a:buNone/>
            </a:pPr>
            <a:r>
              <a:rPr lang="en-GB" sz="4400" b="1">
                <a:solidFill>
                  <a:schemeClr val="bg1">
                    <a:lumMod val="65000"/>
                  </a:schemeClr>
                </a:solidFill>
              </a:rPr>
              <a:t>I am curious about objects, events and people.</a:t>
            </a:r>
            <a:endParaRPr lang="en-GB" sz="4400">
              <a:solidFill>
                <a:schemeClr val="bg1">
                  <a:lumMod val="65000"/>
                </a:schemeClr>
              </a:solidFill>
            </a:endParaRPr>
          </a:p>
        </p:txBody>
      </p:sp>
    </p:spTree>
    <p:extLst>
      <p:ext uri="{BB962C8B-B14F-4D97-AF65-F5344CB8AC3E}">
        <p14:creationId xmlns:p14="http://schemas.microsoft.com/office/powerpoint/2010/main" val="4068471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y Documents\CMd\pictures\barefoot in woods.jpg"/>
          <p:cNvPicPr>
            <a:picLocks noChangeAspect="1" noChangeArrowheads="1"/>
          </p:cNvPicPr>
          <p:nvPr/>
        </p:nvPicPr>
        <p:blipFill>
          <a:blip r:embed="rId2" cstate="print"/>
          <a:srcRect/>
          <a:stretch>
            <a:fillRect/>
          </a:stretch>
        </p:blipFill>
        <p:spPr bwMode="auto">
          <a:xfrm>
            <a:off x="2567608" y="-1"/>
            <a:ext cx="8100392" cy="5391823"/>
          </a:xfrm>
          <a:prstGeom prst="rect">
            <a:avLst/>
          </a:prstGeom>
          <a:noFill/>
        </p:spPr>
      </p:pic>
      <p:sp>
        <p:nvSpPr>
          <p:cNvPr id="3" name="Content Placeholder 2"/>
          <p:cNvSpPr>
            <a:spLocks noGrp="1"/>
          </p:cNvSpPr>
          <p:nvPr>
            <p:ph idx="1"/>
          </p:nvPr>
        </p:nvSpPr>
        <p:spPr>
          <a:xfrm>
            <a:off x="2711624" y="5445224"/>
            <a:ext cx="7715200" cy="1296144"/>
          </a:xfrm>
        </p:spPr>
        <p:txBody>
          <a:bodyPr>
            <a:normAutofit fontScale="40000" lnSpcReduction="20000"/>
          </a:bodyPr>
          <a:lstStyle/>
          <a:p>
            <a:pPr algn="ctr">
              <a:buNone/>
            </a:pPr>
            <a:r>
              <a:rPr lang="en-GB" sz="11100" b="1">
                <a:solidFill>
                  <a:schemeClr val="bg1">
                    <a:lumMod val="65000"/>
                  </a:schemeClr>
                </a:solidFill>
              </a:rPr>
              <a:t>I use my senses to explore the world around me.</a:t>
            </a:r>
            <a:endParaRPr lang="en-GB" sz="11100">
              <a:solidFill>
                <a:schemeClr val="bg1">
                  <a:lumMod val="65000"/>
                </a:schemeClr>
              </a:solidFill>
            </a:endParaRPr>
          </a:p>
          <a:p>
            <a:pPr algn="ctr"/>
            <a:endParaRPr lang="en-GB"/>
          </a:p>
        </p:txBody>
      </p:sp>
      <p:sp>
        <p:nvSpPr>
          <p:cNvPr id="7"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Finding out and Exploring</a:t>
            </a:r>
          </a:p>
        </p:txBody>
      </p:sp>
    </p:spTree>
    <p:extLst>
      <p:ext uri="{BB962C8B-B14F-4D97-AF65-F5344CB8AC3E}">
        <p14:creationId xmlns:p14="http://schemas.microsoft.com/office/powerpoint/2010/main" val="1452722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11624" y="5733257"/>
            <a:ext cx="7956376" cy="769441"/>
          </a:xfrm>
          <a:prstGeom prst="rect">
            <a:avLst/>
          </a:prstGeom>
        </p:spPr>
        <p:txBody>
          <a:bodyPr wrap="square">
            <a:spAutoFit/>
          </a:bodyPr>
          <a:lstStyle/>
          <a:p>
            <a:pPr>
              <a:buNone/>
            </a:pPr>
            <a:r>
              <a:rPr lang="en-GB" sz="4400" b="1">
                <a:solidFill>
                  <a:schemeClr val="bg1">
                    <a:lumMod val="65000"/>
                  </a:schemeClr>
                </a:solidFill>
              </a:rPr>
              <a:t>I engage in open ended activities.</a:t>
            </a:r>
            <a:endParaRPr lang="en-GB" sz="4400">
              <a:solidFill>
                <a:schemeClr val="bg1">
                  <a:lumMod val="65000"/>
                </a:schemeClr>
              </a:solidFill>
            </a:endParaRPr>
          </a:p>
        </p:txBody>
      </p:sp>
      <p:pic>
        <p:nvPicPr>
          <p:cNvPr id="12290" name="Picture 2" descr="H:\ChildCare\EYATT\pictures\children with natural objects outdoors.jpg"/>
          <p:cNvPicPr>
            <a:picLocks noChangeAspect="1" noChangeArrowheads="1"/>
          </p:cNvPicPr>
          <p:nvPr/>
        </p:nvPicPr>
        <p:blipFill>
          <a:blip r:embed="rId2" cstate="print"/>
          <a:srcRect/>
          <a:stretch>
            <a:fillRect/>
          </a:stretch>
        </p:blipFill>
        <p:spPr bwMode="auto">
          <a:xfrm>
            <a:off x="3575720" y="260649"/>
            <a:ext cx="4824536" cy="5360595"/>
          </a:xfrm>
          <a:prstGeom prst="rect">
            <a:avLst/>
          </a:prstGeom>
          <a:noFill/>
          <a:effectLst>
            <a:outerShdw blurRad="50800" dist="38100" dir="2700000" algn="tl" rotWithShape="0">
              <a:prstClr val="black">
                <a:alpha val="40000"/>
              </a:prstClr>
            </a:outerShdw>
          </a:effectLst>
        </p:spPr>
      </p:pic>
      <p:sp>
        <p:nvSpPr>
          <p:cNvPr id="8" name="Title 1"/>
          <p:cNvSpPr>
            <a:spLocks noGrp="1"/>
          </p:cNvSpPr>
          <p:nvPr>
            <p:ph type="title"/>
          </p:nvPr>
        </p:nvSpPr>
        <p:spPr>
          <a:xfrm rot="16200000">
            <a:off x="-1333500" y="2857500"/>
            <a:ext cx="6858000" cy="1143000"/>
          </a:xfr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a:lstStyle/>
          <a:p>
            <a:r>
              <a:rPr lang="en-GB">
                <a:solidFill>
                  <a:schemeClr val="bg1">
                    <a:lumMod val="85000"/>
                  </a:schemeClr>
                </a:solidFill>
              </a:rPr>
              <a:t>Finding out and Exploring</a:t>
            </a:r>
          </a:p>
        </p:txBody>
      </p:sp>
    </p:spTree>
    <p:extLst>
      <p:ext uri="{BB962C8B-B14F-4D97-AF65-F5344CB8AC3E}">
        <p14:creationId xmlns:p14="http://schemas.microsoft.com/office/powerpoint/2010/main" val="1168471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3632" y="5661248"/>
            <a:ext cx="7704856" cy="1008112"/>
          </a:xfrm>
        </p:spPr>
        <p:txBody>
          <a:bodyPr/>
          <a:lstStyle/>
          <a:p>
            <a:pPr>
              <a:buNone/>
            </a:pPr>
            <a:r>
              <a:rPr lang="en-GB" sz="4800" b="1">
                <a:solidFill>
                  <a:schemeClr val="bg1">
                    <a:lumMod val="65000"/>
                  </a:schemeClr>
                </a:solidFill>
              </a:rPr>
              <a:t>I show particular interests.</a:t>
            </a:r>
            <a:endParaRPr lang="en-GB" sz="4800">
              <a:solidFill>
                <a:schemeClr val="bg1">
                  <a:lumMod val="65000"/>
                </a:schemeClr>
              </a:solidFill>
            </a:endParaRPr>
          </a:p>
          <a:p>
            <a:endParaRPr lang="en-GB"/>
          </a:p>
        </p:txBody>
      </p:sp>
      <p:pic>
        <p:nvPicPr>
          <p:cNvPr id="35844" name="Picture 4" descr="Image result for young children schemas"/>
          <p:cNvPicPr>
            <a:picLocks noChangeAspect="1" noChangeArrowheads="1"/>
          </p:cNvPicPr>
          <p:nvPr/>
        </p:nvPicPr>
        <p:blipFill>
          <a:blip r:embed="rId3" cstate="print"/>
          <a:srcRect/>
          <a:stretch>
            <a:fillRect/>
          </a:stretch>
        </p:blipFill>
        <p:spPr bwMode="auto">
          <a:xfrm>
            <a:off x="3143672" y="188641"/>
            <a:ext cx="6696744" cy="5544616"/>
          </a:xfrm>
          <a:prstGeom prst="rect">
            <a:avLst/>
          </a:prstGeom>
          <a:noFill/>
          <a:effectLst>
            <a:outerShdw blurRad="50800" dist="38100" dir="2700000" algn="tl" rotWithShape="0">
              <a:prstClr val="black">
                <a:alpha val="40000"/>
              </a:prstClr>
            </a:outerShdw>
          </a:effectLst>
        </p:spPr>
      </p:pic>
      <p:sp>
        <p:nvSpPr>
          <p:cNvPr id="7" name="Title 1"/>
          <p:cNvSpPr>
            <a:spLocks noGrp="1"/>
          </p:cNvSpPr>
          <p:nvPr>
            <p:ph type="title"/>
          </p:nvPr>
        </p:nvSpPr>
        <p:spPr>
          <a:xfrm rot="16200000">
            <a:off x="-1333500" y="2857500"/>
            <a:ext cx="6858000" cy="1143000"/>
          </a:xfr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a:lstStyle/>
          <a:p>
            <a:r>
              <a:rPr lang="en-GB">
                <a:solidFill>
                  <a:schemeClr val="bg1">
                    <a:lumMod val="85000"/>
                  </a:schemeClr>
                </a:solidFill>
              </a:rPr>
              <a:t>Finding out and Exploring</a:t>
            </a:r>
          </a:p>
        </p:txBody>
      </p:sp>
    </p:spTree>
    <p:extLst>
      <p:ext uri="{BB962C8B-B14F-4D97-AF65-F5344CB8AC3E}">
        <p14:creationId xmlns:p14="http://schemas.microsoft.com/office/powerpoint/2010/main" val="3491222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5640" y="5805265"/>
            <a:ext cx="7632848" cy="830997"/>
          </a:xfrm>
          <a:prstGeom prst="rect">
            <a:avLst/>
          </a:prstGeom>
        </p:spPr>
        <p:txBody>
          <a:bodyPr wrap="square">
            <a:spAutoFit/>
          </a:bodyPr>
          <a:lstStyle/>
          <a:p>
            <a:pPr>
              <a:buNone/>
            </a:pPr>
            <a:r>
              <a:rPr lang="en-GB" sz="4800" b="1">
                <a:solidFill>
                  <a:schemeClr val="bg1">
                    <a:lumMod val="65000"/>
                  </a:schemeClr>
                </a:solidFill>
              </a:rPr>
              <a:t>I pretend with objects.</a:t>
            </a:r>
            <a:endParaRPr lang="en-GB" sz="4800">
              <a:solidFill>
                <a:schemeClr val="bg1">
                  <a:lumMod val="65000"/>
                </a:schemeClr>
              </a:solidFill>
            </a:endParaRPr>
          </a:p>
        </p:txBody>
      </p:sp>
      <p:pic>
        <p:nvPicPr>
          <p:cNvPr id="10242" name="Picture 2" descr="H:\ChildCare\EYATT\pictures\boys with open ended resources.jpg"/>
          <p:cNvPicPr>
            <a:picLocks noChangeAspect="1" noChangeArrowheads="1"/>
          </p:cNvPicPr>
          <p:nvPr/>
        </p:nvPicPr>
        <p:blipFill>
          <a:blip r:embed="rId2" cstate="print"/>
          <a:srcRect/>
          <a:stretch>
            <a:fillRect/>
          </a:stretch>
        </p:blipFill>
        <p:spPr bwMode="auto">
          <a:xfrm>
            <a:off x="3332137" y="188640"/>
            <a:ext cx="6498012" cy="5589212"/>
          </a:xfrm>
          <a:prstGeom prst="rect">
            <a:avLst/>
          </a:prstGeom>
          <a:noFill/>
          <a:effectLst>
            <a:outerShdw blurRad="50800" dist="38100" dir="2700000" algn="tl" rotWithShape="0">
              <a:prstClr val="black">
                <a:alpha val="40000"/>
              </a:prstClr>
            </a:outerShdw>
          </a:effectLst>
        </p:spPr>
      </p:pic>
      <p:sp>
        <p:nvSpPr>
          <p:cNvPr id="5"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Using what I know in my play</a:t>
            </a:r>
          </a:p>
        </p:txBody>
      </p:sp>
    </p:spTree>
    <p:extLst>
      <p:ext uri="{BB962C8B-B14F-4D97-AF65-F5344CB8AC3E}">
        <p14:creationId xmlns:p14="http://schemas.microsoft.com/office/powerpoint/2010/main" val="2395928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5640" y="5445224"/>
            <a:ext cx="7632848" cy="1224136"/>
          </a:xfrm>
        </p:spPr>
        <p:txBody>
          <a:bodyPr>
            <a:normAutofit fontScale="77500" lnSpcReduction="20000"/>
          </a:bodyPr>
          <a:lstStyle/>
          <a:p>
            <a:pPr algn="ctr">
              <a:buNone/>
            </a:pPr>
            <a:r>
              <a:rPr lang="en-GB" sz="5700" b="1">
                <a:solidFill>
                  <a:schemeClr val="bg1">
                    <a:lumMod val="65000"/>
                  </a:schemeClr>
                </a:solidFill>
              </a:rPr>
              <a:t>I represent experience when I am playing.</a:t>
            </a:r>
            <a:endParaRPr lang="en-GB" sz="5700">
              <a:solidFill>
                <a:schemeClr val="bg1">
                  <a:lumMod val="65000"/>
                </a:schemeClr>
              </a:solidFill>
            </a:endParaRPr>
          </a:p>
          <a:p>
            <a:pPr algn="ctr">
              <a:buNone/>
            </a:pPr>
            <a:endParaRPr lang="en-GB"/>
          </a:p>
        </p:txBody>
      </p:sp>
      <p:pic>
        <p:nvPicPr>
          <p:cNvPr id="13314" name="Picture 2" descr="H:\ChildCare\EYATT\pictures\stirring mud.jpg"/>
          <p:cNvPicPr>
            <a:picLocks noChangeAspect="1" noChangeArrowheads="1"/>
          </p:cNvPicPr>
          <p:nvPr/>
        </p:nvPicPr>
        <p:blipFill>
          <a:blip r:embed="rId2" cstate="print"/>
          <a:srcRect/>
          <a:stretch>
            <a:fillRect/>
          </a:stretch>
        </p:blipFill>
        <p:spPr bwMode="auto">
          <a:xfrm>
            <a:off x="3704095" y="188640"/>
            <a:ext cx="6424353" cy="5200578"/>
          </a:xfrm>
          <a:prstGeom prst="rect">
            <a:avLst/>
          </a:prstGeom>
          <a:noFill/>
          <a:effectLst>
            <a:outerShdw blurRad="50800" dist="38100" dir="2700000" algn="tl" rotWithShape="0">
              <a:prstClr val="black">
                <a:alpha val="40000"/>
              </a:prstClr>
            </a:outerShdw>
          </a:effectLst>
        </p:spPr>
      </p:pic>
      <p:sp>
        <p:nvSpPr>
          <p:cNvPr id="5"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Using what I know in my play</a:t>
            </a:r>
          </a:p>
        </p:txBody>
      </p:sp>
    </p:spTree>
    <p:extLst>
      <p:ext uri="{BB962C8B-B14F-4D97-AF65-F5344CB8AC3E}">
        <p14:creationId xmlns:p14="http://schemas.microsoft.com/office/powerpoint/2010/main" val="2966716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549111" y="219756"/>
            <a:ext cx="6560949" cy="5533331"/>
          </a:xfrm>
          <a:prstGeom prst="rect">
            <a:avLst/>
          </a:prstGeom>
          <a:noFill/>
          <a:ln w="9525">
            <a:noFill/>
            <a:miter lim="800000"/>
            <a:headEnd/>
            <a:tailEnd/>
          </a:ln>
        </p:spPr>
      </p:pic>
      <p:sp>
        <p:nvSpPr>
          <p:cNvPr id="5" name="Content Placeholder 2"/>
          <p:cNvSpPr>
            <a:spLocks noGrp="1"/>
          </p:cNvSpPr>
          <p:nvPr>
            <p:ph idx="1"/>
          </p:nvPr>
        </p:nvSpPr>
        <p:spPr>
          <a:xfrm>
            <a:off x="2639616" y="5317234"/>
            <a:ext cx="8136904" cy="1540767"/>
          </a:xfrm>
          <a:solidFill>
            <a:schemeClr val="bg1"/>
          </a:solidFill>
        </p:spPr>
        <p:txBody>
          <a:bodyPr>
            <a:noAutofit/>
          </a:bodyPr>
          <a:lstStyle/>
          <a:p>
            <a:pPr algn="ctr">
              <a:buNone/>
            </a:pPr>
            <a:r>
              <a:rPr lang="en-GB" sz="4400" b="1">
                <a:solidFill>
                  <a:schemeClr val="bg1">
                    <a:lumMod val="65000"/>
                  </a:schemeClr>
                </a:solidFill>
              </a:rPr>
              <a:t>I pretend to be someone else when I am playing.</a:t>
            </a:r>
            <a:endParaRPr lang="en-GB" sz="4400">
              <a:solidFill>
                <a:schemeClr val="bg1">
                  <a:lumMod val="65000"/>
                </a:schemeClr>
              </a:solidFill>
            </a:endParaRPr>
          </a:p>
          <a:p>
            <a:endParaRPr lang="en-GB" sz="4400">
              <a:solidFill>
                <a:schemeClr val="bg1">
                  <a:lumMod val="65000"/>
                </a:schemeClr>
              </a:solidFill>
            </a:endParaRPr>
          </a:p>
        </p:txBody>
      </p:sp>
      <p:sp>
        <p:nvSpPr>
          <p:cNvPr id="6"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Using what I know in my play</a:t>
            </a:r>
          </a:p>
        </p:txBody>
      </p:sp>
    </p:spTree>
    <p:extLst>
      <p:ext uri="{BB962C8B-B14F-4D97-AF65-F5344CB8AC3E}">
        <p14:creationId xmlns:p14="http://schemas.microsoft.com/office/powerpoint/2010/main" val="4125825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Image result for young child superhero play"/>
          <p:cNvPicPr>
            <a:picLocks noChangeAspect="1" noChangeArrowheads="1"/>
          </p:cNvPicPr>
          <p:nvPr/>
        </p:nvPicPr>
        <p:blipFill>
          <a:blip r:embed="rId2" cstate="print"/>
          <a:srcRect/>
          <a:stretch>
            <a:fillRect/>
          </a:stretch>
        </p:blipFill>
        <p:spPr bwMode="auto">
          <a:xfrm>
            <a:off x="2639616" y="0"/>
            <a:ext cx="8028384" cy="5352258"/>
          </a:xfrm>
          <a:prstGeom prst="rect">
            <a:avLst/>
          </a:prstGeom>
          <a:noFill/>
        </p:spPr>
      </p:pic>
      <p:sp>
        <p:nvSpPr>
          <p:cNvPr id="4" name="Content Placeholder 2"/>
          <p:cNvSpPr txBox="1">
            <a:spLocks/>
          </p:cNvSpPr>
          <p:nvPr/>
        </p:nvSpPr>
        <p:spPr>
          <a:xfrm>
            <a:off x="2783632" y="5445224"/>
            <a:ext cx="8229600" cy="1296144"/>
          </a:xfrm>
          <a:prstGeom prst="rect">
            <a:avLst/>
          </a:prstGeom>
        </p:spPr>
        <p:txBody>
          <a:bodyPr vert="horz" lIns="91440" tIns="45720" rIns="91440" bIns="45720" rtlCol="0">
            <a:normAutofit fontScale="92500" lnSpcReduction="10000"/>
          </a:bodyPr>
          <a:lstStyle/>
          <a:p>
            <a:pPr marL="342900" indent="-342900" algn="ctr">
              <a:spcBef>
                <a:spcPct val="20000"/>
              </a:spcBef>
              <a:defRPr/>
            </a:pPr>
            <a:r>
              <a:rPr lang="en-GB" sz="4400" b="1">
                <a:solidFill>
                  <a:schemeClr val="bg1">
                    <a:lumMod val="65000"/>
                  </a:schemeClr>
                </a:solidFill>
              </a:rPr>
              <a:t>I act out things with my friends, family  and teachers.</a:t>
            </a:r>
            <a:endParaRPr lang="en-GB" sz="4400">
              <a:solidFill>
                <a:schemeClr val="bg1">
                  <a:lumMod val="65000"/>
                </a:schemeClr>
              </a:solidFill>
            </a:endParaRPr>
          </a:p>
          <a:p>
            <a:pPr marL="342900" indent="-342900" algn="ctr">
              <a:spcBef>
                <a:spcPct val="20000"/>
              </a:spcBef>
              <a:buFont typeface="Arial" pitchFamily="34" charset="0"/>
              <a:buChar char="•"/>
              <a:defRPr/>
            </a:pPr>
            <a:endParaRPr lang="en-GB" sz="3200"/>
          </a:p>
        </p:txBody>
      </p:sp>
      <p:sp>
        <p:nvSpPr>
          <p:cNvPr id="6"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Using what I know in my play</a:t>
            </a:r>
          </a:p>
        </p:txBody>
      </p:sp>
    </p:spTree>
    <p:extLst>
      <p:ext uri="{BB962C8B-B14F-4D97-AF65-F5344CB8AC3E}">
        <p14:creationId xmlns:p14="http://schemas.microsoft.com/office/powerpoint/2010/main" val="4219113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007768" y="5589240"/>
            <a:ext cx="5328592" cy="1008112"/>
          </a:xfrm>
          <a:prstGeom prst="rect">
            <a:avLst/>
          </a:prstGeom>
        </p:spPr>
        <p:txBody>
          <a:bodyPr vert="horz" lIns="91440" tIns="45720" rIns="91440" bIns="45720" rtlCol="0">
            <a:normAutofit/>
          </a:bodyPr>
          <a:lstStyle/>
          <a:p>
            <a:pPr marL="342900" indent="-342900">
              <a:spcBef>
                <a:spcPct val="20000"/>
              </a:spcBef>
              <a:defRPr/>
            </a:pPr>
            <a:r>
              <a:rPr lang="en-GB" sz="4800" b="1">
                <a:solidFill>
                  <a:schemeClr val="bg1">
                    <a:lumMod val="65000"/>
                  </a:schemeClr>
                </a:solidFill>
              </a:rPr>
              <a:t>I initiate activities.</a:t>
            </a:r>
            <a:endParaRPr lang="en-GB" sz="4800">
              <a:solidFill>
                <a:schemeClr val="bg1">
                  <a:lumMod val="65000"/>
                </a:schemeClr>
              </a:solidFill>
            </a:endParaRPr>
          </a:p>
          <a:p>
            <a:pPr marL="342900" indent="-342900">
              <a:spcBef>
                <a:spcPct val="20000"/>
              </a:spcBef>
              <a:buFont typeface="Arial" pitchFamily="34" charset="0"/>
              <a:buChar char="•"/>
              <a:defRPr/>
            </a:pPr>
            <a:endParaRPr lang="en-GB" sz="4800">
              <a:solidFill>
                <a:schemeClr val="bg1">
                  <a:lumMod val="65000"/>
                </a:schemeClr>
              </a:solidFill>
            </a:endParaRPr>
          </a:p>
        </p:txBody>
      </p:sp>
      <p:pic>
        <p:nvPicPr>
          <p:cNvPr id="33794" name="Picture 2" descr="Image result for baby exploring"/>
          <p:cNvPicPr>
            <a:picLocks noChangeAspect="1" noChangeArrowheads="1"/>
          </p:cNvPicPr>
          <p:nvPr/>
        </p:nvPicPr>
        <p:blipFill>
          <a:blip r:embed="rId2" cstate="print"/>
          <a:srcRect/>
          <a:stretch>
            <a:fillRect/>
          </a:stretch>
        </p:blipFill>
        <p:spPr bwMode="auto">
          <a:xfrm>
            <a:off x="2657876" y="476672"/>
            <a:ext cx="8010125" cy="4932236"/>
          </a:xfrm>
          <a:prstGeom prst="rect">
            <a:avLst/>
          </a:prstGeom>
          <a:noFill/>
        </p:spPr>
      </p:pic>
      <p:sp>
        <p:nvSpPr>
          <p:cNvPr id="6"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Being willing to have a go</a:t>
            </a:r>
          </a:p>
        </p:txBody>
      </p:sp>
    </p:spTree>
    <p:extLst>
      <p:ext uri="{BB962C8B-B14F-4D97-AF65-F5344CB8AC3E}">
        <p14:creationId xmlns:p14="http://schemas.microsoft.com/office/powerpoint/2010/main" val="3161559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711624" y="5805264"/>
            <a:ext cx="7581528" cy="820688"/>
          </a:xfrm>
          <a:prstGeom prst="rect">
            <a:avLst/>
          </a:prstGeom>
        </p:spPr>
        <p:txBody>
          <a:bodyPr vert="horz" lIns="91440" tIns="45720" rIns="91440" bIns="45720" rtlCol="0">
            <a:noAutofit/>
          </a:bodyPr>
          <a:lstStyle/>
          <a:p>
            <a:pPr marL="342900" indent="-342900" algn="ctr">
              <a:spcBef>
                <a:spcPct val="20000"/>
              </a:spcBef>
              <a:defRPr/>
            </a:pPr>
            <a:r>
              <a:rPr lang="en-GB" sz="4800" b="1">
                <a:solidFill>
                  <a:schemeClr val="bg1">
                    <a:lumMod val="65000"/>
                  </a:schemeClr>
                </a:solidFill>
              </a:rPr>
              <a:t>I seek challenges.</a:t>
            </a:r>
            <a:endParaRPr lang="en-GB" sz="4800">
              <a:solidFill>
                <a:schemeClr val="bg1">
                  <a:lumMod val="65000"/>
                </a:schemeClr>
              </a:solidFill>
            </a:endParaRPr>
          </a:p>
          <a:p>
            <a:pPr marL="342900" indent="-342900" algn="ctr">
              <a:spcBef>
                <a:spcPct val="20000"/>
              </a:spcBef>
              <a:buFont typeface="Arial" pitchFamily="34" charset="0"/>
              <a:buChar char="•"/>
              <a:defRPr/>
            </a:pPr>
            <a:endParaRPr lang="en-GB" sz="4800">
              <a:solidFill>
                <a:schemeClr val="bg1">
                  <a:lumMod val="65000"/>
                </a:schemeClr>
              </a:solidFill>
            </a:endParaRPr>
          </a:p>
        </p:txBody>
      </p:sp>
      <p:pic>
        <p:nvPicPr>
          <p:cNvPr id="11266" name="Picture 2" descr="H:\ChildCare\EYATT\pictures\Children balancing.jpg"/>
          <p:cNvPicPr>
            <a:picLocks noChangeAspect="1" noChangeArrowheads="1"/>
          </p:cNvPicPr>
          <p:nvPr/>
        </p:nvPicPr>
        <p:blipFill>
          <a:blip r:embed="rId2" cstate="print"/>
          <a:srcRect/>
          <a:stretch>
            <a:fillRect/>
          </a:stretch>
        </p:blipFill>
        <p:spPr bwMode="auto">
          <a:xfrm>
            <a:off x="3595607" y="404664"/>
            <a:ext cx="6604359" cy="4379791"/>
          </a:xfrm>
          <a:prstGeom prst="rect">
            <a:avLst/>
          </a:prstGeom>
          <a:noFill/>
          <a:effectLst>
            <a:outerShdw blurRad="50800" dist="38100" dir="2700000" algn="tl" rotWithShape="0">
              <a:prstClr val="black">
                <a:alpha val="40000"/>
              </a:prstClr>
            </a:outerShdw>
          </a:effectLst>
        </p:spPr>
      </p:pic>
      <p:sp>
        <p:nvSpPr>
          <p:cNvPr id="7"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Being willing to have a go</a:t>
            </a:r>
          </a:p>
        </p:txBody>
      </p:sp>
    </p:spTree>
    <p:extLst>
      <p:ext uri="{BB962C8B-B14F-4D97-AF65-F5344CB8AC3E}">
        <p14:creationId xmlns:p14="http://schemas.microsoft.com/office/powerpoint/2010/main" val="1921716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6FACB3C-9069-4791-BC5C-0DB7CD19B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1F2038E-D777-4B76-81DD-DD13EE91B9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95B703-C37C-4CB4-8AFD-2A123312C9DB}"/>
              </a:ext>
            </a:extLst>
          </p:cNvPr>
          <p:cNvSpPr>
            <a:spLocks noGrp="1"/>
          </p:cNvSpPr>
          <p:nvPr>
            <p:ph type="title"/>
          </p:nvPr>
        </p:nvSpPr>
        <p:spPr>
          <a:xfrm>
            <a:off x="663561" y="252622"/>
            <a:ext cx="4766330" cy="1454051"/>
          </a:xfrm>
        </p:spPr>
        <p:txBody>
          <a:bodyPr>
            <a:normAutofit/>
          </a:bodyPr>
          <a:lstStyle/>
          <a:p>
            <a:r>
              <a:rPr lang="en-GB" sz="3600" b="1">
                <a:solidFill>
                  <a:schemeClr val="tx2"/>
                </a:solidFill>
                <a:ea typeface="+mj-lt"/>
                <a:cs typeface="+mj-lt"/>
              </a:rPr>
              <a:t>Aims and objectives</a:t>
            </a:r>
            <a:endParaRPr lang="en-US" sz="3600">
              <a:solidFill>
                <a:schemeClr val="tx2"/>
              </a:solidFill>
            </a:endParaRPr>
          </a:p>
        </p:txBody>
      </p:sp>
      <p:sp>
        <p:nvSpPr>
          <p:cNvPr id="3" name="Content Placeholder 2">
            <a:extLst>
              <a:ext uri="{FF2B5EF4-FFF2-40B4-BE49-F238E27FC236}">
                <a16:creationId xmlns:a16="http://schemas.microsoft.com/office/drawing/2014/main" id="{0CCA294D-8E5E-4123-8ACC-ED70920633C6}"/>
              </a:ext>
            </a:extLst>
          </p:cNvPr>
          <p:cNvSpPr>
            <a:spLocks noGrp="1"/>
          </p:cNvSpPr>
          <p:nvPr>
            <p:ph idx="1"/>
          </p:nvPr>
        </p:nvSpPr>
        <p:spPr>
          <a:xfrm>
            <a:off x="324894" y="1483428"/>
            <a:ext cx="5273948" cy="4268833"/>
          </a:xfrm>
        </p:spPr>
        <p:txBody>
          <a:bodyPr vert="horz" lIns="91440" tIns="45720" rIns="91440" bIns="45720" rtlCol="0" anchor="t">
            <a:normAutofit fontScale="85000" lnSpcReduction="10000"/>
          </a:bodyPr>
          <a:lstStyle/>
          <a:p>
            <a:r>
              <a:rPr lang="en-GB" sz="4100">
                <a:solidFill>
                  <a:schemeClr val="tx2"/>
                </a:solidFill>
                <a:ea typeface="+mn-lt"/>
                <a:cs typeface="+mn-lt"/>
              </a:rPr>
              <a:t>To</a:t>
            </a:r>
            <a:r>
              <a:rPr lang="en-GB" sz="4200">
                <a:solidFill>
                  <a:schemeClr val="tx2"/>
                </a:solidFill>
                <a:ea typeface="+mn-lt"/>
                <a:cs typeface="+mn-lt"/>
              </a:rPr>
              <a:t> examine the characteristics of effective learning and teaching.</a:t>
            </a:r>
            <a:endParaRPr lang="en-GB" sz="4200">
              <a:solidFill>
                <a:schemeClr val="tx2"/>
              </a:solidFill>
              <a:cs typeface="Calibri" panose="020F0502020204030204"/>
            </a:endParaRPr>
          </a:p>
          <a:p>
            <a:r>
              <a:rPr lang="en-GB" sz="4200">
                <a:solidFill>
                  <a:schemeClr val="tx2"/>
                </a:solidFill>
                <a:ea typeface="+mn-lt"/>
                <a:cs typeface="+mn-lt"/>
              </a:rPr>
              <a:t>Explore the role of the adult in facilitating the characteristics of effective learning and teaching (through meaningful and genuine experiences)</a:t>
            </a:r>
            <a:endParaRPr lang="en-GB" sz="4200">
              <a:solidFill>
                <a:schemeClr val="tx2"/>
              </a:solidFill>
              <a:cs typeface="Calibri"/>
            </a:endParaRPr>
          </a:p>
          <a:p>
            <a:endParaRPr lang="en-GB" sz="1800">
              <a:solidFill>
                <a:schemeClr val="tx2"/>
              </a:solidFill>
              <a:cs typeface="Calibri"/>
            </a:endParaRPr>
          </a:p>
        </p:txBody>
      </p:sp>
      <p:grpSp>
        <p:nvGrpSpPr>
          <p:cNvPr id="13" name="Group 12">
            <a:extLst>
              <a:ext uri="{FF2B5EF4-FFF2-40B4-BE49-F238E27FC236}">
                <a16:creationId xmlns:a16="http://schemas.microsoft.com/office/drawing/2014/main" id="{DD354807-230F-4402-B1B9-F733A8F1F19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18240" y="-16714"/>
            <a:ext cx="6373761" cy="6874714"/>
            <a:chOff x="5818240" y="-1"/>
            <a:chExt cx="6373761" cy="6874714"/>
          </a:xfrm>
        </p:grpSpPr>
        <p:sp>
          <p:nvSpPr>
            <p:cNvPr id="14" name="Freeform: Shape 13">
              <a:extLst>
                <a:ext uri="{FF2B5EF4-FFF2-40B4-BE49-F238E27FC236}">
                  <a16:creationId xmlns:a16="http://schemas.microsoft.com/office/drawing/2014/main" id="{BF5A6F4A-CE87-4D5C-9382-8167967CE8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18240" y="-1"/>
              <a:ext cx="6373761" cy="6874714"/>
            </a:xfrm>
            <a:custGeom>
              <a:avLst/>
              <a:gdLst>
                <a:gd name="connsiteX0" fmla="*/ 6373761 w 6373761"/>
                <a:gd name="connsiteY0" fmla="*/ 5771297 h 6874714"/>
                <a:gd name="connsiteX1" fmla="*/ 6373761 w 6373761"/>
                <a:gd name="connsiteY1" fmla="*/ 6247960 h 6874714"/>
                <a:gd name="connsiteX2" fmla="*/ 6235932 w 6373761"/>
                <a:gd name="connsiteY2" fmla="*/ 6361930 h 6874714"/>
                <a:gd name="connsiteX3" fmla="*/ 5960375 w 6373761"/>
                <a:gd name="connsiteY3" fmla="*/ 6587489 h 6874714"/>
                <a:gd name="connsiteX4" fmla="*/ 5822907 w 6373761"/>
                <a:gd name="connsiteY4" fmla="*/ 6701871 h 6874714"/>
                <a:gd name="connsiteX5" fmla="*/ 5681115 w 6373761"/>
                <a:gd name="connsiteY5" fmla="*/ 6816896 h 6874714"/>
                <a:gd name="connsiteX6" fmla="*/ 5604096 w 6373761"/>
                <a:gd name="connsiteY6" fmla="*/ 6874714 h 6874714"/>
                <a:gd name="connsiteX7" fmla="*/ 4878485 w 6373761"/>
                <a:gd name="connsiteY7" fmla="*/ 6874714 h 6874714"/>
                <a:gd name="connsiteX8" fmla="*/ 5006014 w 6373761"/>
                <a:gd name="connsiteY8" fmla="*/ 6800200 h 6874714"/>
                <a:gd name="connsiteX9" fmla="*/ 5149855 w 6373761"/>
                <a:gd name="connsiteY9" fmla="*/ 6707667 h 6874714"/>
                <a:gd name="connsiteX10" fmla="*/ 5431866 w 6373761"/>
                <a:gd name="connsiteY10" fmla="*/ 6506210 h 6874714"/>
                <a:gd name="connsiteX11" fmla="*/ 5571036 w 6373761"/>
                <a:gd name="connsiteY11" fmla="*/ 6399557 h 6874714"/>
                <a:gd name="connsiteX12" fmla="*/ 5711649 w 6373761"/>
                <a:gd name="connsiteY12" fmla="*/ 6288912 h 6874714"/>
                <a:gd name="connsiteX13" fmla="*/ 6276589 w 6373761"/>
                <a:gd name="connsiteY13" fmla="*/ 5852379 h 6874714"/>
                <a:gd name="connsiteX14" fmla="*/ 3975975 w 6373761"/>
                <a:gd name="connsiteY14" fmla="*/ 263 h 6874714"/>
                <a:gd name="connsiteX15" fmla="*/ 4350473 w 6373761"/>
                <a:gd name="connsiteY15" fmla="*/ 24963 h 6874714"/>
                <a:gd name="connsiteX16" fmla="*/ 5077909 w 6373761"/>
                <a:gd name="connsiteY16" fmla="*/ 189450 h 6874714"/>
                <a:gd name="connsiteX17" fmla="*/ 5746507 w 6373761"/>
                <a:gd name="connsiteY17" fmla="*/ 505804 h 6874714"/>
                <a:gd name="connsiteX18" fmla="*/ 6322456 w 6373761"/>
                <a:gd name="connsiteY18" fmla="*/ 956633 h 6874714"/>
                <a:gd name="connsiteX19" fmla="*/ 6373761 w 6373761"/>
                <a:gd name="connsiteY19" fmla="*/ 1011863 h 6874714"/>
                <a:gd name="connsiteX20" fmla="*/ 6373761 w 6373761"/>
                <a:gd name="connsiteY20" fmla="*/ 1185075 h 6874714"/>
                <a:gd name="connsiteX21" fmla="*/ 6359489 w 6373761"/>
                <a:gd name="connsiteY21" fmla="*/ 1169497 h 6874714"/>
                <a:gd name="connsiteX22" fmla="*/ 6233869 w 6373761"/>
                <a:gd name="connsiteY22" fmla="*/ 1047442 h 6874714"/>
                <a:gd name="connsiteX23" fmla="*/ 5961423 w 6373761"/>
                <a:gd name="connsiteY23" fmla="*/ 827953 h 6874714"/>
                <a:gd name="connsiteX24" fmla="*/ 5663555 w 6373761"/>
                <a:gd name="connsiteY24" fmla="*/ 645304 h 6874714"/>
                <a:gd name="connsiteX25" fmla="*/ 5013827 w 6373761"/>
                <a:gd name="connsiteY25" fmla="*/ 397863 h 6874714"/>
                <a:gd name="connsiteX26" fmla="*/ 4327409 w 6373761"/>
                <a:gd name="connsiteY26" fmla="*/ 302545 h 6874714"/>
                <a:gd name="connsiteX27" fmla="*/ 3639939 w 6373761"/>
                <a:gd name="connsiteY27" fmla="*/ 338868 h 6874714"/>
                <a:gd name="connsiteX28" fmla="*/ 3302495 w 6373761"/>
                <a:gd name="connsiteY28" fmla="*/ 403659 h 6874714"/>
                <a:gd name="connsiteX29" fmla="*/ 2971604 w 6373761"/>
                <a:gd name="connsiteY29" fmla="*/ 496273 h 6874714"/>
                <a:gd name="connsiteX30" fmla="*/ 2648706 w 6373761"/>
                <a:gd name="connsiteY30" fmla="*/ 614389 h 6874714"/>
                <a:gd name="connsiteX31" fmla="*/ 2335374 w 6373761"/>
                <a:gd name="connsiteY31" fmla="*/ 757109 h 6874714"/>
                <a:gd name="connsiteX32" fmla="*/ 1741342 w 6373761"/>
                <a:gd name="connsiteY32" fmla="*/ 1107725 h 6874714"/>
                <a:gd name="connsiteX33" fmla="*/ 1600861 w 6373761"/>
                <a:gd name="connsiteY33" fmla="*/ 1208710 h 6874714"/>
                <a:gd name="connsiteX34" fmla="*/ 1531799 w 6373761"/>
                <a:gd name="connsiteY34" fmla="*/ 1260879 h 6874714"/>
                <a:gd name="connsiteX35" fmla="*/ 1463655 w 6373761"/>
                <a:gd name="connsiteY35" fmla="*/ 1314333 h 6874714"/>
                <a:gd name="connsiteX36" fmla="*/ 1200777 w 6373761"/>
                <a:gd name="connsiteY36" fmla="*/ 1541166 h 6874714"/>
                <a:gd name="connsiteX37" fmla="*/ 731501 w 6373761"/>
                <a:gd name="connsiteY37" fmla="*/ 2055754 h 6874714"/>
                <a:gd name="connsiteX38" fmla="*/ 531393 w 6373761"/>
                <a:gd name="connsiteY38" fmla="*/ 2342739 h 6874714"/>
                <a:gd name="connsiteX39" fmla="*/ 361033 w 6373761"/>
                <a:gd name="connsiteY39" fmla="*/ 2649046 h 6874714"/>
                <a:gd name="connsiteX40" fmla="*/ 323292 w 6373761"/>
                <a:gd name="connsiteY40" fmla="*/ 2728263 h 6874714"/>
                <a:gd name="connsiteX41" fmla="*/ 304945 w 6373761"/>
                <a:gd name="connsiteY41" fmla="*/ 2768193 h 6874714"/>
                <a:gd name="connsiteX42" fmla="*/ 287516 w 6373761"/>
                <a:gd name="connsiteY42" fmla="*/ 2808510 h 6874714"/>
                <a:gd name="connsiteX43" fmla="*/ 254230 w 6373761"/>
                <a:gd name="connsiteY43" fmla="*/ 2889788 h 6874714"/>
                <a:gd name="connsiteX44" fmla="*/ 223042 w 6373761"/>
                <a:gd name="connsiteY44" fmla="*/ 2971968 h 6874714"/>
                <a:gd name="connsiteX45" fmla="*/ 121611 w 6373761"/>
                <a:gd name="connsiteY45" fmla="*/ 3308544 h 6874714"/>
                <a:gd name="connsiteX46" fmla="*/ 39314 w 6373761"/>
                <a:gd name="connsiteY46" fmla="*/ 4005912 h 6874714"/>
                <a:gd name="connsiteX47" fmla="*/ 73910 w 6373761"/>
                <a:gd name="connsiteY47" fmla="*/ 4354081 h 6874714"/>
                <a:gd name="connsiteX48" fmla="*/ 179534 w 6373761"/>
                <a:gd name="connsiteY48" fmla="*/ 4687050 h 6874714"/>
                <a:gd name="connsiteX49" fmla="*/ 215964 w 6373761"/>
                <a:gd name="connsiteY49" fmla="*/ 4766654 h 6874714"/>
                <a:gd name="connsiteX50" fmla="*/ 256457 w 6373761"/>
                <a:gd name="connsiteY50" fmla="*/ 4844455 h 6874714"/>
                <a:gd name="connsiteX51" fmla="*/ 346225 w 6373761"/>
                <a:gd name="connsiteY51" fmla="*/ 4995290 h 6874714"/>
                <a:gd name="connsiteX52" fmla="*/ 445296 w 6373761"/>
                <a:gd name="connsiteY52" fmla="*/ 5140971 h 6874714"/>
                <a:gd name="connsiteX53" fmla="*/ 551443 w 6373761"/>
                <a:gd name="connsiteY53" fmla="*/ 5282531 h 6874714"/>
                <a:gd name="connsiteX54" fmla="*/ 772387 w 6373761"/>
                <a:gd name="connsiteY54" fmla="*/ 5562561 h 6874714"/>
                <a:gd name="connsiteX55" fmla="*/ 882858 w 6373761"/>
                <a:gd name="connsiteY55" fmla="*/ 5704507 h 6874714"/>
                <a:gd name="connsiteX56" fmla="*/ 990316 w 6373761"/>
                <a:gd name="connsiteY56" fmla="*/ 5848258 h 6874714"/>
                <a:gd name="connsiteX57" fmla="*/ 1097774 w 6373761"/>
                <a:gd name="connsiteY57" fmla="*/ 5987114 h 6874714"/>
                <a:gd name="connsiteX58" fmla="*/ 1210080 w 6373761"/>
                <a:gd name="connsiteY58" fmla="*/ 6121203 h 6874714"/>
                <a:gd name="connsiteX59" fmla="*/ 1448192 w 6373761"/>
                <a:gd name="connsiteY59" fmla="*/ 6374054 h 6874714"/>
                <a:gd name="connsiteX60" fmla="*/ 1982991 w 6373761"/>
                <a:gd name="connsiteY60" fmla="*/ 6796158 h 6874714"/>
                <a:gd name="connsiteX61" fmla="*/ 2118475 w 6373761"/>
                <a:gd name="connsiteY61" fmla="*/ 6874714 h 6874714"/>
                <a:gd name="connsiteX62" fmla="*/ 1569874 w 6373761"/>
                <a:gd name="connsiteY62" fmla="*/ 6874714 h 6874714"/>
                <a:gd name="connsiteX63" fmla="*/ 1507802 w 6373761"/>
                <a:gd name="connsiteY63" fmla="*/ 6817815 h 6874714"/>
                <a:gd name="connsiteX64" fmla="*/ 1256865 w 6373761"/>
                <a:gd name="connsiteY64" fmla="*/ 6543437 h 6874714"/>
                <a:gd name="connsiteX65" fmla="*/ 1038410 w 6373761"/>
                <a:gd name="connsiteY65" fmla="*/ 6248722 h 6874714"/>
                <a:gd name="connsiteX66" fmla="*/ 845380 w 6373761"/>
                <a:gd name="connsiteY66" fmla="*/ 5941386 h 6874714"/>
                <a:gd name="connsiteX67" fmla="*/ 755351 w 6373761"/>
                <a:gd name="connsiteY67" fmla="*/ 5788877 h 6874714"/>
                <a:gd name="connsiteX68" fmla="*/ 661784 w 6373761"/>
                <a:gd name="connsiteY68" fmla="*/ 5638944 h 6874714"/>
                <a:gd name="connsiteX69" fmla="*/ 466525 w 6373761"/>
                <a:gd name="connsiteY69" fmla="*/ 5340366 h 6874714"/>
                <a:gd name="connsiteX70" fmla="*/ 370992 w 6373761"/>
                <a:gd name="connsiteY70" fmla="*/ 5188502 h 6874714"/>
                <a:gd name="connsiteX71" fmla="*/ 280046 w 6373761"/>
                <a:gd name="connsiteY71" fmla="*/ 5033287 h 6874714"/>
                <a:gd name="connsiteX72" fmla="*/ 126853 w 6373761"/>
                <a:gd name="connsiteY72" fmla="*/ 4707660 h 6874714"/>
                <a:gd name="connsiteX73" fmla="*/ 30272 w 6373761"/>
                <a:gd name="connsiteY73" fmla="*/ 4362068 h 6874714"/>
                <a:gd name="connsiteX74" fmla="*/ 0 w 6373761"/>
                <a:gd name="connsiteY74" fmla="*/ 4005912 h 6874714"/>
                <a:gd name="connsiteX75" fmla="*/ 270480 w 6373761"/>
                <a:gd name="connsiteY75" fmla="*/ 2610532 h 6874714"/>
                <a:gd name="connsiteX76" fmla="*/ 415942 w 6373761"/>
                <a:gd name="connsiteY76" fmla="*/ 2280526 h 6874714"/>
                <a:gd name="connsiteX77" fmla="*/ 590102 w 6373761"/>
                <a:gd name="connsiteY77" fmla="*/ 1962626 h 6874714"/>
                <a:gd name="connsiteX78" fmla="*/ 1020719 w 6373761"/>
                <a:gd name="connsiteY78" fmla="*/ 1373070 h 6874714"/>
                <a:gd name="connsiteX79" fmla="*/ 1275080 w 6373761"/>
                <a:gd name="connsiteY79" fmla="*/ 1107081 h 6874714"/>
                <a:gd name="connsiteX80" fmla="*/ 1342437 w 6373761"/>
                <a:gd name="connsiteY80" fmla="*/ 1043965 h 6874714"/>
                <a:gd name="connsiteX81" fmla="*/ 1411106 w 6373761"/>
                <a:gd name="connsiteY81" fmla="*/ 982138 h 6874714"/>
                <a:gd name="connsiteX82" fmla="*/ 1553029 w 6373761"/>
                <a:gd name="connsiteY82" fmla="*/ 863376 h 6874714"/>
                <a:gd name="connsiteX83" fmla="*/ 2173401 w 6373761"/>
                <a:gd name="connsiteY83" fmla="*/ 454409 h 6874714"/>
                <a:gd name="connsiteX84" fmla="*/ 3599708 w 6373761"/>
                <a:gd name="connsiteY84" fmla="*/ 16332 h 6874714"/>
                <a:gd name="connsiteX85" fmla="*/ 3975975 w 6373761"/>
                <a:gd name="connsiteY85" fmla="*/ 263 h 687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73761" h="6874714">
                  <a:moveTo>
                    <a:pt x="6373761" y="5771297"/>
                  </a:moveTo>
                  <a:lnTo>
                    <a:pt x="6373761" y="6247960"/>
                  </a:lnTo>
                  <a:lnTo>
                    <a:pt x="6235932" y="6361930"/>
                  </a:lnTo>
                  <a:cubicBezTo>
                    <a:pt x="6143250" y="6437460"/>
                    <a:pt x="6051059" y="6512200"/>
                    <a:pt x="5960375" y="6587489"/>
                  </a:cubicBezTo>
                  <a:lnTo>
                    <a:pt x="5822907" y="6701871"/>
                  </a:lnTo>
                  <a:cubicBezTo>
                    <a:pt x="5776123" y="6740385"/>
                    <a:pt x="5729079" y="6778899"/>
                    <a:pt x="5681115" y="6816896"/>
                  </a:cubicBezTo>
                  <a:lnTo>
                    <a:pt x="5604096" y="6874714"/>
                  </a:lnTo>
                  <a:lnTo>
                    <a:pt x="4878485" y="6874714"/>
                  </a:lnTo>
                  <a:lnTo>
                    <a:pt x="5006014" y="6800200"/>
                  </a:lnTo>
                  <a:cubicBezTo>
                    <a:pt x="5054354" y="6770429"/>
                    <a:pt x="5102285" y="6739483"/>
                    <a:pt x="5149855" y="6707667"/>
                  </a:cubicBezTo>
                  <a:cubicBezTo>
                    <a:pt x="5244993" y="6643906"/>
                    <a:pt x="5338561" y="6576025"/>
                    <a:pt x="5431866" y="6506210"/>
                  </a:cubicBezTo>
                  <a:cubicBezTo>
                    <a:pt x="5478386" y="6471304"/>
                    <a:pt x="5524777" y="6435495"/>
                    <a:pt x="5571036" y="6399557"/>
                  </a:cubicBezTo>
                  <a:lnTo>
                    <a:pt x="5711649" y="6288912"/>
                  </a:lnTo>
                  <a:cubicBezTo>
                    <a:pt x="5902059" y="6140395"/>
                    <a:pt x="6093257" y="5998320"/>
                    <a:pt x="6276589" y="5852379"/>
                  </a:cubicBezTo>
                  <a:close/>
                  <a:moveTo>
                    <a:pt x="3975975" y="263"/>
                  </a:moveTo>
                  <a:cubicBezTo>
                    <a:pt x="4101550" y="1809"/>
                    <a:pt x="4226830" y="10149"/>
                    <a:pt x="4350473" y="24963"/>
                  </a:cubicBezTo>
                  <a:cubicBezTo>
                    <a:pt x="4598149" y="54846"/>
                    <a:pt x="4842943" y="108687"/>
                    <a:pt x="5077909" y="189450"/>
                  </a:cubicBezTo>
                  <a:cubicBezTo>
                    <a:pt x="5312876" y="269955"/>
                    <a:pt x="5537357" y="376867"/>
                    <a:pt x="5746507" y="505804"/>
                  </a:cubicBezTo>
                  <a:cubicBezTo>
                    <a:pt x="5955527" y="634999"/>
                    <a:pt x="6148688" y="786864"/>
                    <a:pt x="6322456" y="956633"/>
                  </a:cubicBezTo>
                  <a:lnTo>
                    <a:pt x="6373761" y="1011863"/>
                  </a:lnTo>
                  <a:lnTo>
                    <a:pt x="6373761" y="1185075"/>
                  </a:lnTo>
                  <a:lnTo>
                    <a:pt x="6359489" y="1169497"/>
                  </a:lnTo>
                  <a:cubicBezTo>
                    <a:pt x="6318811" y="1127602"/>
                    <a:pt x="6276917" y="1086890"/>
                    <a:pt x="6233869" y="1047442"/>
                  </a:cubicBezTo>
                  <a:cubicBezTo>
                    <a:pt x="6147509" y="968870"/>
                    <a:pt x="6056431" y="895448"/>
                    <a:pt x="5961423" y="827953"/>
                  </a:cubicBezTo>
                  <a:cubicBezTo>
                    <a:pt x="5865891" y="761102"/>
                    <a:pt x="5766688" y="699403"/>
                    <a:pt x="5663555" y="645304"/>
                  </a:cubicBezTo>
                  <a:cubicBezTo>
                    <a:pt x="5457943" y="535816"/>
                    <a:pt x="5238703" y="453894"/>
                    <a:pt x="5013827" y="397863"/>
                  </a:cubicBezTo>
                  <a:cubicBezTo>
                    <a:pt x="4788953" y="341703"/>
                    <a:pt x="4558442" y="310917"/>
                    <a:pt x="4327409" y="302545"/>
                  </a:cubicBezTo>
                  <a:cubicBezTo>
                    <a:pt x="4096111" y="293012"/>
                    <a:pt x="3867174" y="305893"/>
                    <a:pt x="3639939" y="338868"/>
                  </a:cubicBezTo>
                  <a:cubicBezTo>
                    <a:pt x="3526585" y="355999"/>
                    <a:pt x="3413885" y="377254"/>
                    <a:pt x="3302495" y="403659"/>
                  </a:cubicBezTo>
                  <a:cubicBezTo>
                    <a:pt x="3191107" y="430451"/>
                    <a:pt x="3080634" y="460978"/>
                    <a:pt x="2971604" y="496273"/>
                  </a:cubicBezTo>
                  <a:cubicBezTo>
                    <a:pt x="2862573" y="531437"/>
                    <a:pt x="2754854" y="570852"/>
                    <a:pt x="2648706" y="614389"/>
                  </a:cubicBezTo>
                  <a:cubicBezTo>
                    <a:pt x="2542690" y="658056"/>
                    <a:pt x="2438114" y="705714"/>
                    <a:pt x="2335374" y="757109"/>
                  </a:cubicBezTo>
                  <a:cubicBezTo>
                    <a:pt x="2129894" y="859769"/>
                    <a:pt x="1931228" y="976855"/>
                    <a:pt x="1741342" y="1107725"/>
                  </a:cubicBezTo>
                  <a:cubicBezTo>
                    <a:pt x="1694035" y="1140571"/>
                    <a:pt x="1646858" y="1173933"/>
                    <a:pt x="1600861" y="1208710"/>
                  </a:cubicBezTo>
                  <a:cubicBezTo>
                    <a:pt x="1577535" y="1225713"/>
                    <a:pt x="1554732" y="1243361"/>
                    <a:pt x="1531799" y="1260879"/>
                  </a:cubicBezTo>
                  <a:cubicBezTo>
                    <a:pt x="1508735" y="1278267"/>
                    <a:pt x="1486064" y="1296171"/>
                    <a:pt x="1463655" y="1314333"/>
                  </a:cubicBezTo>
                  <a:cubicBezTo>
                    <a:pt x="1373627" y="1386853"/>
                    <a:pt x="1285564" y="1462077"/>
                    <a:pt x="1200777" y="1541166"/>
                  </a:cubicBezTo>
                  <a:cubicBezTo>
                    <a:pt x="1030810" y="1698827"/>
                    <a:pt x="873161" y="1870785"/>
                    <a:pt x="731501" y="2055754"/>
                  </a:cubicBezTo>
                  <a:cubicBezTo>
                    <a:pt x="660734" y="2148239"/>
                    <a:pt x="593771" y="2243944"/>
                    <a:pt x="531393" y="2342739"/>
                  </a:cubicBezTo>
                  <a:cubicBezTo>
                    <a:pt x="470063" y="2442050"/>
                    <a:pt x="412140" y="2543810"/>
                    <a:pt x="361033" y="2649046"/>
                  </a:cubicBezTo>
                  <a:cubicBezTo>
                    <a:pt x="347798" y="2675194"/>
                    <a:pt x="335479" y="2701728"/>
                    <a:pt x="323292" y="2728263"/>
                  </a:cubicBezTo>
                  <a:lnTo>
                    <a:pt x="304945" y="2768193"/>
                  </a:lnTo>
                  <a:lnTo>
                    <a:pt x="287516" y="2808510"/>
                  </a:lnTo>
                  <a:cubicBezTo>
                    <a:pt x="276115" y="2835432"/>
                    <a:pt x="264583" y="2862352"/>
                    <a:pt x="254230" y="2889788"/>
                  </a:cubicBezTo>
                  <a:cubicBezTo>
                    <a:pt x="243877" y="2917224"/>
                    <a:pt x="232477" y="2944274"/>
                    <a:pt x="223042" y="2971968"/>
                  </a:cubicBezTo>
                  <a:cubicBezTo>
                    <a:pt x="182679" y="3081970"/>
                    <a:pt x="148475" y="3194291"/>
                    <a:pt x="121611" y="3308544"/>
                  </a:cubicBezTo>
                  <a:cubicBezTo>
                    <a:pt x="67096" y="3536534"/>
                    <a:pt x="39183" y="3771224"/>
                    <a:pt x="39314" y="4005912"/>
                  </a:cubicBezTo>
                  <a:cubicBezTo>
                    <a:pt x="39969" y="4122871"/>
                    <a:pt x="51109" y="4239571"/>
                    <a:pt x="73910" y="4354081"/>
                  </a:cubicBezTo>
                  <a:cubicBezTo>
                    <a:pt x="97892" y="4468334"/>
                    <a:pt x="132619" y="4580140"/>
                    <a:pt x="179534" y="4687050"/>
                  </a:cubicBezTo>
                  <a:cubicBezTo>
                    <a:pt x="190673" y="4713972"/>
                    <a:pt x="203647" y="4740249"/>
                    <a:pt x="215964" y="4766654"/>
                  </a:cubicBezTo>
                  <a:cubicBezTo>
                    <a:pt x="229332" y="4792674"/>
                    <a:pt x="242043" y="4818950"/>
                    <a:pt x="256457" y="4844455"/>
                  </a:cubicBezTo>
                  <a:cubicBezTo>
                    <a:pt x="283978" y="4895978"/>
                    <a:pt x="314642" y="4945956"/>
                    <a:pt x="346225" y="4995290"/>
                  </a:cubicBezTo>
                  <a:cubicBezTo>
                    <a:pt x="377676" y="5044752"/>
                    <a:pt x="411355" y="5092926"/>
                    <a:pt x="445296" y="5140971"/>
                  </a:cubicBezTo>
                  <a:cubicBezTo>
                    <a:pt x="479760" y="5188630"/>
                    <a:pt x="515537" y="5235645"/>
                    <a:pt x="551443" y="5282531"/>
                  </a:cubicBezTo>
                  <a:cubicBezTo>
                    <a:pt x="623387" y="5376434"/>
                    <a:pt x="698608" y="5468402"/>
                    <a:pt x="772387" y="5562561"/>
                  </a:cubicBezTo>
                  <a:cubicBezTo>
                    <a:pt x="809472" y="5609448"/>
                    <a:pt x="846428" y="5656719"/>
                    <a:pt x="882858" y="5704507"/>
                  </a:cubicBezTo>
                  <a:cubicBezTo>
                    <a:pt x="919159" y="5751909"/>
                    <a:pt x="955196" y="5802273"/>
                    <a:pt x="990316" y="5848258"/>
                  </a:cubicBezTo>
                  <a:cubicBezTo>
                    <a:pt x="1025175" y="5895402"/>
                    <a:pt x="1061736" y="5941129"/>
                    <a:pt x="1097774" y="5987114"/>
                  </a:cubicBezTo>
                  <a:cubicBezTo>
                    <a:pt x="1134860" y="6032326"/>
                    <a:pt x="1171684" y="6077536"/>
                    <a:pt x="1210080" y="6121203"/>
                  </a:cubicBezTo>
                  <a:cubicBezTo>
                    <a:pt x="1286350" y="6209051"/>
                    <a:pt x="1365632" y="6293677"/>
                    <a:pt x="1448192" y="6374054"/>
                  </a:cubicBezTo>
                  <a:cubicBezTo>
                    <a:pt x="1613572" y="6534420"/>
                    <a:pt x="1792057" y="6677526"/>
                    <a:pt x="1982991" y="6796158"/>
                  </a:cubicBezTo>
                  <a:lnTo>
                    <a:pt x="2118475" y="6874714"/>
                  </a:lnTo>
                  <a:lnTo>
                    <a:pt x="1569874" y="6874714"/>
                  </a:lnTo>
                  <a:lnTo>
                    <a:pt x="1507802" y="6817815"/>
                  </a:lnTo>
                  <a:cubicBezTo>
                    <a:pt x="1418412" y="6730595"/>
                    <a:pt x="1334903" y="6638562"/>
                    <a:pt x="1256865" y="6543437"/>
                  </a:cubicBezTo>
                  <a:cubicBezTo>
                    <a:pt x="1179155" y="6447861"/>
                    <a:pt x="1106817" y="6349194"/>
                    <a:pt x="1038410" y="6248722"/>
                  </a:cubicBezTo>
                  <a:cubicBezTo>
                    <a:pt x="969873" y="6148253"/>
                    <a:pt x="905922" y="6045592"/>
                    <a:pt x="845380" y="5941386"/>
                  </a:cubicBezTo>
                  <a:cubicBezTo>
                    <a:pt x="814453" y="5888704"/>
                    <a:pt x="786147" y="5839370"/>
                    <a:pt x="755351" y="5788877"/>
                  </a:cubicBezTo>
                  <a:cubicBezTo>
                    <a:pt x="724817" y="5738771"/>
                    <a:pt x="693760" y="5688665"/>
                    <a:pt x="661784" y="5638944"/>
                  </a:cubicBezTo>
                  <a:lnTo>
                    <a:pt x="466525" y="5340366"/>
                  </a:lnTo>
                  <a:cubicBezTo>
                    <a:pt x="434156" y="5290131"/>
                    <a:pt x="402181" y="5239639"/>
                    <a:pt x="370992" y="5188502"/>
                  </a:cubicBezTo>
                  <a:cubicBezTo>
                    <a:pt x="339803" y="5137364"/>
                    <a:pt x="308876" y="5086099"/>
                    <a:pt x="280046" y="5033287"/>
                  </a:cubicBezTo>
                  <a:cubicBezTo>
                    <a:pt x="222255" y="4928179"/>
                    <a:pt x="169181" y="4819982"/>
                    <a:pt x="126853" y="4707660"/>
                  </a:cubicBezTo>
                  <a:cubicBezTo>
                    <a:pt x="83739" y="4595725"/>
                    <a:pt x="51764" y="4479670"/>
                    <a:pt x="30272" y="4362068"/>
                  </a:cubicBezTo>
                  <a:cubicBezTo>
                    <a:pt x="9698" y="4244466"/>
                    <a:pt x="0" y="4125060"/>
                    <a:pt x="0" y="4005912"/>
                  </a:cubicBezTo>
                  <a:cubicBezTo>
                    <a:pt x="1704" y="3530867"/>
                    <a:pt x="95140" y="3057110"/>
                    <a:pt x="270480" y="2610532"/>
                  </a:cubicBezTo>
                  <a:cubicBezTo>
                    <a:pt x="314511" y="2498984"/>
                    <a:pt x="362212" y="2388466"/>
                    <a:pt x="415942" y="2280526"/>
                  </a:cubicBezTo>
                  <a:cubicBezTo>
                    <a:pt x="468884" y="2172197"/>
                    <a:pt x="527199" y="2066188"/>
                    <a:pt x="590102" y="1962626"/>
                  </a:cubicBezTo>
                  <a:cubicBezTo>
                    <a:pt x="716037" y="1755631"/>
                    <a:pt x="859794" y="1557653"/>
                    <a:pt x="1020719" y="1373070"/>
                  </a:cubicBezTo>
                  <a:cubicBezTo>
                    <a:pt x="1101575" y="1281101"/>
                    <a:pt x="1185969" y="1191838"/>
                    <a:pt x="1275080" y="1107081"/>
                  </a:cubicBezTo>
                  <a:cubicBezTo>
                    <a:pt x="1297227" y="1085699"/>
                    <a:pt x="1319504" y="1064575"/>
                    <a:pt x="1342437" y="1043965"/>
                  </a:cubicBezTo>
                  <a:cubicBezTo>
                    <a:pt x="1365240" y="1023226"/>
                    <a:pt x="1387648" y="1002102"/>
                    <a:pt x="1411106" y="982138"/>
                  </a:cubicBezTo>
                  <a:cubicBezTo>
                    <a:pt x="1457497" y="941563"/>
                    <a:pt x="1505065" y="902276"/>
                    <a:pt x="1553029" y="863376"/>
                  </a:cubicBezTo>
                  <a:cubicBezTo>
                    <a:pt x="1745798" y="708806"/>
                    <a:pt x="1954030" y="571882"/>
                    <a:pt x="2173401" y="454409"/>
                  </a:cubicBezTo>
                  <a:cubicBezTo>
                    <a:pt x="2612013" y="219334"/>
                    <a:pt x="3099505" y="65666"/>
                    <a:pt x="3599708" y="16332"/>
                  </a:cubicBezTo>
                  <a:cubicBezTo>
                    <a:pt x="3724530" y="3966"/>
                    <a:pt x="3850400" y="-1283"/>
                    <a:pt x="3975975" y="26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61023DD2-2E6F-4419-B404-80F08460BE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65276" y="313387"/>
              <a:ext cx="6326724" cy="6561326"/>
            </a:xfrm>
            <a:custGeom>
              <a:avLst/>
              <a:gdLst>
                <a:gd name="connsiteX0" fmla="*/ 6326724 w 6326724"/>
                <a:gd name="connsiteY0" fmla="*/ 5020808 h 6561326"/>
                <a:gd name="connsiteX1" fmla="*/ 6326724 w 6326724"/>
                <a:gd name="connsiteY1" fmla="*/ 5698632 h 6561326"/>
                <a:gd name="connsiteX2" fmla="*/ 6067438 w 6326724"/>
                <a:gd name="connsiteY2" fmla="*/ 5902509 h 6561326"/>
                <a:gd name="connsiteX3" fmla="*/ 5799974 w 6326724"/>
                <a:gd name="connsiteY3" fmla="*/ 6102017 h 6561326"/>
                <a:gd name="connsiteX4" fmla="*/ 5665258 w 6326724"/>
                <a:gd name="connsiteY4" fmla="*/ 6202100 h 6561326"/>
                <a:gd name="connsiteX5" fmla="*/ 5526873 w 6326724"/>
                <a:gd name="connsiteY5" fmla="*/ 6302828 h 6561326"/>
                <a:gd name="connsiteX6" fmla="*/ 5385080 w 6326724"/>
                <a:gd name="connsiteY6" fmla="*/ 6402268 h 6561326"/>
                <a:gd name="connsiteX7" fmla="*/ 5238833 w 6326724"/>
                <a:gd name="connsiteY7" fmla="*/ 6498875 h 6561326"/>
                <a:gd name="connsiteX8" fmla="*/ 5138040 w 6326724"/>
                <a:gd name="connsiteY8" fmla="*/ 6561326 h 6561326"/>
                <a:gd name="connsiteX9" fmla="*/ 3946072 w 6326724"/>
                <a:gd name="connsiteY9" fmla="*/ 6561326 h 6561326"/>
                <a:gd name="connsiteX10" fmla="*/ 3976009 w 6326724"/>
                <a:gd name="connsiteY10" fmla="*/ 6555242 h 6561326"/>
                <a:gd name="connsiteX11" fmla="*/ 4404855 w 6326724"/>
                <a:gd name="connsiteY11" fmla="*/ 6399048 h 6561326"/>
                <a:gd name="connsiteX12" fmla="*/ 4938868 w 6326724"/>
                <a:gd name="connsiteY12" fmla="*/ 6072132 h 6561326"/>
                <a:gd name="connsiteX13" fmla="*/ 5068342 w 6326724"/>
                <a:gd name="connsiteY13" fmla="*/ 5976042 h 6561326"/>
                <a:gd name="connsiteX14" fmla="*/ 5197816 w 6326724"/>
                <a:gd name="connsiteY14" fmla="*/ 5876730 h 6561326"/>
                <a:gd name="connsiteX15" fmla="*/ 5460039 w 6326724"/>
                <a:gd name="connsiteY15" fmla="*/ 5670637 h 6561326"/>
                <a:gd name="connsiteX16" fmla="*/ 5999033 w 6326724"/>
                <a:gd name="connsiteY16" fmla="*/ 5271718 h 6561326"/>
                <a:gd name="connsiteX17" fmla="*/ 6258766 w 6326724"/>
                <a:gd name="connsiteY17" fmla="*/ 5077603 h 6561326"/>
                <a:gd name="connsiteX18" fmla="*/ 4139342 w 6326724"/>
                <a:gd name="connsiteY18" fmla="*/ 440 h 6561326"/>
                <a:gd name="connsiteX19" fmla="*/ 4315744 w 6326724"/>
                <a:gd name="connsiteY19" fmla="*/ 6808 h 6561326"/>
                <a:gd name="connsiteX20" fmla="*/ 5015400 w 6326724"/>
                <a:gd name="connsiteY20" fmla="*/ 113591 h 6561326"/>
                <a:gd name="connsiteX21" fmla="*/ 5681114 w 6326724"/>
                <a:gd name="connsiteY21" fmla="*/ 361418 h 6561326"/>
                <a:gd name="connsiteX22" fmla="*/ 6270952 w 6326724"/>
                <a:gd name="connsiteY22" fmla="*/ 755441 h 6561326"/>
                <a:gd name="connsiteX23" fmla="*/ 6326724 w 6326724"/>
                <a:gd name="connsiteY23" fmla="*/ 807432 h 6561326"/>
                <a:gd name="connsiteX24" fmla="*/ 6326724 w 6326724"/>
                <a:gd name="connsiteY24" fmla="*/ 1231565 h 6561326"/>
                <a:gd name="connsiteX25" fmla="*/ 6302093 w 6326724"/>
                <a:gd name="connsiteY25" fmla="*/ 1203002 h 6561326"/>
                <a:gd name="connsiteX26" fmla="*/ 6066914 w 6326724"/>
                <a:gd name="connsiteY26" fmla="*/ 989616 h 6561326"/>
                <a:gd name="connsiteX27" fmla="*/ 5533688 w 6326724"/>
                <a:gd name="connsiteY27" fmla="*/ 647242 h 6561326"/>
                <a:gd name="connsiteX28" fmla="*/ 4933626 w 6326724"/>
                <a:gd name="connsiteY28" fmla="*/ 432262 h 6561326"/>
                <a:gd name="connsiteX29" fmla="*/ 4296873 w 6326724"/>
                <a:gd name="connsiteY29" fmla="*/ 343126 h 6561326"/>
                <a:gd name="connsiteX30" fmla="*/ 3651602 w 6326724"/>
                <a:gd name="connsiteY30" fmla="*/ 365797 h 6561326"/>
                <a:gd name="connsiteX31" fmla="*/ 3018256 w 6326724"/>
                <a:gd name="connsiteY31" fmla="*/ 496666 h 6561326"/>
                <a:gd name="connsiteX32" fmla="*/ 2412429 w 6326724"/>
                <a:gd name="connsiteY32" fmla="*/ 724399 h 6561326"/>
                <a:gd name="connsiteX33" fmla="*/ 1329857 w 6326724"/>
                <a:gd name="connsiteY33" fmla="*/ 1424086 h 6561326"/>
                <a:gd name="connsiteX34" fmla="*/ 887314 w 6326724"/>
                <a:gd name="connsiteY34" fmla="*/ 1891015 h 6561326"/>
                <a:gd name="connsiteX35" fmla="*/ 537420 w 6326724"/>
                <a:gd name="connsiteY35" fmla="*/ 2427245 h 6561326"/>
                <a:gd name="connsiteX36" fmla="*/ 299965 w 6326724"/>
                <a:gd name="connsiteY36" fmla="*/ 3020021 h 6561326"/>
                <a:gd name="connsiteX37" fmla="*/ 213606 w 6326724"/>
                <a:gd name="connsiteY37" fmla="*/ 3651953 h 6561326"/>
                <a:gd name="connsiteX38" fmla="*/ 250036 w 6326724"/>
                <a:gd name="connsiteY38" fmla="*/ 3961352 h 6561326"/>
                <a:gd name="connsiteX39" fmla="*/ 357625 w 6326724"/>
                <a:gd name="connsiteY39" fmla="*/ 4250783 h 6561326"/>
                <a:gd name="connsiteX40" fmla="*/ 432715 w 6326724"/>
                <a:gd name="connsiteY40" fmla="*/ 4387063 h 6561326"/>
                <a:gd name="connsiteX41" fmla="*/ 518943 w 6326724"/>
                <a:gd name="connsiteY41" fmla="*/ 4518962 h 6561326"/>
                <a:gd name="connsiteX42" fmla="*/ 718133 w 6326724"/>
                <a:gd name="connsiteY42" fmla="*/ 4773874 h 6561326"/>
                <a:gd name="connsiteX43" fmla="*/ 933704 w 6326724"/>
                <a:gd name="connsiteY43" fmla="*/ 5030717 h 6561326"/>
                <a:gd name="connsiteX44" fmla="*/ 1040900 w 6326724"/>
                <a:gd name="connsiteY44" fmla="*/ 5164806 h 6561326"/>
                <a:gd name="connsiteX45" fmla="*/ 1092401 w 6326724"/>
                <a:gd name="connsiteY45" fmla="*/ 5230628 h 6561326"/>
                <a:gd name="connsiteX46" fmla="*/ 1142854 w 6326724"/>
                <a:gd name="connsiteY46" fmla="*/ 5293615 h 6561326"/>
                <a:gd name="connsiteX47" fmla="*/ 1576354 w 6326724"/>
                <a:gd name="connsiteY47" fmla="*/ 5759128 h 6561326"/>
                <a:gd name="connsiteX48" fmla="*/ 1806865 w 6326724"/>
                <a:gd name="connsiteY48" fmla="*/ 5968571 h 6561326"/>
                <a:gd name="connsiteX49" fmla="*/ 2048253 w 6326724"/>
                <a:gd name="connsiteY49" fmla="*/ 6161654 h 6561326"/>
                <a:gd name="connsiteX50" fmla="*/ 2587506 w 6326724"/>
                <a:gd name="connsiteY50" fmla="*/ 6467059 h 6561326"/>
                <a:gd name="connsiteX51" fmla="*/ 2889176 w 6326724"/>
                <a:gd name="connsiteY51" fmla="*/ 6553360 h 6561326"/>
                <a:gd name="connsiteX52" fmla="*/ 2929698 w 6326724"/>
                <a:gd name="connsiteY52" fmla="*/ 6561326 h 6561326"/>
                <a:gd name="connsiteX53" fmla="*/ 1816374 w 6326724"/>
                <a:gd name="connsiteY53" fmla="*/ 6561326 h 6561326"/>
                <a:gd name="connsiteX54" fmla="*/ 1787601 w 6326724"/>
                <a:gd name="connsiteY54" fmla="*/ 6545761 h 6561326"/>
                <a:gd name="connsiteX55" fmla="*/ 1225544 w 6326724"/>
                <a:gd name="connsiteY55" fmla="*/ 6094158 h 6561326"/>
                <a:gd name="connsiteX56" fmla="*/ 997654 w 6326724"/>
                <a:gd name="connsiteY56" fmla="*/ 5822374 h 6561326"/>
                <a:gd name="connsiteX57" fmla="*/ 798596 w 6326724"/>
                <a:gd name="connsiteY57" fmla="*/ 5534615 h 6561326"/>
                <a:gd name="connsiteX58" fmla="*/ 752075 w 6326724"/>
                <a:gd name="connsiteY58" fmla="*/ 5461324 h 6561326"/>
                <a:gd name="connsiteX59" fmla="*/ 707650 w 6326724"/>
                <a:gd name="connsiteY59" fmla="*/ 5390221 h 6561326"/>
                <a:gd name="connsiteX60" fmla="*/ 619980 w 6326724"/>
                <a:gd name="connsiteY60" fmla="*/ 5252396 h 6561326"/>
                <a:gd name="connsiteX61" fmla="*/ 438349 w 6326724"/>
                <a:gd name="connsiteY61" fmla="*/ 4970822 h 6561326"/>
                <a:gd name="connsiteX62" fmla="*/ 261044 w 6326724"/>
                <a:gd name="connsiteY62" fmla="*/ 4673145 h 6561326"/>
                <a:gd name="connsiteX63" fmla="*/ 181107 w 6326724"/>
                <a:gd name="connsiteY63" fmla="*/ 4515356 h 6561326"/>
                <a:gd name="connsiteX64" fmla="*/ 113224 w 6326724"/>
                <a:gd name="connsiteY64" fmla="*/ 4350223 h 6561326"/>
                <a:gd name="connsiteX65" fmla="*/ 61199 w 6326724"/>
                <a:gd name="connsiteY65" fmla="*/ 4178908 h 6561326"/>
                <a:gd name="connsiteX66" fmla="*/ 41804 w 6326724"/>
                <a:gd name="connsiteY66" fmla="*/ 4091577 h 6561326"/>
                <a:gd name="connsiteX67" fmla="*/ 33287 w 6326724"/>
                <a:gd name="connsiteY67" fmla="*/ 4047781 h 6561326"/>
                <a:gd name="connsiteX68" fmla="*/ 26209 w 6326724"/>
                <a:gd name="connsiteY68" fmla="*/ 4003858 h 6561326"/>
                <a:gd name="connsiteX69" fmla="*/ 0 w 6326724"/>
                <a:gd name="connsiteY69" fmla="*/ 3651953 h 6561326"/>
                <a:gd name="connsiteX70" fmla="*/ 72731 w 6326724"/>
                <a:gd name="connsiteY70" fmla="*/ 2966307 h 6561326"/>
                <a:gd name="connsiteX71" fmla="*/ 291316 w 6326724"/>
                <a:gd name="connsiteY71" fmla="*/ 2309385 h 6561326"/>
                <a:gd name="connsiteX72" fmla="*/ 1110878 w 6326724"/>
                <a:gd name="connsiteY72" fmla="*/ 1193776 h 6561326"/>
                <a:gd name="connsiteX73" fmla="*/ 1654327 w 6326724"/>
                <a:gd name="connsiteY73" fmla="*/ 756730 h 6561326"/>
                <a:gd name="connsiteX74" fmla="*/ 2261727 w 6326724"/>
                <a:gd name="connsiteY74" fmla="*/ 409720 h 6561326"/>
                <a:gd name="connsiteX75" fmla="*/ 3610060 w 6326724"/>
                <a:gd name="connsiteY75" fmla="*/ 27032 h 6561326"/>
                <a:gd name="connsiteX76" fmla="*/ 4139342 w 6326724"/>
                <a:gd name="connsiteY76" fmla="*/ 440 h 6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326724" h="6561326">
                  <a:moveTo>
                    <a:pt x="6326724" y="5020808"/>
                  </a:moveTo>
                  <a:lnTo>
                    <a:pt x="6326724" y="5698632"/>
                  </a:lnTo>
                  <a:lnTo>
                    <a:pt x="6067438" y="5902509"/>
                  </a:lnTo>
                  <a:cubicBezTo>
                    <a:pt x="5977868" y="5970407"/>
                    <a:pt x="5888364" y="6036453"/>
                    <a:pt x="5799974" y="6102017"/>
                  </a:cubicBezTo>
                  <a:lnTo>
                    <a:pt x="5665258" y="6202100"/>
                  </a:lnTo>
                  <a:cubicBezTo>
                    <a:pt x="5619654" y="6235719"/>
                    <a:pt x="5573656" y="6269596"/>
                    <a:pt x="5526873" y="6302828"/>
                  </a:cubicBezTo>
                  <a:cubicBezTo>
                    <a:pt x="5480220" y="6336189"/>
                    <a:pt x="5433044" y="6369423"/>
                    <a:pt x="5385080" y="6402268"/>
                  </a:cubicBezTo>
                  <a:cubicBezTo>
                    <a:pt x="5336988" y="6434857"/>
                    <a:pt x="5288500" y="6467187"/>
                    <a:pt x="5238833" y="6498875"/>
                  </a:cubicBezTo>
                  <a:lnTo>
                    <a:pt x="5138040" y="6561326"/>
                  </a:lnTo>
                  <a:lnTo>
                    <a:pt x="3946072" y="6561326"/>
                  </a:lnTo>
                  <a:lnTo>
                    <a:pt x="3976009" y="6555242"/>
                  </a:lnTo>
                  <a:cubicBezTo>
                    <a:pt x="4123712" y="6519227"/>
                    <a:pt x="4266863" y="6466383"/>
                    <a:pt x="4404855" y="6399048"/>
                  </a:cubicBezTo>
                  <a:cubicBezTo>
                    <a:pt x="4589500" y="6310299"/>
                    <a:pt x="4765232" y="6196690"/>
                    <a:pt x="4938868" y="6072132"/>
                  </a:cubicBezTo>
                  <a:cubicBezTo>
                    <a:pt x="4982245" y="6041089"/>
                    <a:pt x="5025359" y="6008630"/>
                    <a:pt x="5068342" y="5976042"/>
                  </a:cubicBezTo>
                  <a:cubicBezTo>
                    <a:pt x="5111588" y="5943453"/>
                    <a:pt x="5154702" y="5910349"/>
                    <a:pt x="5197816" y="5876730"/>
                  </a:cubicBezTo>
                  <a:lnTo>
                    <a:pt x="5460039" y="5670637"/>
                  </a:lnTo>
                  <a:cubicBezTo>
                    <a:pt x="5639966" y="5530365"/>
                    <a:pt x="5821596" y="5399753"/>
                    <a:pt x="5999033" y="5271718"/>
                  </a:cubicBezTo>
                  <a:cubicBezTo>
                    <a:pt x="6087686" y="5207700"/>
                    <a:pt x="6174667" y="5143360"/>
                    <a:pt x="6258766" y="5077603"/>
                  </a:cubicBezTo>
                  <a:close/>
                  <a:moveTo>
                    <a:pt x="4139342" y="440"/>
                  </a:moveTo>
                  <a:cubicBezTo>
                    <a:pt x="4198237" y="1301"/>
                    <a:pt x="4257068" y="3427"/>
                    <a:pt x="4315744" y="6808"/>
                  </a:cubicBezTo>
                  <a:cubicBezTo>
                    <a:pt x="4550841" y="20849"/>
                    <a:pt x="4785806" y="55240"/>
                    <a:pt x="5015400" y="113591"/>
                  </a:cubicBezTo>
                  <a:cubicBezTo>
                    <a:pt x="5244992" y="171812"/>
                    <a:pt x="5469212" y="254249"/>
                    <a:pt x="5681114" y="361418"/>
                  </a:cubicBezTo>
                  <a:cubicBezTo>
                    <a:pt x="5892754" y="468586"/>
                    <a:pt x="6093124" y="599584"/>
                    <a:pt x="6270952" y="755441"/>
                  </a:cubicBezTo>
                  <a:lnTo>
                    <a:pt x="6326724" y="807432"/>
                  </a:lnTo>
                  <a:lnTo>
                    <a:pt x="6326724" y="1231565"/>
                  </a:lnTo>
                  <a:lnTo>
                    <a:pt x="6302093" y="1203002"/>
                  </a:lnTo>
                  <a:cubicBezTo>
                    <a:pt x="6227937" y="1127247"/>
                    <a:pt x="6149211" y="1056081"/>
                    <a:pt x="6066914" y="989616"/>
                  </a:cubicBezTo>
                  <a:cubicBezTo>
                    <a:pt x="5902714" y="856299"/>
                    <a:pt x="5724360" y="740371"/>
                    <a:pt x="5533688" y="647242"/>
                  </a:cubicBezTo>
                  <a:cubicBezTo>
                    <a:pt x="5343146" y="553857"/>
                    <a:pt x="5141466" y="482239"/>
                    <a:pt x="4933626" y="432262"/>
                  </a:cubicBezTo>
                  <a:cubicBezTo>
                    <a:pt x="4725788" y="382156"/>
                    <a:pt x="4512182" y="353303"/>
                    <a:pt x="4296873" y="343126"/>
                  </a:cubicBezTo>
                  <a:cubicBezTo>
                    <a:pt x="4081172" y="332435"/>
                    <a:pt x="3865732" y="339520"/>
                    <a:pt x="3651602" y="365797"/>
                  </a:cubicBezTo>
                  <a:cubicBezTo>
                    <a:pt x="3437604" y="392202"/>
                    <a:pt x="3225572" y="436384"/>
                    <a:pt x="3018256" y="496666"/>
                  </a:cubicBezTo>
                  <a:cubicBezTo>
                    <a:pt x="2810809" y="556691"/>
                    <a:pt x="2608474" y="634362"/>
                    <a:pt x="2412429" y="724399"/>
                  </a:cubicBezTo>
                  <a:cubicBezTo>
                    <a:pt x="2019160" y="902541"/>
                    <a:pt x="1651969" y="1138775"/>
                    <a:pt x="1329857" y="1424086"/>
                  </a:cubicBezTo>
                  <a:cubicBezTo>
                    <a:pt x="1169326" y="1567192"/>
                    <a:pt x="1020588" y="1723307"/>
                    <a:pt x="887314" y="1891015"/>
                  </a:cubicBezTo>
                  <a:cubicBezTo>
                    <a:pt x="753778" y="2058466"/>
                    <a:pt x="635967" y="2238026"/>
                    <a:pt x="537420" y="2427245"/>
                  </a:cubicBezTo>
                  <a:cubicBezTo>
                    <a:pt x="438874" y="2616335"/>
                    <a:pt x="356839" y="2814313"/>
                    <a:pt x="299965" y="3020021"/>
                  </a:cubicBezTo>
                  <a:cubicBezTo>
                    <a:pt x="242961" y="3225212"/>
                    <a:pt x="213474" y="3438518"/>
                    <a:pt x="213606" y="3651953"/>
                  </a:cubicBezTo>
                  <a:cubicBezTo>
                    <a:pt x="214785" y="3756804"/>
                    <a:pt x="225269" y="3860881"/>
                    <a:pt x="250036" y="3961352"/>
                  </a:cubicBezTo>
                  <a:cubicBezTo>
                    <a:pt x="274412" y="4061950"/>
                    <a:pt x="312284" y="4158171"/>
                    <a:pt x="357625" y="4250783"/>
                  </a:cubicBezTo>
                  <a:cubicBezTo>
                    <a:pt x="380558" y="4297025"/>
                    <a:pt x="405982" y="4342366"/>
                    <a:pt x="432715" y="4387063"/>
                  </a:cubicBezTo>
                  <a:cubicBezTo>
                    <a:pt x="459841" y="4431630"/>
                    <a:pt x="488803" y="4475554"/>
                    <a:pt x="518943" y="4518962"/>
                  </a:cubicBezTo>
                  <a:cubicBezTo>
                    <a:pt x="580011" y="4605521"/>
                    <a:pt x="647893" y="4689504"/>
                    <a:pt x="718133" y="4773874"/>
                  </a:cubicBezTo>
                  <a:cubicBezTo>
                    <a:pt x="788374" y="4858372"/>
                    <a:pt x="861760" y="4942871"/>
                    <a:pt x="933704" y="5030717"/>
                  </a:cubicBezTo>
                  <a:cubicBezTo>
                    <a:pt x="969742" y="5074512"/>
                    <a:pt x="1005387" y="5119337"/>
                    <a:pt x="1040900" y="5164806"/>
                  </a:cubicBezTo>
                  <a:lnTo>
                    <a:pt x="1092401" y="5230628"/>
                  </a:lnTo>
                  <a:cubicBezTo>
                    <a:pt x="1109306" y="5251624"/>
                    <a:pt x="1125425" y="5273135"/>
                    <a:pt x="1142854" y="5293615"/>
                  </a:cubicBezTo>
                  <a:cubicBezTo>
                    <a:pt x="1278880" y="5460293"/>
                    <a:pt x="1426438" y="5613704"/>
                    <a:pt x="1576354" y="5759128"/>
                  </a:cubicBezTo>
                  <a:cubicBezTo>
                    <a:pt x="1651706" y="5831519"/>
                    <a:pt x="1728368" y="5901461"/>
                    <a:pt x="1806865" y="5968571"/>
                  </a:cubicBezTo>
                  <a:cubicBezTo>
                    <a:pt x="1885362" y="6035680"/>
                    <a:pt x="1965299" y="6100599"/>
                    <a:pt x="2048253" y="6161654"/>
                  </a:cubicBezTo>
                  <a:cubicBezTo>
                    <a:pt x="2213502" y="6284022"/>
                    <a:pt x="2391724" y="6393380"/>
                    <a:pt x="2587506" y="6467059"/>
                  </a:cubicBezTo>
                  <a:cubicBezTo>
                    <a:pt x="2685137" y="6503898"/>
                    <a:pt x="2786304" y="6532106"/>
                    <a:pt x="2889176" y="6553360"/>
                  </a:cubicBezTo>
                  <a:lnTo>
                    <a:pt x="2929698" y="6561326"/>
                  </a:lnTo>
                  <a:lnTo>
                    <a:pt x="1816374" y="6561326"/>
                  </a:lnTo>
                  <a:lnTo>
                    <a:pt x="1787601" y="6545761"/>
                  </a:lnTo>
                  <a:cubicBezTo>
                    <a:pt x="1577272" y="6422749"/>
                    <a:pt x="1389483" y="6266761"/>
                    <a:pt x="1225544" y="6094158"/>
                  </a:cubicBezTo>
                  <a:cubicBezTo>
                    <a:pt x="1143116" y="6007986"/>
                    <a:pt x="1068158" y="5916274"/>
                    <a:pt x="997654" y="5822374"/>
                  </a:cubicBezTo>
                  <a:cubicBezTo>
                    <a:pt x="927546" y="5728086"/>
                    <a:pt x="860842" y="5632381"/>
                    <a:pt x="798596" y="5534615"/>
                  </a:cubicBezTo>
                  <a:cubicBezTo>
                    <a:pt x="782608" y="5510399"/>
                    <a:pt x="767537" y="5485797"/>
                    <a:pt x="752075" y="5461324"/>
                  </a:cubicBezTo>
                  <a:lnTo>
                    <a:pt x="707650" y="5390221"/>
                  </a:lnTo>
                  <a:cubicBezTo>
                    <a:pt x="679213" y="5344237"/>
                    <a:pt x="649728" y="5298638"/>
                    <a:pt x="619980" y="5252396"/>
                  </a:cubicBezTo>
                  <a:lnTo>
                    <a:pt x="438349" y="4970822"/>
                  </a:lnTo>
                  <a:cubicBezTo>
                    <a:pt x="377413" y="4874860"/>
                    <a:pt x="317263" y="4776064"/>
                    <a:pt x="261044" y="4673145"/>
                  </a:cubicBezTo>
                  <a:cubicBezTo>
                    <a:pt x="233000" y="4621622"/>
                    <a:pt x="205874" y="4569197"/>
                    <a:pt x="181107" y="4515356"/>
                  </a:cubicBezTo>
                  <a:cubicBezTo>
                    <a:pt x="156470" y="4461385"/>
                    <a:pt x="133537" y="4406385"/>
                    <a:pt x="113224" y="4350223"/>
                  </a:cubicBezTo>
                  <a:cubicBezTo>
                    <a:pt x="93305" y="4293934"/>
                    <a:pt x="75614" y="4236872"/>
                    <a:pt x="61199" y="4178908"/>
                  </a:cubicBezTo>
                  <a:cubicBezTo>
                    <a:pt x="54385" y="4149927"/>
                    <a:pt x="47440" y="4120815"/>
                    <a:pt x="41804" y="4091577"/>
                  </a:cubicBezTo>
                  <a:lnTo>
                    <a:pt x="33287" y="4047781"/>
                  </a:lnTo>
                  <a:lnTo>
                    <a:pt x="26209" y="4003858"/>
                  </a:lnTo>
                  <a:cubicBezTo>
                    <a:pt x="7732" y="3886643"/>
                    <a:pt x="0" y="3768783"/>
                    <a:pt x="0" y="3651953"/>
                  </a:cubicBezTo>
                  <a:cubicBezTo>
                    <a:pt x="524" y="3422031"/>
                    <a:pt x="25030" y="3192109"/>
                    <a:pt x="72731" y="2966307"/>
                  </a:cubicBezTo>
                  <a:cubicBezTo>
                    <a:pt x="120301" y="2740634"/>
                    <a:pt x="193163" y="2519343"/>
                    <a:pt x="291316" y="2309385"/>
                  </a:cubicBezTo>
                  <a:cubicBezTo>
                    <a:pt x="488540" y="1889469"/>
                    <a:pt x="774352" y="1513736"/>
                    <a:pt x="1110878" y="1193776"/>
                  </a:cubicBezTo>
                  <a:cubicBezTo>
                    <a:pt x="1279535" y="1033797"/>
                    <a:pt x="1461821" y="887856"/>
                    <a:pt x="1654327" y="756730"/>
                  </a:cubicBezTo>
                  <a:cubicBezTo>
                    <a:pt x="1847096" y="625732"/>
                    <a:pt x="2049956" y="509031"/>
                    <a:pt x="2261727" y="409720"/>
                  </a:cubicBezTo>
                  <a:cubicBezTo>
                    <a:pt x="2685792" y="212515"/>
                    <a:pt x="3142357" y="82162"/>
                    <a:pt x="3610060" y="27032"/>
                  </a:cubicBezTo>
                  <a:cubicBezTo>
                    <a:pt x="3785399" y="6647"/>
                    <a:pt x="3962657" y="-2144"/>
                    <a:pt x="4139342" y="4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BC4A6C98-F96E-4587-B01F-A9B01BBFAD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1866928 h 6521594"/>
                <a:gd name="connsiteX4" fmla="*/ 6212358 w 6321679"/>
                <a:gd name="connsiteY4" fmla="*/ 1689281 h 6521594"/>
                <a:gd name="connsiteX5" fmla="*/ 6049880 w 6321679"/>
                <a:gd name="connsiteY5" fmla="*/ 1477173 h 6521594"/>
                <a:gd name="connsiteX6" fmla="*/ 5248663 w 6321679"/>
                <a:gd name="connsiteY6" fmla="*/ 869327 h 6521594"/>
                <a:gd name="connsiteX7" fmla="*/ 4150102 w 6321679"/>
                <a:gd name="connsiteY7" fmla="*/ 644042 h 6521594"/>
                <a:gd name="connsiteX8" fmla="*/ 2867946 w 6321679"/>
                <a:gd name="connsiteY8" fmla="*/ 886459 h 6521594"/>
                <a:gd name="connsiteX9" fmla="*/ 1728892 w 6321679"/>
                <a:gd name="connsiteY9" fmla="*/ 1552397 h 6521594"/>
                <a:gd name="connsiteX10" fmla="*/ 941043 w 6321679"/>
                <a:gd name="connsiteY10" fmla="*/ 2512664 h 6521594"/>
                <a:gd name="connsiteX11" fmla="*/ 655362 w 6321679"/>
                <a:gd name="connsiteY11" fmla="*/ 3630204 h 6521594"/>
                <a:gd name="connsiteX12" fmla="*/ 1128177 w 6321679"/>
                <a:gd name="connsiteY12" fmla="*/ 4667883 h 6521594"/>
                <a:gd name="connsiteX13" fmla="*/ 1366419 w 6321679"/>
                <a:gd name="connsiteY13" fmla="*/ 4997246 h 6521594"/>
                <a:gd name="connsiteX14" fmla="*/ 3601937 w 6321679"/>
                <a:gd name="connsiteY14" fmla="*/ 6284685 h 6521594"/>
                <a:gd name="connsiteX15" fmla="*/ 5298985 w 6321679"/>
                <a:gd name="connsiteY15" fmla="*/ 5492643 h 6521594"/>
                <a:gd name="connsiteX16" fmla="*/ 5505513 w 6321679"/>
                <a:gd name="connsiteY16" fmla="*/ 5335367 h 6521594"/>
                <a:gd name="connsiteX17" fmla="*/ 6252618 w 6321679"/>
                <a:gd name="connsiteY17" fmla="*/ 4722492 h 6521594"/>
                <a:gd name="connsiteX18" fmla="*/ 6321679 w 6321679"/>
                <a:gd name="connsiteY18" fmla="*/ 4651477 h 6521594"/>
                <a:gd name="connsiteX19" fmla="*/ 6321679 w 6321679"/>
                <a:gd name="connsiteY19" fmla="*/ 5523097 h 6521594"/>
                <a:gd name="connsiteX20" fmla="*/ 6024428 w 6321679"/>
                <a:gd name="connsiteY20" fmla="*/ 5754969 h 6521594"/>
                <a:gd name="connsiteX21" fmla="*/ 5702345 w 6321679"/>
                <a:gd name="connsiteY21" fmla="*/ 6000018 h 6521594"/>
                <a:gd name="connsiteX22" fmla="*/ 4988380 w 6321679"/>
                <a:gd name="connsiteY22" fmla="*/ 6506549 h 6521594"/>
                <a:gd name="connsiteX23" fmla="*/ 4961490 w 6321679"/>
                <a:gd name="connsiteY23" fmla="*/ 6521594 h 6521594"/>
                <a:gd name="connsiteX24" fmla="*/ 2011326 w 6321679"/>
                <a:gd name="connsiteY24" fmla="*/ 6521594 h 6521594"/>
                <a:gd name="connsiteX25" fmla="*/ 1982893 w 6321679"/>
                <a:gd name="connsiteY25" fmla="*/ 6505768 h 6521594"/>
                <a:gd name="connsiteX26" fmla="*/ 824149 w 6321679"/>
                <a:gd name="connsiteY26" fmla="*/ 5358682 h 6521594"/>
                <a:gd name="connsiteX27" fmla="*/ 0 w 6321679"/>
                <a:gd name="connsiteY27" fmla="*/ 3630075 h 6521594"/>
                <a:gd name="connsiteX28" fmla="*/ 4150102 w 6321679"/>
                <a:gd name="connsiteY28"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21679" h="6521594">
                  <a:moveTo>
                    <a:pt x="4150102" y="0"/>
                  </a:moveTo>
                  <a:cubicBezTo>
                    <a:pt x="4918148" y="0"/>
                    <a:pt x="5569597" y="228540"/>
                    <a:pt x="6083891" y="619943"/>
                  </a:cubicBezTo>
                  <a:lnTo>
                    <a:pt x="6321679" y="822247"/>
                  </a:lnTo>
                  <a:lnTo>
                    <a:pt x="6321679" y="1866928"/>
                  </a:lnTo>
                  <a:lnTo>
                    <a:pt x="6212358" y="1689281"/>
                  </a:lnTo>
                  <a:cubicBezTo>
                    <a:pt x="6161484" y="1615222"/>
                    <a:pt x="6107295" y="1544427"/>
                    <a:pt x="6049880" y="1477173"/>
                  </a:cubicBezTo>
                  <a:cubicBezTo>
                    <a:pt x="5825135" y="1214018"/>
                    <a:pt x="5555573" y="1009470"/>
                    <a:pt x="5248663" y="869327"/>
                  </a:cubicBezTo>
                  <a:cubicBezTo>
                    <a:pt x="4921178" y="719909"/>
                    <a:pt x="4551627" y="644042"/>
                    <a:pt x="4150102" y="644042"/>
                  </a:cubicBezTo>
                  <a:cubicBezTo>
                    <a:pt x="3724203" y="644042"/>
                    <a:pt x="3292799" y="725448"/>
                    <a:pt x="2867946" y="886459"/>
                  </a:cubicBezTo>
                  <a:cubicBezTo>
                    <a:pt x="2454234" y="1042832"/>
                    <a:pt x="2060440" y="1273141"/>
                    <a:pt x="1728892" y="1552397"/>
                  </a:cubicBezTo>
                  <a:cubicBezTo>
                    <a:pt x="1391580" y="1836419"/>
                    <a:pt x="1126473" y="2159600"/>
                    <a:pt x="941043" y="2512664"/>
                  </a:cubicBezTo>
                  <a:cubicBezTo>
                    <a:pt x="751551" y="2873583"/>
                    <a:pt x="655362" y="3249575"/>
                    <a:pt x="655362" y="3630204"/>
                  </a:cubicBezTo>
                  <a:cubicBezTo>
                    <a:pt x="655362" y="4013537"/>
                    <a:pt x="808817" y="4237405"/>
                    <a:pt x="1128177" y="4667883"/>
                  </a:cubicBezTo>
                  <a:cubicBezTo>
                    <a:pt x="1205232" y="4771702"/>
                    <a:pt x="1284908" y="4879129"/>
                    <a:pt x="1366419" y="4997246"/>
                  </a:cubicBezTo>
                  <a:cubicBezTo>
                    <a:pt x="1989282" y="5899677"/>
                    <a:pt x="2657880" y="6284685"/>
                    <a:pt x="3601937" y="6284685"/>
                  </a:cubicBezTo>
                  <a:cubicBezTo>
                    <a:pt x="4221523" y="6284685"/>
                    <a:pt x="4676122" y="5971036"/>
                    <a:pt x="5298985" y="5492643"/>
                  </a:cubicBezTo>
                  <a:cubicBezTo>
                    <a:pt x="5368571" y="5439187"/>
                    <a:pt x="5438156" y="5386375"/>
                    <a:pt x="5505513" y="5335367"/>
                  </a:cubicBezTo>
                  <a:cubicBezTo>
                    <a:pt x="5779335" y="5127761"/>
                    <a:pt x="6041730" y="4928776"/>
                    <a:pt x="6252618" y="4722492"/>
                  </a:cubicBezTo>
                  <a:lnTo>
                    <a:pt x="6321679" y="4651477"/>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A66409EC-9CC3-482A-A4A5-54ED092B3F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2150195 h 6521594"/>
                <a:gd name="connsiteX4" fmla="*/ 6241288 w 6321679"/>
                <a:gd name="connsiteY4" fmla="*/ 1985338 h 6521594"/>
                <a:gd name="connsiteX5" fmla="*/ 5949367 w 6321679"/>
                <a:gd name="connsiteY5" fmla="*/ 1559997 h 6521594"/>
                <a:gd name="connsiteX6" fmla="*/ 5193362 w 6321679"/>
                <a:gd name="connsiteY6" fmla="*/ 986156 h 6521594"/>
                <a:gd name="connsiteX7" fmla="*/ 4150102 w 6321679"/>
                <a:gd name="connsiteY7" fmla="*/ 772850 h 6521594"/>
                <a:gd name="connsiteX8" fmla="*/ 2914861 w 6321679"/>
                <a:gd name="connsiteY8" fmla="*/ 1006637 h 6521594"/>
                <a:gd name="connsiteX9" fmla="*/ 1814073 w 6321679"/>
                <a:gd name="connsiteY9" fmla="*/ 1650163 h 6521594"/>
                <a:gd name="connsiteX10" fmla="*/ 1057412 w 6321679"/>
                <a:gd name="connsiteY10" fmla="*/ 2571657 h 6521594"/>
                <a:gd name="connsiteX11" fmla="*/ 786277 w 6321679"/>
                <a:gd name="connsiteY11" fmla="*/ 3630204 h 6521594"/>
                <a:gd name="connsiteX12" fmla="*/ 1233931 w 6321679"/>
                <a:gd name="connsiteY12" fmla="*/ 4592016 h 6521594"/>
                <a:gd name="connsiteX13" fmla="*/ 1474795 w 6321679"/>
                <a:gd name="connsiteY13" fmla="*/ 4924985 h 6521594"/>
                <a:gd name="connsiteX14" fmla="*/ 2393691 w 6321679"/>
                <a:gd name="connsiteY14" fmla="*/ 5846995 h 6521594"/>
                <a:gd name="connsiteX15" fmla="*/ 3601805 w 6321679"/>
                <a:gd name="connsiteY15" fmla="*/ 6155876 h 6521594"/>
                <a:gd name="connsiteX16" fmla="*/ 4378909 w 6321679"/>
                <a:gd name="connsiteY16" fmla="*/ 5959186 h 6521594"/>
                <a:gd name="connsiteX17" fmla="*/ 5218129 w 6321679"/>
                <a:gd name="connsiteY17" fmla="*/ 5391271 h 6521594"/>
                <a:gd name="connsiteX18" fmla="*/ 5425313 w 6321679"/>
                <a:gd name="connsiteY18" fmla="*/ 5233481 h 6521594"/>
                <a:gd name="connsiteX19" fmla="*/ 6254366 w 6321679"/>
                <a:gd name="connsiteY19" fmla="*/ 4534301 h 6521594"/>
                <a:gd name="connsiteX20" fmla="*/ 6321679 w 6321679"/>
                <a:gd name="connsiteY20" fmla="*/ 4456641 h 6521594"/>
                <a:gd name="connsiteX21" fmla="*/ 6321679 w 6321679"/>
                <a:gd name="connsiteY21" fmla="*/ 5523097 h 6521594"/>
                <a:gd name="connsiteX22" fmla="*/ 6024428 w 6321679"/>
                <a:gd name="connsiteY22" fmla="*/ 5754969 h 6521594"/>
                <a:gd name="connsiteX23" fmla="*/ 5702345 w 6321679"/>
                <a:gd name="connsiteY23" fmla="*/ 6000018 h 6521594"/>
                <a:gd name="connsiteX24" fmla="*/ 4988380 w 6321679"/>
                <a:gd name="connsiteY24" fmla="*/ 6506549 h 6521594"/>
                <a:gd name="connsiteX25" fmla="*/ 4961490 w 6321679"/>
                <a:gd name="connsiteY25" fmla="*/ 6521594 h 6521594"/>
                <a:gd name="connsiteX26" fmla="*/ 2011326 w 6321679"/>
                <a:gd name="connsiteY26" fmla="*/ 6521594 h 6521594"/>
                <a:gd name="connsiteX27" fmla="*/ 1982893 w 6321679"/>
                <a:gd name="connsiteY27" fmla="*/ 6505768 h 6521594"/>
                <a:gd name="connsiteX28" fmla="*/ 824149 w 6321679"/>
                <a:gd name="connsiteY28" fmla="*/ 5358682 h 6521594"/>
                <a:gd name="connsiteX29" fmla="*/ 0 w 6321679"/>
                <a:gd name="connsiteY29" fmla="*/ 3630075 h 6521594"/>
                <a:gd name="connsiteX30" fmla="*/ 4150102 w 6321679"/>
                <a:gd name="connsiteY30"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1679" h="6521594">
                  <a:moveTo>
                    <a:pt x="4150102" y="0"/>
                  </a:moveTo>
                  <a:cubicBezTo>
                    <a:pt x="4918148" y="0"/>
                    <a:pt x="5569597" y="228540"/>
                    <a:pt x="6083891" y="619943"/>
                  </a:cubicBezTo>
                  <a:lnTo>
                    <a:pt x="6321679" y="822247"/>
                  </a:lnTo>
                  <a:lnTo>
                    <a:pt x="6321679" y="2150195"/>
                  </a:lnTo>
                  <a:lnTo>
                    <a:pt x="6241288" y="1985338"/>
                  </a:lnTo>
                  <a:cubicBezTo>
                    <a:pt x="6156788" y="1831195"/>
                    <a:pt x="6059249" y="1688709"/>
                    <a:pt x="5949367" y="1559997"/>
                  </a:cubicBezTo>
                  <a:cubicBezTo>
                    <a:pt x="5737073" y="1311397"/>
                    <a:pt x="5482843" y="1118314"/>
                    <a:pt x="5193362" y="986156"/>
                  </a:cubicBezTo>
                  <a:cubicBezTo>
                    <a:pt x="4883437" y="844596"/>
                    <a:pt x="4532365" y="772850"/>
                    <a:pt x="4150102" y="772850"/>
                  </a:cubicBezTo>
                  <a:cubicBezTo>
                    <a:pt x="3746218" y="772850"/>
                    <a:pt x="3319008" y="853613"/>
                    <a:pt x="2914861" y="1006637"/>
                  </a:cubicBezTo>
                  <a:cubicBezTo>
                    <a:pt x="2515039" y="1157857"/>
                    <a:pt x="2134350" y="1380438"/>
                    <a:pt x="1814073" y="1650163"/>
                  </a:cubicBezTo>
                  <a:cubicBezTo>
                    <a:pt x="1494190" y="1919502"/>
                    <a:pt x="1232622" y="2238173"/>
                    <a:pt x="1057412" y="2571657"/>
                  </a:cubicBezTo>
                  <a:cubicBezTo>
                    <a:pt x="877486" y="2914158"/>
                    <a:pt x="786277" y="3270313"/>
                    <a:pt x="786277" y="3630204"/>
                  </a:cubicBezTo>
                  <a:cubicBezTo>
                    <a:pt x="786277" y="3974121"/>
                    <a:pt x="923483" y="4173646"/>
                    <a:pt x="1233931" y="4592016"/>
                  </a:cubicBezTo>
                  <a:cubicBezTo>
                    <a:pt x="1311641" y="4696736"/>
                    <a:pt x="1391972" y="4805064"/>
                    <a:pt x="1474795" y="4924985"/>
                  </a:cubicBezTo>
                  <a:cubicBezTo>
                    <a:pt x="1767682" y="5349278"/>
                    <a:pt x="2068172" y="5650948"/>
                    <a:pt x="2393691" y="5846995"/>
                  </a:cubicBezTo>
                  <a:cubicBezTo>
                    <a:pt x="2738735" y="6054891"/>
                    <a:pt x="3133971" y="6155876"/>
                    <a:pt x="3601805" y="6155876"/>
                  </a:cubicBezTo>
                  <a:cubicBezTo>
                    <a:pt x="3867305" y="6155876"/>
                    <a:pt x="4114196" y="6093405"/>
                    <a:pt x="4378909" y="5959186"/>
                  </a:cubicBezTo>
                  <a:cubicBezTo>
                    <a:pt x="4650699" y="5821362"/>
                    <a:pt x="4919737" y="5620421"/>
                    <a:pt x="5218129" y="5391271"/>
                  </a:cubicBezTo>
                  <a:cubicBezTo>
                    <a:pt x="5288107" y="5337558"/>
                    <a:pt x="5357824" y="5284617"/>
                    <a:pt x="5425313" y="5233481"/>
                  </a:cubicBezTo>
                  <a:cubicBezTo>
                    <a:pt x="5739037" y="4995556"/>
                    <a:pt x="6037512" y="4769168"/>
                    <a:pt x="6254366" y="4534301"/>
                  </a:cubicBezTo>
                  <a:lnTo>
                    <a:pt x="6321679" y="4456641"/>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4" descr="A picture containing text, room&#10;&#10;Description automatically generated">
            <a:extLst>
              <a:ext uri="{FF2B5EF4-FFF2-40B4-BE49-F238E27FC236}">
                <a16:creationId xmlns:a16="http://schemas.microsoft.com/office/drawing/2014/main" id="{90A71B84-0D50-4D23-98C0-2EF54B5C8D85}"/>
              </a:ext>
            </a:extLst>
          </p:cNvPr>
          <p:cNvPicPr>
            <a:picLocks noChangeAspect="1"/>
          </p:cNvPicPr>
          <p:nvPr/>
        </p:nvPicPr>
        <p:blipFill>
          <a:blip r:embed="rId2"/>
          <a:stretch>
            <a:fillRect/>
          </a:stretch>
        </p:blipFill>
        <p:spPr>
          <a:xfrm>
            <a:off x="7841369" y="1700784"/>
            <a:ext cx="3876278" cy="4379976"/>
          </a:xfrm>
          <a:prstGeom prst="rect">
            <a:avLst/>
          </a:prstGeom>
        </p:spPr>
      </p:pic>
    </p:spTree>
    <p:extLst>
      <p:ext uri="{BB962C8B-B14F-4D97-AF65-F5344CB8AC3E}">
        <p14:creationId xmlns:p14="http://schemas.microsoft.com/office/powerpoint/2010/main" val="236223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27648" y="5589240"/>
            <a:ext cx="7499176" cy="936104"/>
          </a:xfrm>
        </p:spPr>
        <p:txBody>
          <a:bodyPr>
            <a:normAutofit/>
          </a:bodyPr>
          <a:lstStyle/>
          <a:p>
            <a:pPr algn="ctr">
              <a:buNone/>
            </a:pPr>
            <a:r>
              <a:rPr lang="en-GB" sz="4400" b="1">
                <a:solidFill>
                  <a:schemeClr val="bg1">
                    <a:lumMod val="65000"/>
                  </a:schemeClr>
                </a:solidFill>
              </a:rPr>
              <a:t>I have a ‘can do’ attitude.</a:t>
            </a:r>
            <a:endParaRPr lang="en-GB" sz="4400">
              <a:solidFill>
                <a:schemeClr val="bg1">
                  <a:lumMod val="65000"/>
                </a:schemeClr>
              </a:solidFill>
            </a:endParaRPr>
          </a:p>
          <a:p>
            <a:pPr>
              <a:buNone/>
            </a:pPr>
            <a:endParaRPr lang="en-GB" sz="4400"/>
          </a:p>
        </p:txBody>
      </p:sp>
      <p:pic>
        <p:nvPicPr>
          <p:cNvPr id="16386" name="Picture 2" descr="H:\ChildCare\EYATT\pictures\Why Play photos\babies digging sand.jpg"/>
          <p:cNvPicPr>
            <a:picLocks noChangeAspect="1" noChangeArrowheads="1"/>
          </p:cNvPicPr>
          <p:nvPr/>
        </p:nvPicPr>
        <p:blipFill>
          <a:blip r:embed="rId2" cstate="print"/>
          <a:srcRect/>
          <a:stretch>
            <a:fillRect/>
          </a:stretch>
        </p:blipFill>
        <p:spPr bwMode="auto">
          <a:xfrm>
            <a:off x="2952528" y="188640"/>
            <a:ext cx="7574464" cy="5040560"/>
          </a:xfrm>
          <a:prstGeom prst="rect">
            <a:avLst/>
          </a:prstGeom>
          <a:noFill/>
        </p:spPr>
      </p:pic>
      <p:sp>
        <p:nvSpPr>
          <p:cNvPr id="5"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Being willing to have a go</a:t>
            </a:r>
          </a:p>
        </p:txBody>
      </p:sp>
    </p:spTree>
    <p:extLst>
      <p:ext uri="{BB962C8B-B14F-4D97-AF65-F5344CB8AC3E}">
        <p14:creationId xmlns:p14="http://schemas.microsoft.com/office/powerpoint/2010/main" val="4182189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mage result for young child climbing logs"/>
          <p:cNvPicPr>
            <a:picLocks noChangeAspect="1" noChangeArrowheads="1"/>
          </p:cNvPicPr>
          <p:nvPr/>
        </p:nvPicPr>
        <p:blipFill>
          <a:blip r:embed="rId2" cstate="print"/>
          <a:srcRect/>
          <a:stretch>
            <a:fillRect/>
          </a:stretch>
        </p:blipFill>
        <p:spPr bwMode="auto">
          <a:xfrm>
            <a:off x="2711625" y="0"/>
            <a:ext cx="7956376" cy="5967282"/>
          </a:xfrm>
          <a:prstGeom prst="rect">
            <a:avLst/>
          </a:prstGeom>
          <a:noFill/>
        </p:spPr>
      </p:pic>
      <p:sp>
        <p:nvSpPr>
          <p:cNvPr id="4" name="Rectangle 3"/>
          <p:cNvSpPr/>
          <p:nvPr/>
        </p:nvSpPr>
        <p:spPr>
          <a:xfrm>
            <a:off x="2711624" y="5534562"/>
            <a:ext cx="7956376" cy="1323439"/>
          </a:xfrm>
          <a:prstGeom prst="rect">
            <a:avLst/>
          </a:prstGeom>
          <a:solidFill>
            <a:schemeClr val="bg1"/>
          </a:solidFill>
        </p:spPr>
        <p:txBody>
          <a:bodyPr wrap="square">
            <a:spAutoFit/>
          </a:bodyPr>
          <a:lstStyle/>
          <a:p>
            <a:pPr algn="ctr">
              <a:buNone/>
            </a:pPr>
            <a:r>
              <a:rPr lang="en-GB" sz="4000" b="1">
                <a:solidFill>
                  <a:schemeClr val="bg1">
                    <a:lumMod val="65000"/>
                  </a:schemeClr>
                </a:solidFill>
              </a:rPr>
              <a:t>I take risks, engage in new activities and learn from ‘trial and error’.</a:t>
            </a:r>
            <a:endParaRPr lang="en-GB" sz="4000">
              <a:solidFill>
                <a:schemeClr val="bg1">
                  <a:lumMod val="65000"/>
                </a:schemeClr>
              </a:solidFill>
            </a:endParaRPr>
          </a:p>
        </p:txBody>
      </p:sp>
      <p:sp>
        <p:nvSpPr>
          <p:cNvPr id="6" name="Title 1"/>
          <p:cNvSpPr txBox="1">
            <a:spLocks/>
          </p:cNvSpPr>
          <p:nvPr/>
        </p:nvSpPr>
        <p:spPr>
          <a:xfrm rot="16200000">
            <a:off x="-1333500" y="2857500"/>
            <a:ext cx="6858000" cy="114300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85000"/>
                  </a:schemeClr>
                </a:solidFill>
                <a:latin typeface="+mj-lt"/>
                <a:ea typeface="+mj-ea"/>
                <a:cs typeface="+mj-cs"/>
              </a:rPr>
              <a:t>Being willing to have a go</a:t>
            </a:r>
          </a:p>
        </p:txBody>
      </p:sp>
    </p:spTree>
    <p:extLst>
      <p:ext uri="{BB962C8B-B14F-4D97-AF65-F5344CB8AC3E}">
        <p14:creationId xmlns:p14="http://schemas.microsoft.com/office/powerpoint/2010/main" val="3270998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DAE7926-53F7-43A1-A6D5-EC1C802EA57E}"/>
              </a:ext>
            </a:extLst>
          </p:cNvPr>
          <p:cNvSpPr>
            <a:spLocks noGrp="1"/>
          </p:cNvSpPr>
          <p:nvPr>
            <p:ph type="title"/>
          </p:nvPr>
        </p:nvSpPr>
        <p:spPr>
          <a:xfrm>
            <a:off x="1371597" y="348865"/>
            <a:ext cx="10044023" cy="877729"/>
          </a:xfrm>
        </p:spPr>
        <p:txBody>
          <a:bodyPr anchor="ctr">
            <a:normAutofit/>
          </a:bodyPr>
          <a:lstStyle/>
          <a:p>
            <a:r>
              <a:rPr lang="en-GB" sz="4000">
                <a:solidFill>
                  <a:srgbClr val="FFFFFF"/>
                </a:solidFill>
              </a:rPr>
              <a:t>How to support this:</a:t>
            </a:r>
          </a:p>
        </p:txBody>
      </p:sp>
      <p:graphicFrame>
        <p:nvGraphicFramePr>
          <p:cNvPr id="6" name="Content Placeholder 2">
            <a:extLst>
              <a:ext uri="{FF2B5EF4-FFF2-40B4-BE49-F238E27FC236}">
                <a16:creationId xmlns:a16="http://schemas.microsoft.com/office/drawing/2014/main" id="{6E87E88E-77A2-438F-8B34-206C9D6A1DAE}"/>
              </a:ext>
            </a:extLst>
          </p:cNvPr>
          <p:cNvGraphicFramePr>
            <a:graphicFrameLocks noGrp="1"/>
          </p:cNvGraphicFramePr>
          <p:nvPr>
            <p:ph idx="1"/>
            <p:extLst>
              <p:ext uri="{D42A27DB-BD31-4B8C-83A1-F6EECF244321}">
                <p14:modId xmlns:p14="http://schemas.microsoft.com/office/powerpoint/2010/main" val="2352311415"/>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17271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D6306C-ED4F-4AAE-B4A5-EEA6AFAD7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0EC5361D-F897-4856-B945-0455A365E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435"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4508C0C5-2268-42B5-B3C8-4D0899E05F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141ACBDB-38F8-4B34-8183-BD95B4E55A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739327"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00DB52-3455-4E2F-867B-A6D0516E17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653800"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D7370B5F-09B3-4035-8F7E-56AAC587D13E}"/>
              </a:ext>
            </a:extLst>
          </p:cNvPr>
          <p:cNvSpPr>
            <a:spLocks noGrp="1"/>
          </p:cNvSpPr>
          <p:nvPr>
            <p:ph idx="1"/>
          </p:nvPr>
        </p:nvSpPr>
        <p:spPr>
          <a:xfrm>
            <a:off x="1245288" y="1178701"/>
            <a:ext cx="10303245" cy="5274442"/>
          </a:xfrm>
        </p:spPr>
        <p:txBody>
          <a:bodyPr>
            <a:normAutofit fontScale="92500" lnSpcReduction="20000"/>
          </a:bodyPr>
          <a:lstStyle/>
          <a:p>
            <a:pPr>
              <a:lnSpc>
                <a:spcPct val="90000"/>
              </a:lnSpc>
            </a:pPr>
            <a:r>
              <a:rPr lang="en-GB" sz="2000" dirty="0"/>
              <a:t>Provide a well-organised environment so that children know where materials and tools are and can access them easily. </a:t>
            </a:r>
          </a:p>
          <a:p>
            <a:pPr>
              <a:lnSpc>
                <a:spcPct val="90000"/>
              </a:lnSpc>
            </a:pPr>
            <a:r>
              <a:rPr lang="en-GB" sz="2000" dirty="0"/>
              <a:t>Provide enough materials and arrange spaces so that children can collaborate and learn alongside peers. Give children enough time and space to engage in large-scale projects that may continue over several days. </a:t>
            </a:r>
          </a:p>
          <a:p>
            <a:pPr>
              <a:lnSpc>
                <a:spcPct val="90000"/>
              </a:lnSpc>
            </a:pPr>
            <a:r>
              <a:rPr lang="en-GB" sz="2000" dirty="0"/>
              <a:t>Explore the reasons behind children’s choices e.g. ‘I’m interested that you’re using a paintbrush rather than a pencil to make your picture.’ </a:t>
            </a:r>
          </a:p>
          <a:p>
            <a:pPr>
              <a:lnSpc>
                <a:spcPct val="90000"/>
              </a:lnSpc>
            </a:pPr>
            <a:r>
              <a:rPr lang="en-GB" sz="2000" dirty="0"/>
              <a:t>Extend children’s interests by providing stimulating resources for them to play with, on their own and with peers, in response to their fascinations. </a:t>
            </a:r>
          </a:p>
          <a:p>
            <a:pPr>
              <a:lnSpc>
                <a:spcPct val="90000"/>
              </a:lnSpc>
            </a:pPr>
            <a:r>
              <a:rPr lang="en-GB" sz="2000" dirty="0"/>
              <a:t>Join in with children’s play and investigations, without taking over. Talk with them about what they are doing and what they are noticing. </a:t>
            </a:r>
          </a:p>
          <a:p>
            <a:pPr>
              <a:lnSpc>
                <a:spcPct val="90000"/>
              </a:lnSpc>
            </a:pPr>
            <a:r>
              <a:rPr lang="en-GB" sz="2000" dirty="0"/>
              <a:t>Provide appropriate non-fiction books and links to information online to help them follow their interests.	</a:t>
            </a:r>
          </a:p>
          <a:p>
            <a:pPr>
              <a:lnSpc>
                <a:spcPct val="90000"/>
              </a:lnSpc>
            </a:pPr>
            <a:r>
              <a:rPr lang="en-GB" sz="2000" dirty="0"/>
              <a:t>Regularly provide new materials and interesting things for children to explore and investigate. </a:t>
            </a:r>
          </a:p>
          <a:p>
            <a:pPr>
              <a:lnSpc>
                <a:spcPct val="90000"/>
              </a:lnSpc>
            </a:pPr>
            <a:r>
              <a:rPr lang="en-GB" sz="2000" dirty="0"/>
              <a:t>Introduce children to different styles of music and art. Give them the opportunity to observe changes in living things in the setting, and around the local environment. Take children to new places, like a local theatre, a museum, a National Trust heritage site, a fire station, a farm or an elderly people’s home. </a:t>
            </a:r>
          </a:p>
          <a:p>
            <a:pPr>
              <a:lnSpc>
                <a:spcPct val="90000"/>
              </a:lnSpc>
            </a:pPr>
            <a:r>
              <a:rPr lang="en-GB" sz="2000" dirty="0"/>
              <a:t>Involve children in making decisions about science experiments: what might we feed the plants to make them grow? Why do you think fizzy water might work? How will we know if one is growing faster than another?’. 	</a:t>
            </a:r>
          </a:p>
          <a:p>
            <a:pPr marL="0" indent="0">
              <a:lnSpc>
                <a:spcPct val="90000"/>
              </a:lnSpc>
              <a:buNone/>
            </a:pPr>
            <a:r>
              <a:rPr lang="en-GB" sz="2000" dirty="0"/>
              <a:t>	</a:t>
            </a:r>
          </a:p>
          <a:p>
            <a:pPr>
              <a:lnSpc>
                <a:spcPct val="90000"/>
              </a:lnSpc>
            </a:pPr>
            <a:endParaRPr lang="en-GB" sz="1100" dirty="0"/>
          </a:p>
        </p:txBody>
      </p:sp>
      <p:sp>
        <p:nvSpPr>
          <p:cNvPr id="18" name="Isosceles Triangle 17">
            <a:extLst>
              <a:ext uri="{FF2B5EF4-FFF2-40B4-BE49-F238E27FC236}">
                <a16:creationId xmlns:a16="http://schemas.microsoft.com/office/drawing/2014/main" id="{9E914C83-E0D8-4953-92D5-169D28CB43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5423"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Isosceles Triangle 19">
            <a:extLst>
              <a:ext uri="{FF2B5EF4-FFF2-40B4-BE49-F238E27FC236}">
                <a16:creationId xmlns:a16="http://schemas.microsoft.com/office/drawing/2014/main" id="{3512E083-F550-46AF-8490-767ECFD00C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67297"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557209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77EE5B41-20D3-4125-8812-D4E82BA676EF}"/>
              </a:ext>
            </a:extLst>
          </p:cNvPr>
          <p:cNvSpPr>
            <a:spLocks noGrp="1"/>
          </p:cNvSpPr>
          <p:nvPr>
            <p:ph type="title"/>
          </p:nvPr>
        </p:nvSpPr>
        <p:spPr>
          <a:xfrm>
            <a:off x="958506" y="800392"/>
            <a:ext cx="10264697" cy="1212102"/>
          </a:xfrm>
        </p:spPr>
        <p:txBody>
          <a:bodyPr>
            <a:normAutofit/>
          </a:bodyPr>
          <a:lstStyle/>
          <a:p>
            <a:r>
              <a:rPr lang="en-GB" sz="4000">
                <a:solidFill>
                  <a:srgbClr val="FFFFFF"/>
                </a:solidFill>
                <a:cs typeface="Calibri Light"/>
              </a:rPr>
              <a:t>Active Learning - DM</a:t>
            </a:r>
            <a:endParaRPr lang="en-GB" sz="4000">
              <a:solidFill>
                <a:srgbClr val="FFFFFF"/>
              </a:solidFill>
            </a:endParaRPr>
          </a:p>
        </p:txBody>
      </p:sp>
      <p:sp>
        <p:nvSpPr>
          <p:cNvPr id="3" name="Content Placeholder 2">
            <a:extLst>
              <a:ext uri="{FF2B5EF4-FFF2-40B4-BE49-F238E27FC236}">
                <a16:creationId xmlns:a16="http://schemas.microsoft.com/office/drawing/2014/main" id="{AD508C1A-00F6-4E93-9E45-9C7A87D205E0}"/>
              </a:ext>
            </a:extLst>
          </p:cNvPr>
          <p:cNvSpPr>
            <a:spLocks noGrp="1"/>
          </p:cNvSpPr>
          <p:nvPr>
            <p:ph idx="1"/>
          </p:nvPr>
        </p:nvSpPr>
        <p:spPr>
          <a:xfrm>
            <a:off x="1316765" y="2897242"/>
            <a:ext cx="9708995" cy="3960758"/>
          </a:xfrm>
        </p:spPr>
        <p:txBody>
          <a:bodyPr vert="horz" lIns="91440" tIns="45720" rIns="91440" bIns="45720" rtlCol="0" anchor="ctr">
            <a:normAutofit/>
          </a:bodyPr>
          <a:lstStyle/>
          <a:p>
            <a:pPr marL="0" indent="0">
              <a:buNone/>
            </a:pPr>
            <a:r>
              <a:rPr lang="en-GB" sz="2000" dirty="0">
                <a:cs typeface="Calibri" panose="020F0502020204030204"/>
              </a:rPr>
              <a:t>Children are learning to:</a:t>
            </a:r>
          </a:p>
          <a:p>
            <a:r>
              <a:rPr lang="en-GB" sz="2000" dirty="0">
                <a:ea typeface="+mn-lt"/>
                <a:cs typeface="+mn-lt"/>
              </a:rPr>
              <a:t>Participate in routines, such as going to their cot or mat when they want to sleep.</a:t>
            </a:r>
            <a:endParaRPr lang="en-GB" sz="2000" dirty="0">
              <a:cs typeface="Calibri" panose="020F0502020204030204"/>
            </a:endParaRPr>
          </a:p>
          <a:p>
            <a:r>
              <a:rPr lang="en-GB" sz="2000" dirty="0">
                <a:ea typeface="+mn-lt"/>
                <a:cs typeface="+mn-lt"/>
              </a:rPr>
              <a:t>Begin to predict sequences because they know routines. For example, they may anticipate lunch when they see the table being set or get their coat when the door to the outdoor area opens.</a:t>
            </a:r>
            <a:endParaRPr lang="en-GB" sz="2000" dirty="0">
              <a:cs typeface="Calibri" panose="020F0502020204030204"/>
            </a:endParaRPr>
          </a:p>
          <a:p>
            <a:r>
              <a:rPr lang="en-GB" sz="2000" dirty="0">
                <a:ea typeface="+mn-lt"/>
                <a:cs typeface="+mn-lt"/>
              </a:rPr>
              <a:t>Show goal-directed behaviour. For example, babies may pull themselves up by using the edges of a low table to reach for a toy on top of the table. Toddlers might turn a storage box upside down so they can stand on it and reach up for an object.</a:t>
            </a:r>
            <a:endParaRPr lang="en-GB" sz="2000" dirty="0">
              <a:cs typeface="Calibri" panose="020F0502020204030204"/>
            </a:endParaRPr>
          </a:p>
          <a:p>
            <a:r>
              <a:rPr lang="en-GB" sz="2000" dirty="0">
                <a:ea typeface="+mn-lt"/>
                <a:cs typeface="+mn-lt"/>
              </a:rPr>
              <a:t>Begin to correct their mistakes themselves. For example, instead of using increasing force to push a puzzle piece into the slot, they try another piece to see if it will fit.</a:t>
            </a:r>
            <a:endParaRPr lang="en-GB" sz="2000" dirty="0">
              <a:cs typeface="Calibri" panose="020F0502020204030204"/>
            </a:endParaRPr>
          </a:p>
          <a:p>
            <a:r>
              <a:rPr lang="en-GB" sz="2000" dirty="0">
                <a:ea typeface="+mn-lt"/>
                <a:cs typeface="+mn-lt"/>
              </a:rPr>
              <a:t>Keep on trying when things are difficult.</a:t>
            </a:r>
            <a:endParaRPr lang="en-GB" sz="2000" dirty="0">
              <a:cs typeface="Calibri" panose="020F0502020204030204"/>
            </a:endParaRPr>
          </a:p>
          <a:p>
            <a:pPr>
              <a:buNone/>
            </a:pPr>
            <a:endParaRPr lang="en-GB" sz="2000" dirty="0">
              <a:cs typeface="Calibri" panose="020F0502020204030204"/>
            </a:endParaRPr>
          </a:p>
          <a:p>
            <a:pPr>
              <a:buNone/>
            </a:pPr>
            <a:endParaRPr lang="en-GB" sz="2000" dirty="0">
              <a:cs typeface="Calibri" panose="020F0502020204030204"/>
            </a:endParaRPr>
          </a:p>
          <a:p>
            <a:pPr>
              <a:buNone/>
            </a:pPr>
            <a:endParaRPr lang="en-GB" sz="1700" dirty="0">
              <a:cs typeface="Calibri" panose="020F0502020204030204"/>
            </a:endParaRPr>
          </a:p>
          <a:p>
            <a:pPr marL="0" indent="0">
              <a:buNone/>
            </a:pPr>
            <a:endParaRPr lang="en-GB" sz="1700" dirty="0">
              <a:cs typeface="Calibri" panose="020F0502020204030204"/>
            </a:endParaRPr>
          </a:p>
        </p:txBody>
      </p:sp>
    </p:spTree>
    <p:extLst>
      <p:ext uri="{BB962C8B-B14F-4D97-AF65-F5344CB8AC3E}">
        <p14:creationId xmlns:p14="http://schemas.microsoft.com/office/powerpoint/2010/main" val="3201688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4CF44B-B4BA-4AB7-9D17-7306A8A3EE68}"/>
              </a:ext>
            </a:extLst>
          </p:cNvPr>
          <p:cNvSpPr>
            <a:spLocks noGrp="1"/>
          </p:cNvSpPr>
          <p:nvPr>
            <p:ph type="title"/>
          </p:nvPr>
        </p:nvSpPr>
        <p:spPr>
          <a:xfrm>
            <a:off x="640080" y="325369"/>
            <a:ext cx="4368602" cy="1956841"/>
          </a:xfrm>
        </p:spPr>
        <p:txBody>
          <a:bodyPr anchor="b">
            <a:normAutofit/>
          </a:bodyPr>
          <a:lstStyle/>
          <a:p>
            <a:r>
              <a:rPr lang="en-GB" sz="4200"/>
              <a:t>Active Learning – What to expect and when</a:t>
            </a:r>
          </a:p>
        </p:txBody>
      </p:sp>
      <p:sp>
        <p:nvSpPr>
          <p:cNvPr id="13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35358D-8ED8-4D9B-9AD1-97AF2DCA83B2}"/>
              </a:ext>
            </a:extLst>
          </p:cNvPr>
          <p:cNvSpPr>
            <a:spLocks noGrp="1"/>
          </p:cNvSpPr>
          <p:nvPr>
            <p:ph idx="1"/>
          </p:nvPr>
        </p:nvSpPr>
        <p:spPr>
          <a:xfrm>
            <a:off x="170481" y="2872898"/>
            <a:ext cx="5139695" cy="3985101"/>
          </a:xfrm>
        </p:spPr>
        <p:txBody>
          <a:bodyPr>
            <a:normAutofit/>
          </a:bodyPr>
          <a:lstStyle/>
          <a:p>
            <a:r>
              <a:rPr lang="en-GB" sz="1600" dirty="0"/>
              <a:t>I join in with routines without needing to be told, like going to my cot when I want to sleep.</a:t>
            </a:r>
          </a:p>
          <a:p>
            <a:r>
              <a:rPr lang="en-GB" sz="1600" dirty="0"/>
              <a:t>I am learning to predict what might happen because I understand a familiar routine, e.g. I may get my coat when adults open the door to go outside.</a:t>
            </a:r>
          </a:p>
          <a:p>
            <a:r>
              <a:rPr lang="en-GB" sz="1600" dirty="0"/>
              <a:t>I show goal-directed behaviour, e.g. as a baby I may pull myself up by using the edges of a low table to reach for a toy on top of the table. As a toddler, I might turn a storage box upside down so I can stand on it and reach up for an object.</a:t>
            </a:r>
          </a:p>
          <a:p>
            <a:r>
              <a:rPr lang="en-GB" sz="1600" dirty="0"/>
              <a:t>I am learning to correct my mistakes myself, e.g. Instead of using increasing force to push a puzzle piece into the slot, I try another piece to see if it will fit.</a:t>
            </a:r>
          </a:p>
          <a:p>
            <a:r>
              <a:rPr lang="en-GB" sz="1600" dirty="0"/>
              <a:t>I keep on trying when things are difficult.</a:t>
            </a:r>
          </a:p>
        </p:txBody>
      </p:sp>
      <p:pic>
        <p:nvPicPr>
          <p:cNvPr id="2050" name="Picture 2" descr="Press Articles | Early Excellence">
            <a:extLst>
              <a:ext uri="{FF2B5EF4-FFF2-40B4-BE49-F238E27FC236}">
                <a16:creationId xmlns:a16="http://schemas.microsoft.com/office/drawing/2014/main" id="{B56CB593-C432-414A-8C40-E19EA693B0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193" r="2765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7666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D869E-92D1-4F86-940E-B6393A84CF5A}"/>
              </a:ext>
            </a:extLst>
          </p:cNvPr>
          <p:cNvSpPr>
            <a:spLocks noGrp="1"/>
          </p:cNvSpPr>
          <p:nvPr>
            <p:ph type="title"/>
          </p:nvPr>
        </p:nvSpPr>
        <p:spPr/>
        <p:txBody>
          <a:bodyPr/>
          <a:lstStyle/>
          <a:p>
            <a:pPr algn="ctr"/>
            <a:r>
              <a:rPr lang="en-GB" b="1">
                <a:solidFill>
                  <a:schemeClr val="accent6">
                    <a:lumMod val="75000"/>
                  </a:schemeClr>
                </a:solidFill>
                <a:cs typeface="Calibri Light" panose="020F0302020204030204"/>
              </a:rPr>
              <a:t>Active Learning</a:t>
            </a:r>
          </a:p>
        </p:txBody>
      </p:sp>
      <p:pic>
        <p:nvPicPr>
          <p:cNvPr id="4" name="Picture 4" descr="A picture containing person, child, child, young&#10;&#10;Description automatically generated">
            <a:extLst>
              <a:ext uri="{FF2B5EF4-FFF2-40B4-BE49-F238E27FC236}">
                <a16:creationId xmlns:a16="http://schemas.microsoft.com/office/drawing/2014/main" id="{8CF089FD-90BC-40AE-BB80-A1E734D820E5}"/>
              </a:ext>
            </a:extLst>
          </p:cNvPr>
          <p:cNvPicPr>
            <a:picLocks noChangeAspect="1"/>
          </p:cNvPicPr>
          <p:nvPr/>
        </p:nvPicPr>
        <p:blipFill>
          <a:blip r:embed="rId2"/>
          <a:stretch>
            <a:fillRect/>
          </a:stretch>
        </p:blipFill>
        <p:spPr>
          <a:xfrm>
            <a:off x="7193846" y="1693334"/>
            <a:ext cx="3265310" cy="3301999"/>
          </a:xfrm>
          <a:prstGeom prst="rect">
            <a:avLst/>
          </a:prstGeom>
        </p:spPr>
      </p:pic>
      <p:pic>
        <p:nvPicPr>
          <p:cNvPr id="5" name="Picture 5" descr="Shape&#10;&#10;Description automatically generated">
            <a:extLst>
              <a:ext uri="{FF2B5EF4-FFF2-40B4-BE49-F238E27FC236}">
                <a16:creationId xmlns:a16="http://schemas.microsoft.com/office/drawing/2014/main" id="{84DED2FE-DEFE-4641-8EEE-414B8F7C6971}"/>
              </a:ext>
            </a:extLst>
          </p:cNvPr>
          <p:cNvPicPr>
            <a:picLocks noChangeAspect="1"/>
          </p:cNvPicPr>
          <p:nvPr/>
        </p:nvPicPr>
        <p:blipFill>
          <a:blip r:embed="rId3"/>
          <a:stretch>
            <a:fillRect/>
          </a:stretch>
        </p:blipFill>
        <p:spPr>
          <a:xfrm>
            <a:off x="844047" y="1702279"/>
            <a:ext cx="1316775" cy="4114800"/>
          </a:xfrm>
          <a:prstGeom prst="rect">
            <a:avLst/>
          </a:prstGeom>
        </p:spPr>
      </p:pic>
      <p:pic>
        <p:nvPicPr>
          <p:cNvPr id="6" name="Picture 6" descr="Icon&#10;&#10;Description automatically generated">
            <a:extLst>
              <a:ext uri="{FF2B5EF4-FFF2-40B4-BE49-F238E27FC236}">
                <a16:creationId xmlns:a16="http://schemas.microsoft.com/office/drawing/2014/main" id="{73651A33-435F-4CC9-8F89-DF5A1761368A}"/>
              </a:ext>
            </a:extLst>
          </p:cNvPr>
          <p:cNvPicPr>
            <a:picLocks noChangeAspect="1"/>
          </p:cNvPicPr>
          <p:nvPr/>
        </p:nvPicPr>
        <p:blipFill>
          <a:blip r:embed="rId4"/>
          <a:stretch>
            <a:fillRect/>
          </a:stretch>
        </p:blipFill>
        <p:spPr>
          <a:xfrm>
            <a:off x="2652188" y="1716657"/>
            <a:ext cx="1266077" cy="4114800"/>
          </a:xfrm>
          <a:prstGeom prst="rect">
            <a:avLst/>
          </a:prstGeom>
        </p:spPr>
      </p:pic>
      <p:pic>
        <p:nvPicPr>
          <p:cNvPr id="7" name="Picture 7" descr="Shape&#10;&#10;Description automatically generated">
            <a:extLst>
              <a:ext uri="{FF2B5EF4-FFF2-40B4-BE49-F238E27FC236}">
                <a16:creationId xmlns:a16="http://schemas.microsoft.com/office/drawing/2014/main" id="{18CD6571-4195-48B8-A27A-CC39FB3FB871}"/>
              </a:ext>
            </a:extLst>
          </p:cNvPr>
          <p:cNvPicPr>
            <a:picLocks noChangeAspect="1"/>
          </p:cNvPicPr>
          <p:nvPr/>
        </p:nvPicPr>
        <p:blipFill>
          <a:blip r:embed="rId5"/>
          <a:stretch>
            <a:fillRect/>
          </a:stretch>
        </p:blipFill>
        <p:spPr>
          <a:xfrm>
            <a:off x="4556236" y="1702279"/>
            <a:ext cx="1296734" cy="4114800"/>
          </a:xfrm>
          <a:prstGeom prst="rect">
            <a:avLst/>
          </a:prstGeom>
        </p:spPr>
      </p:pic>
      <p:pic>
        <p:nvPicPr>
          <p:cNvPr id="8" name="Picture 8" descr="A picture containing text&#10;&#10;Description automatically generated">
            <a:extLst>
              <a:ext uri="{FF2B5EF4-FFF2-40B4-BE49-F238E27FC236}">
                <a16:creationId xmlns:a16="http://schemas.microsoft.com/office/drawing/2014/main" id="{905CC0AB-F159-42CB-AB0E-50C3AA4C50C3}"/>
              </a:ext>
            </a:extLst>
          </p:cNvPr>
          <p:cNvPicPr>
            <a:picLocks noChangeAspect="1"/>
          </p:cNvPicPr>
          <p:nvPr/>
        </p:nvPicPr>
        <p:blipFill>
          <a:blip r:embed="rId6"/>
          <a:stretch>
            <a:fillRect/>
          </a:stretch>
        </p:blipFill>
        <p:spPr>
          <a:xfrm>
            <a:off x="6984574" y="5085279"/>
            <a:ext cx="4380087" cy="1470577"/>
          </a:xfrm>
          <a:prstGeom prst="rect">
            <a:avLst/>
          </a:prstGeom>
        </p:spPr>
      </p:pic>
    </p:spTree>
    <p:extLst>
      <p:ext uri="{BB962C8B-B14F-4D97-AF65-F5344CB8AC3E}">
        <p14:creationId xmlns:p14="http://schemas.microsoft.com/office/powerpoint/2010/main" val="3090705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y Documents\CMd\pictures\jake hammering.jpg"/>
          <p:cNvPicPr>
            <a:picLocks noChangeAspect="1" noChangeArrowheads="1"/>
          </p:cNvPicPr>
          <p:nvPr/>
        </p:nvPicPr>
        <p:blipFill>
          <a:blip r:embed="rId2" cstate="print"/>
          <a:srcRect/>
          <a:stretch>
            <a:fillRect/>
          </a:stretch>
        </p:blipFill>
        <p:spPr bwMode="auto">
          <a:xfrm>
            <a:off x="2063553" y="0"/>
            <a:ext cx="8864313" cy="5301208"/>
          </a:xfrm>
          <a:prstGeom prst="rect">
            <a:avLst/>
          </a:prstGeom>
          <a:noFill/>
        </p:spPr>
      </p:pic>
      <p:sp>
        <p:nvSpPr>
          <p:cNvPr id="3" name="Content Placeholder 2"/>
          <p:cNvSpPr>
            <a:spLocks noGrp="1"/>
          </p:cNvSpPr>
          <p:nvPr>
            <p:ph idx="1"/>
          </p:nvPr>
        </p:nvSpPr>
        <p:spPr>
          <a:xfrm>
            <a:off x="2639616" y="5600998"/>
            <a:ext cx="8229600" cy="1257003"/>
          </a:xfrm>
        </p:spPr>
        <p:txBody>
          <a:bodyPr>
            <a:normAutofit fontScale="92500" lnSpcReduction="10000"/>
          </a:bodyPr>
          <a:lstStyle/>
          <a:p>
            <a:pPr algn="ctr">
              <a:buNone/>
            </a:pPr>
            <a:r>
              <a:rPr lang="en-GB" sz="4400" b="1">
                <a:solidFill>
                  <a:schemeClr val="bg1">
                    <a:lumMod val="65000"/>
                  </a:schemeClr>
                </a:solidFill>
              </a:rPr>
              <a:t> I can focus on an activity for a period of time.</a:t>
            </a:r>
            <a:endParaRPr lang="en-GB" sz="4400">
              <a:solidFill>
                <a:schemeClr val="bg1">
                  <a:lumMod val="65000"/>
                </a:schemeClr>
              </a:solidFill>
            </a:endParaRPr>
          </a:p>
          <a:p>
            <a:pPr algn="ctr"/>
            <a:endParaRPr lang="en-GB"/>
          </a:p>
        </p:txBody>
      </p:sp>
      <p:sp>
        <p:nvSpPr>
          <p:cNvPr id="5"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3600">
                <a:solidFill>
                  <a:schemeClr val="bg1">
                    <a:lumMod val="85000"/>
                  </a:schemeClr>
                </a:solidFill>
                <a:latin typeface="+mj-lt"/>
                <a:ea typeface="+mj-ea"/>
                <a:cs typeface="+mj-cs"/>
              </a:rPr>
              <a:t>Being involved and concentrating</a:t>
            </a:r>
          </a:p>
        </p:txBody>
      </p:sp>
    </p:spTree>
    <p:extLst>
      <p:ext uri="{BB962C8B-B14F-4D97-AF65-F5344CB8AC3E}">
        <p14:creationId xmlns:p14="http://schemas.microsoft.com/office/powerpoint/2010/main" val="1202120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672" y="5589240"/>
            <a:ext cx="7200800" cy="1036712"/>
          </a:xfrm>
        </p:spPr>
        <p:txBody>
          <a:bodyPr>
            <a:normAutofit/>
          </a:bodyPr>
          <a:lstStyle/>
          <a:p>
            <a:pPr>
              <a:buNone/>
            </a:pPr>
            <a:r>
              <a:rPr lang="en-GB" sz="4400" b="1">
                <a:solidFill>
                  <a:schemeClr val="bg1">
                    <a:lumMod val="65000"/>
                  </a:schemeClr>
                </a:solidFill>
              </a:rPr>
              <a:t>I find some things fascinating.</a:t>
            </a:r>
            <a:endParaRPr lang="en-GB" sz="4400">
              <a:solidFill>
                <a:schemeClr val="bg1">
                  <a:lumMod val="65000"/>
                </a:schemeClr>
              </a:solidFill>
            </a:endParaRPr>
          </a:p>
          <a:p>
            <a:endParaRPr lang="en-GB"/>
          </a:p>
        </p:txBody>
      </p:sp>
      <p:pic>
        <p:nvPicPr>
          <p:cNvPr id="4" name="Picture 2" descr="Image result for baby fascinated"/>
          <p:cNvPicPr>
            <a:picLocks noChangeAspect="1" noChangeArrowheads="1"/>
          </p:cNvPicPr>
          <p:nvPr/>
        </p:nvPicPr>
        <p:blipFill>
          <a:blip r:embed="rId2" cstate="print"/>
          <a:srcRect/>
          <a:stretch>
            <a:fillRect/>
          </a:stretch>
        </p:blipFill>
        <p:spPr bwMode="auto">
          <a:xfrm>
            <a:off x="4417652" y="353638"/>
            <a:ext cx="4120108" cy="5045386"/>
          </a:xfrm>
          <a:prstGeom prst="rect">
            <a:avLst/>
          </a:prstGeom>
          <a:noFill/>
          <a:effectLst>
            <a:outerShdw blurRad="50800" dist="38100" dir="2700000" algn="tl" rotWithShape="0">
              <a:prstClr val="black">
                <a:alpha val="40000"/>
              </a:prstClr>
            </a:outerShdw>
          </a:effectLst>
        </p:spPr>
      </p:pic>
      <p:sp>
        <p:nvSpPr>
          <p:cNvPr id="5"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3600">
                <a:solidFill>
                  <a:schemeClr val="bg1">
                    <a:lumMod val="85000"/>
                  </a:schemeClr>
                </a:solidFill>
                <a:latin typeface="+mj-lt"/>
                <a:ea typeface="+mj-ea"/>
                <a:cs typeface="+mj-cs"/>
              </a:rPr>
              <a:t>Being involved and concentrating</a:t>
            </a:r>
          </a:p>
        </p:txBody>
      </p:sp>
    </p:spTree>
    <p:extLst>
      <p:ext uri="{BB962C8B-B14F-4D97-AF65-F5344CB8AC3E}">
        <p14:creationId xmlns:p14="http://schemas.microsoft.com/office/powerpoint/2010/main" val="17671994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11624" y="5417840"/>
            <a:ext cx="7632848" cy="1440160"/>
          </a:xfrm>
        </p:spPr>
        <p:txBody>
          <a:bodyPr>
            <a:noAutofit/>
          </a:bodyPr>
          <a:lstStyle/>
          <a:p>
            <a:pPr algn="ctr">
              <a:buNone/>
            </a:pPr>
            <a:r>
              <a:rPr lang="en-GB" sz="4400" b="1">
                <a:solidFill>
                  <a:schemeClr val="bg1">
                    <a:lumMod val="65000"/>
                  </a:schemeClr>
                </a:solidFill>
              </a:rPr>
              <a:t>I am not easily distracted.</a:t>
            </a:r>
            <a:endParaRPr lang="en-GB" sz="4400">
              <a:solidFill>
                <a:schemeClr val="bg1">
                  <a:lumMod val="65000"/>
                </a:schemeClr>
              </a:solidFill>
            </a:endParaRPr>
          </a:p>
          <a:p>
            <a:pPr>
              <a:buNone/>
            </a:pPr>
            <a:endParaRPr lang="en-GB" sz="4400">
              <a:solidFill>
                <a:schemeClr val="bg1">
                  <a:lumMod val="65000"/>
                </a:schemeClr>
              </a:solidFill>
            </a:endParaRPr>
          </a:p>
        </p:txBody>
      </p:sp>
      <p:pic>
        <p:nvPicPr>
          <p:cNvPr id="8194" name="Picture 2" descr="I:\My Documents\CMd\pictures\shredded paper.jpg"/>
          <p:cNvPicPr>
            <a:picLocks noChangeAspect="1" noChangeArrowheads="1"/>
          </p:cNvPicPr>
          <p:nvPr/>
        </p:nvPicPr>
        <p:blipFill>
          <a:blip r:embed="rId2" cstate="print"/>
          <a:srcRect/>
          <a:stretch>
            <a:fillRect/>
          </a:stretch>
        </p:blipFill>
        <p:spPr bwMode="auto">
          <a:xfrm>
            <a:off x="4421232" y="261732"/>
            <a:ext cx="3881611" cy="5175481"/>
          </a:xfrm>
          <a:prstGeom prst="rect">
            <a:avLst/>
          </a:prstGeom>
          <a:noFill/>
          <a:effectLst>
            <a:outerShdw blurRad="50800" dist="38100" dir="2700000" algn="tl" rotWithShape="0">
              <a:prstClr val="black">
                <a:alpha val="40000"/>
              </a:prstClr>
            </a:outerShdw>
          </a:effectLst>
        </p:spPr>
      </p:pic>
      <p:sp>
        <p:nvSpPr>
          <p:cNvPr id="5"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3600">
                <a:solidFill>
                  <a:schemeClr val="bg1">
                    <a:lumMod val="85000"/>
                  </a:schemeClr>
                </a:solidFill>
                <a:latin typeface="+mj-lt"/>
                <a:ea typeface="+mj-ea"/>
                <a:cs typeface="+mj-cs"/>
              </a:rPr>
              <a:t>Being involved and concentrating</a:t>
            </a:r>
          </a:p>
        </p:txBody>
      </p:sp>
    </p:spTree>
    <p:extLst>
      <p:ext uri="{BB962C8B-B14F-4D97-AF65-F5344CB8AC3E}">
        <p14:creationId xmlns:p14="http://schemas.microsoft.com/office/powerpoint/2010/main" val="4203176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harming Kid Exploring Nature With Magnifying Glass. Little Boy Looking At  Tree With Magnifier. Summer Activity For Inquisitive Child Stock Photo,  Picture And Royalty Free Image. Image 98084107.">
            <a:extLst>
              <a:ext uri="{FF2B5EF4-FFF2-40B4-BE49-F238E27FC236}">
                <a16:creationId xmlns:a16="http://schemas.microsoft.com/office/drawing/2014/main" id="{9A974A18-F5AF-4680-ADD2-7A277ACA113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237"/>
          <a:stretch/>
        </p:blipFill>
        <p:spPr bwMode="auto">
          <a:xfrm rot="21600000">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715F122-608A-4DB4-A048-17E11774C551}"/>
              </a:ext>
            </a:extLst>
          </p:cNvPr>
          <p:cNvSpPr>
            <a:spLocks noGrp="1"/>
          </p:cNvSpPr>
          <p:nvPr>
            <p:ph type="title"/>
          </p:nvPr>
        </p:nvSpPr>
        <p:spPr>
          <a:xfrm>
            <a:off x="7531610" y="365125"/>
            <a:ext cx="3822189" cy="1899912"/>
          </a:xfrm>
        </p:spPr>
        <p:txBody>
          <a:bodyPr>
            <a:normAutofit/>
          </a:bodyPr>
          <a:lstStyle/>
          <a:p>
            <a:r>
              <a:rPr lang="en-GB" sz="4000" b="1">
                <a:ea typeface="+mj-lt"/>
                <a:cs typeface="+mj-lt"/>
              </a:rPr>
              <a:t>All children </a:t>
            </a:r>
            <a:endParaRPr lang="en-US" sz="4000"/>
          </a:p>
        </p:txBody>
      </p:sp>
      <p:sp>
        <p:nvSpPr>
          <p:cNvPr id="3" name="Content Placeholder 2">
            <a:extLst>
              <a:ext uri="{FF2B5EF4-FFF2-40B4-BE49-F238E27FC236}">
                <a16:creationId xmlns:a16="http://schemas.microsoft.com/office/drawing/2014/main" id="{72AF99C9-2294-4F2E-B6AF-4C871F776FED}"/>
              </a:ext>
            </a:extLst>
          </p:cNvPr>
          <p:cNvSpPr>
            <a:spLocks noGrp="1"/>
          </p:cNvSpPr>
          <p:nvPr>
            <p:ph idx="1"/>
          </p:nvPr>
        </p:nvSpPr>
        <p:spPr>
          <a:xfrm>
            <a:off x="7715322" y="1689315"/>
            <a:ext cx="4360912" cy="4803560"/>
          </a:xfrm>
        </p:spPr>
        <p:txBody>
          <a:bodyPr vert="horz" lIns="91440" tIns="45720" rIns="91440" bIns="45720" rtlCol="0">
            <a:normAutofit lnSpcReduction="10000"/>
          </a:bodyPr>
          <a:lstStyle/>
          <a:p>
            <a:pPr marL="0" indent="0">
              <a:buNone/>
            </a:pPr>
            <a:r>
              <a:rPr lang="en-GB" sz="2200" dirty="0">
                <a:ea typeface="+mn-lt"/>
                <a:cs typeface="+mn-lt"/>
              </a:rPr>
              <a:t>Learn effectively when they;</a:t>
            </a:r>
            <a:endParaRPr lang="en-GB" sz="2200" dirty="0">
              <a:cs typeface="Calibri" panose="020F0502020204030204"/>
            </a:endParaRPr>
          </a:p>
          <a:p>
            <a:r>
              <a:rPr lang="en-GB" sz="2200" dirty="0">
                <a:ea typeface="+mn-lt"/>
                <a:cs typeface="+mn-lt"/>
              </a:rPr>
              <a:t>Want to (motivated)</a:t>
            </a:r>
            <a:endParaRPr lang="en-GB" sz="2200" dirty="0"/>
          </a:p>
          <a:p>
            <a:r>
              <a:rPr lang="en-GB" sz="2200" dirty="0">
                <a:ea typeface="+mn-lt"/>
                <a:cs typeface="+mn-lt"/>
              </a:rPr>
              <a:t>Are relaxed, yet alert</a:t>
            </a:r>
            <a:endParaRPr lang="en-GB" sz="2200" dirty="0"/>
          </a:p>
          <a:p>
            <a:r>
              <a:rPr lang="en-GB" sz="2200" dirty="0">
                <a:ea typeface="+mn-lt"/>
                <a:cs typeface="+mn-lt"/>
              </a:rPr>
              <a:t>Are learning in their preferred learning styles</a:t>
            </a:r>
            <a:endParaRPr lang="en-GB" sz="2200" dirty="0"/>
          </a:p>
          <a:p>
            <a:pPr marL="0" indent="0">
              <a:buNone/>
            </a:pPr>
            <a:r>
              <a:rPr lang="en-GB" sz="2200" dirty="0">
                <a:ea typeface="+mn-lt"/>
                <a:cs typeface="+mn-lt"/>
              </a:rPr>
              <a:t>–New research states we all use elements of all ‘learning styles’. (</a:t>
            </a:r>
            <a:r>
              <a:rPr lang="en-GB" sz="2200" dirty="0" err="1">
                <a:ea typeface="+mn-lt"/>
                <a:cs typeface="+mn-lt"/>
              </a:rPr>
              <a:t>Dr.</a:t>
            </a:r>
            <a:r>
              <a:rPr lang="en-GB" sz="2200" dirty="0">
                <a:ea typeface="+mn-lt"/>
                <a:cs typeface="+mn-lt"/>
              </a:rPr>
              <a:t> Anna Wilson) </a:t>
            </a:r>
            <a:endParaRPr lang="en-GB" sz="2200" dirty="0">
              <a:cs typeface="Calibri" panose="020F0502020204030204"/>
            </a:endParaRPr>
          </a:p>
          <a:p>
            <a:r>
              <a:rPr lang="en-GB" sz="2200" dirty="0">
                <a:ea typeface="+mn-lt"/>
                <a:cs typeface="+mn-lt"/>
              </a:rPr>
              <a:t>Are actively engaged</a:t>
            </a:r>
            <a:endParaRPr lang="en-GB" sz="2200" dirty="0"/>
          </a:p>
          <a:p>
            <a:r>
              <a:rPr lang="en-GB" sz="2200" dirty="0">
                <a:ea typeface="+mn-lt"/>
                <a:cs typeface="+mn-lt"/>
              </a:rPr>
              <a:t>Encounter something unusual, dramatic, exciting and unexpected</a:t>
            </a:r>
            <a:endParaRPr lang="en-GB" sz="2200" dirty="0"/>
          </a:p>
          <a:p>
            <a:r>
              <a:rPr lang="en-GB" sz="2200" dirty="0">
                <a:ea typeface="+mn-lt"/>
                <a:cs typeface="+mn-lt"/>
              </a:rPr>
              <a:t>Regularly reflect upon and review what they have learnt </a:t>
            </a:r>
            <a:endParaRPr lang="en-GB" sz="2200" dirty="0"/>
          </a:p>
          <a:p>
            <a:endParaRPr lang="en-GB" sz="1600" dirty="0">
              <a:cs typeface="Calibri"/>
            </a:endParaRPr>
          </a:p>
        </p:txBody>
      </p:sp>
    </p:spTree>
    <p:extLst>
      <p:ext uri="{BB962C8B-B14F-4D97-AF65-F5344CB8AC3E}">
        <p14:creationId xmlns:p14="http://schemas.microsoft.com/office/powerpoint/2010/main" val="16967041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GB"/>
          </a:p>
          <a:p>
            <a:pPr>
              <a:buNone/>
            </a:pPr>
            <a:endParaRPr lang="en-GB"/>
          </a:p>
        </p:txBody>
      </p:sp>
      <p:sp>
        <p:nvSpPr>
          <p:cNvPr id="4" name="Rectangle 3"/>
          <p:cNvSpPr/>
          <p:nvPr/>
        </p:nvSpPr>
        <p:spPr>
          <a:xfrm>
            <a:off x="2711624" y="5661249"/>
            <a:ext cx="7632848" cy="769441"/>
          </a:xfrm>
          <a:prstGeom prst="rect">
            <a:avLst/>
          </a:prstGeom>
        </p:spPr>
        <p:txBody>
          <a:bodyPr wrap="square">
            <a:spAutoFit/>
          </a:bodyPr>
          <a:lstStyle/>
          <a:p>
            <a:pPr algn="ctr"/>
            <a:r>
              <a:rPr lang="en-GB" sz="4400" b="1">
                <a:solidFill>
                  <a:schemeClr val="bg1">
                    <a:lumMod val="65000"/>
                  </a:schemeClr>
                </a:solidFill>
              </a:rPr>
              <a:t>I pay attention to details.</a:t>
            </a:r>
            <a:endParaRPr lang="en-GB" sz="4400">
              <a:solidFill>
                <a:schemeClr val="bg1">
                  <a:lumMod val="65000"/>
                </a:schemeClr>
              </a:solidFill>
            </a:endParaRPr>
          </a:p>
        </p:txBody>
      </p:sp>
      <p:pic>
        <p:nvPicPr>
          <p:cNvPr id="5" name="Picture 2" descr="H:\ChildCare\EYATT\pictures\Inquisitive baby.jpg"/>
          <p:cNvPicPr>
            <a:picLocks noChangeAspect="1" noChangeArrowheads="1"/>
          </p:cNvPicPr>
          <p:nvPr/>
        </p:nvPicPr>
        <p:blipFill>
          <a:blip r:embed="rId2" cstate="print"/>
          <a:srcRect/>
          <a:stretch>
            <a:fillRect/>
          </a:stretch>
        </p:blipFill>
        <p:spPr bwMode="auto">
          <a:xfrm>
            <a:off x="3694001" y="296351"/>
            <a:ext cx="4803998" cy="5337776"/>
          </a:xfrm>
          <a:prstGeom prst="rect">
            <a:avLst/>
          </a:prstGeom>
          <a:noFill/>
          <a:effectLst>
            <a:outerShdw blurRad="50800" dist="38100" dir="2700000" algn="tl" rotWithShape="0">
              <a:prstClr val="black">
                <a:alpha val="40000"/>
              </a:prstClr>
            </a:outerShdw>
          </a:effectLst>
        </p:spPr>
      </p:pic>
      <p:sp>
        <p:nvSpPr>
          <p:cNvPr id="6"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3600">
                <a:solidFill>
                  <a:schemeClr val="bg1">
                    <a:lumMod val="85000"/>
                  </a:schemeClr>
                </a:solidFill>
                <a:latin typeface="+mj-lt"/>
                <a:ea typeface="+mj-ea"/>
                <a:cs typeface="+mj-cs"/>
              </a:rPr>
              <a:t>Being involved and concentrating</a:t>
            </a:r>
          </a:p>
        </p:txBody>
      </p:sp>
    </p:spTree>
    <p:extLst>
      <p:ext uri="{BB962C8B-B14F-4D97-AF65-F5344CB8AC3E}">
        <p14:creationId xmlns:p14="http://schemas.microsoft.com/office/powerpoint/2010/main" val="581106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27648" y="4941168"/>
            <a:ext cx="7427168" cy="1612776"/>
          </a:xfrm>
        </p:spPr>
        <p:txBody>
          <a:bodyPr>
            <a:normAutofit/>
          </a:bodyPr>
          <a:lstStyle/>
          <a:p>
            <a:pPr algn="ctr">
              <a:buNone/>
            </a:pPr>
            <a:r>
              <a:rPr lang="en-GB" sz="4400" b="1">
                <a:solidFill>
                  <a:schemeClr val="bg1">
                    <a:lumMod val="65000"/>
                  </a:schemeClr>
                </a:solidFill>
              </a:rPr>
              <a:t>I keep on trying when something is challenging.</a:t>
            </a:r>
            <a:endParaRPr lang="en-GB" sz="4400">
              <a:solidFill>
                <a:schemeClr val="bg1">
                  <a:lumMod val="65000"/>
                </a:schemeClr>
              </a:solidFill>
            </a:endParaRPr>
          </a:p>
        </p:txBody>
      </p:sp>
      <p:pic>
        <p:nvPicPr>
          <p:cNvPr id="9218" name="Picture 2" descr="H:\ChildCare\EYATT\pictures\Boy with real tools.jpg"/>
          <p:cNvPicPr>
            <a:picLocks noChangeAspect="1" noChangeArrowheads="1"/>
          </p:cNvPicPr>
          <p:nvPr/>
        </p:nvPicPr>
        <p:blipFill>
          <a:blip r:embed="rId2" cstate="print"/>
          <a:srcRect/>
          <a:stretch>
            <a:fillRect/>
          </a:stretch>
        </p:blipFill>
        <p:spPr bwMode="auto">
          <a:xfrm>
            <a:off x="4743289" y="304056"/>
            <a:ext cx="3795886" cy="4217651"/>
          </a:xfrm>
          <a:prstGeom prst="rect">
            <a:avLst/>
          </a:prstGeom>
          <a:noFill/>
          <a:effectLst>
            <a:outerShdw blurRad="50800" dist="38100" dir="2700000" algn="tl" rotWithShape="0">
              <a:prstClr val="black">
                <a:alpha val="40000"/>
              </a:prstClr>
            </a:outerShdw>
          </a:effectLst>
        </p:spPr>
      </p:pic>
      <p:sp>
        <p:nvSpPr>
          <p:cNvPr id="5"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4000">
                <a:solidFill>
                  <a:schemeClr val="bg1">
                    <a:lumMod val="85000"/>
                  </a:schemeClr>
                </a:solidFill>
                <a:latin typeface="+mj-lt"/>
                <a:ea typeface="+mj-ea"/>
                <a:cs typeface="+mj-cs"/>
              </a:rPr>
              <a:t>Keep on trying</a:t>
            </a:r>
          </a:p>
        </p:txBody>
      </p:sp>
    </p:spTree>
    <p:extLst>
      <p:ext uri="{BB962C8B-B14F-4D97-AF65-F5344CB8AC3E}">
        <p14:creationId xmlns:p14="http://schemas.microsoft.com/office/powerpoint/2010/main" val="20395685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2800" y="5445224"/>
            <a:ext cx="7715200" cy="1252736"/>
          </a:xfrm>
        </p:spPr>
        <p:txBody>
          <a:bodyPr>
            <a:noAutofit/>
          </a:bodyPr>
          <a:lstStyle/>
          <a:p>
            <a:pPr algn="ctr">
              <a:buNone/>
            </a:pPr>
            <a:r>
              <a:rPr lang="en-GB" sz="4000" b="1">
                <a:solidFill>
                  <a:schemeClr val="bg1">
                    <a:lumMod val="65000"/>
                  </a:schemeClr>
                </a:solidFill>
              </a:rPr>
              <a:t>If something is difficult I try harder and try different approaches.</a:t>
            </a:r>
            <a:endParaRPr lang="en-GB" sz="4000">
              <a:solidFill>
                <a:schemeClr val="bg1">
                  <a:lumMod val="65000"/>
                </a:schemeClr>
              </a:solidFill>
            </a:endParaRPr>
          </a:p>
          <a:p>
            <a:endParaRPr lang="en-GB" sz="4000">
              <a:solidFill>
                <a:schemeClr val="bg1">
                  <a:lumMod val="65000"/>
                </a:schemeClr>
              </a:solidFill>
            </a:endParaRPr>
          </a:p>
        </p:txBody>
      </p:sp>
      <p:pic>
        <p:nvPicPr>
          <p:cNvPr id="28674" name="Picture 2" descr="Image result for child construction area"/>
          <p:cNvPicPr>
            <a:picLocks noChangeAspect="1" noChangeArrowheads="1"/>
          </p:cNvPicPr>
          <p:nvPr/>
        </p:nvPicPr>
        <p:blipFill>
          <a:blip r:embed="rId2" cstate="print"/>
          <a:srcRect/>
          <a:stretch>
            <a:fillRect/>
          </a:stretch>
        </p:blipFill>
        <p:spPr bwMode="auto">
          <a:xfrm>
            <a:off x="4943872" y="404665"/>
            <a:ext cx="3688060" cy="4906995"/>
          </a:xfrm>
          <a:prstGeom prst="rect">
            <a:avLst/>
          </a:prstGeom>
          <a:noFill/>
          <a:effectLst>
            <a:outerShdw blurRad="50800" dist="38100" dir="2700000" algn="tl" rotWithShape="0">
              <a:prstClr val="black">
                <a:alpha val="40000"/>
              </a:prstClr>
            </a:outerShdw>
          </a:effectLst>
        </p:spPr>
      </p:pic>
      <p:sp>
        <p:nvSpPr>
          <p:cNvPr id="5"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4000">
                <a:solidFill>
                  <a:schemeClr val="bg1">
                    <a:lumMod val="85000"/>
                  </a:schemeClr>
                </a:solidFill>
                <a:latin typeface="+mj-lt"/>
                <a:ea typeface="+mj-ea"/>
                <a:cs typeface="+mj-cs"/>
              </a:rPr>
              <a:t>Keep on trying</a:t>
            </a:r>
          </a:p>
        </p:txBody>
      </p:sp>
    </p:spTree>
    <p:extLst>
      <p:ext uri="{BB962C8B-B14F-4D97-AF65-F5344CB8AC3E}">
        <p14:creationId xmlns:p14="http://schemas.microsoft.com/office/powerpoint/2010/main" val="3750380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Image result for toddler spilling"/>
          <p:cNvPicPr>
            <a:picLocks noChangeAspect="1" noChangeArrowheads="1"/>
          </p:cNvPicPr>
          <p:nvPr/>
        </p:nvPicPr>
        <p:blipFill>
          <a:blip r:embed="rId2" cstate="print"/>
          <a:srcRect/>
          <a:stretch>
            <a:fillRect/>
          </a:stretch>
        </p:blipFill>
        <p:spPr bwMode="auto">
          <a:xfrm>
            <a:off x="4079776" y="116632"/>
            <a:ext cx="6374482" cy="5666206"/>
          </a:xfrm>
          <a:prstGeom prst="rect">
            <a:avLst/>
          </a:prstGeom>
          <a:noFill/>
        </p:spPr>
      </p:pic>
      <p:sp>
        <p:nvSpPr>
          <p:cNvPr id="3" name="Content Placeholder 2"/>
          <p:cNvSpPr>
            <a:spLocks noGrp="1"/>
          </p:cNvSpPr>
          <p:nvPr>
            <p:ph idx="1"/>
          </p:nvPr>
        </p:nvSpPr>
        <p:spPr>
          <a:xfrm>
            <a:off x="2711624" y="5805264"/>
            <a:ext cx="7956376" cy="936104"/>
          </a:xfrm>
        </p:spPr>
        <p:txBody>
          <a:bodyPr>
            <a:noAutofit/>
          </a:bodyPr>
          <a:lstStyle/>
          <a:p>
            <a:pPr algn="ctr">
              <a:buNone/>
            </a:pPr>
            <a:r>
              <a:rPr lang="en-GB" sz="4000" b="1">
                <a:solidFill>
                  <a:schemeClr val="bg1">
                    <a:lumMod val="65000"/>
                  </a:schemeClr>
                </a:solidFill>
              </a:rPr>
              <a:t>I bounce back after difficulties.</a:t>
            </a:r>
          </a:p>
          <a:p>
            <a:endParaRPr lang="en-GB" sz="4000">
              <a:solidFill>
                <a:schemeClr val="bg1">
                  <a:lumMod val="65000"/>
                </a:schemeClr>
              </a:solidFill>
            </a:endParaRPr>
          </a:p>
          <a:p>
            <a:endParaRPr lang="en-GB" sz="4000">
              <a:solidFill>
                <a:schemeClr val="bg1">
                  <a:lumMod val="65000"/>
                </a:schemeClr>
              </a:solidFill>
            </a:endParaRPr>
          </a:p>
        </p:txBody>
      </p:sp>
      <p:sp>
        <p:nvSpPr>
          <p:cNvPr id="6"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4000">
                <a:solidFill>
                  <a:schemeClr val="bg1">
                    <a:lumMod val="85000"/>
                  </a:schemeClr>
                </a:solidFill>
                <a:latin typeface="+mj-lt"/>
                <a:ea typeface="+mj-ea"/>
                <a:cs typeface="+mj-cs"/>
              </a:rPr>
              <a:t>Keep on trying</a:t>
            </a:r>
          </a:p>
        </p:txBody>
      </p:sp>
    </p:spTree>
    <p:extLst>
      <p:ext uri="{BB962C8B-B14F-4D97-AF65-F5344CB8AC3E}">
        <p14:creationId xmlns:p14="http://schemas.microsoft.com/office/powerpoint/2010/main" val="282311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5640" y="6009928"/>
            <a:ext cx="7643192" cy="848072"/>
          </a:xfrm>
        </p:spPr>
        <p:txBody>
          <a:bodyPr>
            <a:normAutofit/>
          </a:bodyPr>
          <a:lstStyle/>
          <a:p>
            <a:pPr>
              <a:buNone/>
            </a:pPr>
            <a:r>
              <a:rPr lang="en-GB" sz="4000" b="1">
                <a:solidFill>
                  <a:schemeClr val="bg1">
                    <a:lumMod val="65000"/>
                  </a:schemeClr>
                </a:solidFill>
              </a:rPr>
              <a:t>When I meet a goal I am satisfied.</a:t>
            </a:r>
            <a:endParaRPr lang="en-GB" sz="4000">
              <a:solidFill>
                <a:schemeClr val="bg1">
                  <a:lumMod val="65000"/>
                </a:schemeClr>
              </a:solidFill>
            </a:endParaRPr>
          </a:p>
          <a:p>
            <a:pPr>
              <a:buNone/>
            </a:pPr>
            <a:endParaRPr lang="en-GB" sz="4000">
              <a:solidFill>
                <a:schemeClr val="bg1">
                  <a:lumMod val="65000"/>
                </a:schemeClr>
              </a:solidFill>
            </a:endParaRPr>
          </a:p>
        </p:txBody>
      </p:sp>
      <p:pic>
        <p:nvPicPr>
          <p:cNvPr id="14339" name="Picture 3" descr="H:\ChildCare\EYATT\pictures\Jake's list.jpg"/>
          <p:cNvPicPr>
            <a:picLocks noChangeAspect="1" noChangeArrowheads="1"/>
          </p:cNvPicPr>
          <p:nvPr/>
        </p:nvPicPr>
        <p:blipFill>
          <a:blip r:embed="rId2" cstate="print"/>
          <a:srcRect/>
          <a:stretch>
            <a:fillRect/>
          </a:stretch>
        </p:blipFill>
        <p:spPr bwMode="auto">
          <a:xfrm>
            <a:off x="5087889" y="188640"/>
            <a:ext cx="3389759" cy="5661248"/>
          </a:xfrm>
          <a:prstGeom prst="rect">
            <a:avLst/>
          </a:prstGeom>
          <a:noFill/>
          <a:effectLst>
            <a:outerShdw blurRad="50800" dist="38100" dir="2700000" algn="tl" rotWithShape="0">
              <a:prstClr val="black">
                <a:alpha val="40000"/>
              </a:prstClr>
            </a:outerShdw>
          </a:effectLst>
        </p:spPr>
      </p:pic>
      <p:sp>
        <p:nvSpPr>
          <p:cNvPr id="6"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3200">
                <a:solidFill>
                  <a:schemeClr val="bg1">
                    <a:lumMod val="85000"/>
                  </a:schemeClr>
                </a:solidFill>
                <a:latin typeface="+mj-lt"/>
                <a:ea typeface="+mj-ea"/>
                <a:cs typeface="+mj-cs"/>
              </a:rPr>
              <a:t>Enjoying achieving what I set out to do</a:t>
            </a:r>
          </a:p>
        </p:txBody>
      </p:sp>
    </p:spTree>
    <p:extLst>
      <p:ext uri="{BB962C8B-B14F-4D97-AF65-F5344CB8AC3E}">
        <p14:creationId xmlns:p14="http://schemas.microsoft.com/office/powerpoint/2010/main" val="2580454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Image result for baby first steps"/>
          <p:cNvPicPr>
            <a:picLocks noChangeAspect="1" noChangeArrowheads="1"/>
          </p:cNvPicPr>
          <p:nvPr/>
        </p:nvPicPr>
        <p:blipFill>
          <a:blip r:embed="rId2" cstate="print"/>
          <a:srcRect/>
          <a:stretch>
            <a:fillRect/>
          </a:stretch>
        </p:blipFill>
        <p:spPr bwMode="auto">
          <a:xfrm>
            <a:off x="3359696" y="260649"/>
            <a:ext cx="6667500" cy="4924425"/>
          </a:xfrm>
          <a:prstGeom prst="rect">
            <a:avLst/>
          </a:prstGeom>
          <a:noFill/>
        </p:spPr>
      </p:pic>
      <p:sp>
        <p:nvSpPr>
          <p:cNvPr id="3" name="Content Placeholder 2"/>
          <p:cNvSpPr>
            <a:spLocks noGrp="1"/>
          </p:cNvSpPr>
          <p:nvPr>
            <p:ph idx="1"/>
          </p:nvPr>
        </p:nvSpPr>
        <p:spPr>
          <a:xfrm>
            <a:off x="2783632" y="5301208"/>
            <a:ext cx="7488832" cy="1440160"/>
          </a:xfrm>
        </p:spPr>
        <p:txBody>
          <a:bodyPr>
            <a:normAutofit/>
          </a:bodyPr>
          <a:lstStyle/>
          <a:p>
            <a:pPr>
              <a:buNone/>
            </a:pPr>
            <a:r>
              <a:rPr lang="en-GB" sz="4400" b="1">
                <a:solidFill>
                  <a:schemeClr val="bg1">
                    <a:lumMod val="65000"/>
                  </a:schemeClr>
                </a:solidFill>
              </a:rPr>
              <a:t>I am proud of how I do things (not just the end result).</a:t>
            </a:r>
            <a:endParaRPr lang="en-GB" sz="4400">
              <a:solidFill>
                <a:schemeClr val="bg1">
                  <a:lumMod val="65000"/>
                </a:schemeClr>
              </a:solidFill>
            </a:endParaRPr>
          </a:p>
          <a:p>
            <a:endParaRPr lang="en-GB" sz="4400">
              <a:solidFill>
                <a:schemeClr val="bg1">
                  <a:lumMod val="65000"/>
                </a:schemeClr>
              </a:solidFill>
            </a:endParaRPr>
          </a:p>
        </p:txBody>
      </p:sp>
      <p:sp>
        <p:nvSpPr>
          <p:cNvPr id="5"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3200">
                <a:solidFill>
                  <a:schemeClr val="bg1">
                    <a:lumMod val="85000"/>
                  </a:schemeClr>
                </a:solidFill>
                <a:latin typeface="+mj-lt"/>
                <a:ea typeface="+mj-ea"/>
                <a:cs typeface="+mj-cs"/>
              </a:rPr>
              <a:t>Enjoying achieving what I set out to do</a:t>
            </a:r>
          </a:p>
        </p:txBody>
      </p:sp>
    </p:spTree>
    <p:extLst>
      <p:ext uri="{BB962C8B-B14F-4D97-AF65-F5344CB8AC3E}">
        <p14:creationId xmlns:p14="http://schemas.microsoft.com/office/powerpoint/2010/main" val="17584011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mage result for baby reaching"/>
          <p:cNvPicPr>
            <a:picLocks noChangeAspect="1" noChangeArrowheads="1"/>
          </p:cNvPicPr>
          <p:nvPr/>
        </p:nvPicPr>
        <p:blipFill>
          <a:blip r:embed="rId2" cstate="print"/>
          <a:srcRect/>
          <a:stretch>
            <a:fillRect/>
          </a:stretch>
        </p:blipFill>
        <p:spPr bwMode="auto">
          <a:xfrm>
            <a:off x="3791745" y="188641"/>
            <a:ext cx="6155319" cy="5277231"/>
          </a:xfrm>
          <a:prstGeom prst="rect">
            <a:avLst/>
          </a:prstGeom>
          <a:noFill/>
        </p:spPr>
      </p:pic>
      <p:sp>
        <p:nvSpPr>
          <p:cNvPr id="3" name="Content Placeholder 2"/>
          <p:cNvSpPr>
            <a:spLocks noGrp="1"/>
          </p:cNvSpPr>
          <p:nvPr>
            <p:ph idx="1"/>
          </p:nvPr>
        </p:nvSpPr>
        <p:spPr>
          <a:xfrm>
            <a:off x="2567608" y="5445224"/>
            <a:ext cx="8229600" cy="1252736"/>
          </a:xfrm>
          <a:solidFill>
            <a:schemeClr val="bg1"/>
          </a:solidFill>
        </p:spPr>
        <p:txBody>
          <a:bodyPr>
            <a:normAutofit lnSpcReduction="10000"/>
          </a:bodyPr>
          <a:lstStyle/>
          <a:p>
            <a:pPr algn="ctr">
              <a:buNone/>
            </a:pPr>
            <a:r>
              <a:rPr lang="en-GB" sz="4000" b="1">
                <a:solidFill>
                  <a:schemeClr val="bg1">
                    <a:lumMod val="65000"/>
                  </a:schemeClr>
                </a:solidFill>
              </a:rPr>
              <a:t>I enjoy challenge for my own sake, not just for praise and rewards.</a:t>
            </a:r>
            <a:endParaRPr lang="en-GB" sz="4000">
              <a:solidFill>
                <a:schemeClr val="bg1">
                  <a:lumMod val="65000"/>
                </a:schemeClr>
              </a:solidFill>
            </a:endParaRPr>
          </a:p>
          <a:p>
            <a:endParaRPr lang="en-GB"/>
          </a:p>
        </p:txBody>
      </p:sp>
      <p:sp>
        <p:nvSpPr>
          <p:cNvPr id="5" name="Title 1"/>
          <p:cNvSpPr txBox="1">
            <a:spLocks/>
          </p:cNvSpPr>
          <p:nvPr/>
        </p:nvSpPr>
        <p:spPr>
          <a:xfrm rot="16200000">
            <a:off x="-1333500" y="2857500"/>
            <a:ext cx="6858000" cy="1143000"/>
          </a:xfrm>
          <a:prstGeom prst="rect">
            <a:avLst/>
          </a:prstGeom>
          <a:gradFill>
            <a:gsLst>
              <a:gs pos="0">
                <a:srgbClr val="DDEBCF"/>
              </a:gs>
              <a:gs pos="50000">
                <a:srgbClr val="9CB86E"/>
              </a:gs>
              <a:gs pos="100000">
                <a:srgbClr val="156B13"/>
              </a:gs>
            </a:gsLst>
            <a:lin ang="5400000" scaled="0"/>
          </a:gradFill>
        </p:spPr>
        <p:txBody>
          <a:bodyPr vert="horz" lIns="91440" tIns="45720" rIns="91440" bIns="45720" rtlCol="0" anchor="ctr">
            <a:normAutofit/>
          </a:bodyPr>
          <a:lstStyle/>
          <a:p>
            <a:pPr algn="ctr">
              <a:spcBef>
                <a:spcPct val="0"/>
              </a:spcBef>
              <a:defRPr/>
            </a:pPr>
            <a:r>
              <a:rPr lang="en-GB" sz="3200">
                <a:solidFill>
                  <a:schemeClr val="bg1">
                    <a:lumMod val="85000"/>
                  </a:schemeClr>
                </a:solidFill>
                <a:latin typeface="+mj-lt"/>
                <a:ea typeface="+mj-ea"/>
                <a:cs typeface="+mj-cs"/>
              </a:rPr>
              <a:t>Enjoying achieving what I set out to do</a:t>
            </a:r>
          </a:p>
        </p:txBody>
      </p:sp>
    </p:spTree>
    <p:extLst>
      <p:ext uri="{BB962C8B-B14F-4D97-AF65-F5344CB8AC3E}">
        <p14:creationId xmlns:p14="http://schemas.microsoft.com/office/powerpoint/2010/main" val="16227521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B69BD17-7C2B-471E-BA42-9FF0DA81F51B}"/>
              </a:ext>
            </a:extLst>
          </p:cNvPr>
          <p:cNvSpPr>
            <a:spLocks noGrp="1"/>
          </p:cNvSpPr>
          <p:nvPr>
            <p:ph type="title"/>
          </p:nvPr>
        </p:nvSpPr>
        <p:spPr>
          <a:xfrm>
            <a:off x="1371597" y="348865"/>
            <a:ext cx="10044023" cy="877729"/>
          </a:xfrm>
        </p:spPr>
        <p:txBody>
          <a:bodyPr anchor="ctr">
            <a:normAutofit/>
          </a:bodyPr>
          <a:lstStyle/>
          <a:p>
            <a:r>
              <a:rPr lang="en-GB" sz="4000">
                <a:solidFill>
                  <a:srgbClr val="FFFFFF"/>
                </a:solidFill>
              </a:rPr>
              <a:t>How to support this:</a:t>
            </a:r>
          </a:p>
        </p:txBody>
      </p:sp>
      <p:graphicFrame>
        <p:nvGraphicFramePr>
          <p:cNvPr id="25" name="Content Placeholder 2">
            <a:extLst>
              <a:ext uri="{FF2B5EF4-FFF2-40B4-BE49-F238E27FC236}">
                <a16:creationId xmlns:a16="http://schemas.microsoft.com/office/drawing/2014/main" id="{5F275580-F701-465A-8BB2-2B63B5A0DD66}"/>
              </a:ext>
            </a:extLst>
          </p:cNvPr>
          <p:cNvGraphicFramePr>
            <a:graphicFrameLocks noGrp="1"/>
          </p:cNvGraphicFramePr>
          <p:nvPr>
            <p:ph idx="1"/>
            <p:extLst>
              <p:ext uri="{D42A27DB-BD31-4B8C-83A1-F6EECF244321}">
                <p14:modId xmlns:p14="http://schemas.microsoft.com/office/powerpoint/2010/main" val="1856081125"/>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34315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Content Placeholder 2">
            <a:extLst>
              <a:ext uri="{FF2B5EF4-FFF2-40B4-BE49-F238E27FC236}">
                <a16:creationId xmlns:a16="http://schemas.microsoft.com/office/drawing/2014/main" id="{B7040651-DDF8-4D87-A9CA-6349C8D16087}"/>
              </a:ext>
            </a:extLst>
          </p:cNvPr>
          <p:cNvGraphicFramePr>
            <a:graphicFrameLocks noGrp="1"/>
          </p:cNvGraphicFramePr>
          <p:nvPr>
            <p:ph idx="1"/>
            <p:extLst>
              <p:ext uri="{D42A27DB-BD31-4B8C-83A1-F6EECF244321}">
                <p14:modId xmlns:p14="http://schemas.microsoft.com/office/powerpoint/2010/main" val="3665692736"/>
              </p:ext>
            </p:extLst>
          </p:nvPr>
        </p:nvGraphicFramePr>
        <p:xfrm>
          <a:off x="644056" y="1575955"/>
          <a:ext cx="10927829" cy="52820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04253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CD4AC655-F242-491E-A307-77CB71F26525}"/>
              </a:ext>
            </a:extLst>
          </p:cNvPr>
          <p:cNvSpPr>
            <a:spLocks noGrp="1"/>
          </p:cNvSpPr>
          <p:nvPr>
            <p:ph type="title"/>
          </p:nvPr>
        </p:nvSpPr>
        <p:spPr>
          <a:xfrm>
            <a:off x="958506" y="800392"/>
            <a:ext cx="10264697" cy="1212102"/>
          </a:xfrm>
        </p:spPr>
        <p:txBody>
          <a:bodyPr>
            <a:normAutofit/>
          </a:bodyPr>
          <a:lstStyle/>
          <a:p>
            <a:r>
              <a:rPr lang="en-GB" sz="4000">
                <a:solidFill>
                  <a:srgbClr val="FFFFFF"/>
                </a:solidFill>
                <a:cs typeface="Calibri Light"/>
              </a:rPr>
              <a:t>Creating and thinking critically - DM</a:t>
            </a:r>
            <a:endParaRPr lang="en-GB" sz="4000">
              <a:solidFill>
                <a:srgbClr val="FFFFFF"/>
              </a:solidFill>
            </a:endParaRPr>
          </a:p>
        </p:txBody>
      </p:sp>
      <p:sp>
        <p:nvSpPr>
          <p:cNvPr id="3" name="Content Placeholder 2">
            <a:extLst>
              <a:ext uri="{FF2B5EF4-FFF2-40B4-BE49-F238E27FC236}">
                <a16:creationId xmlns:a16="http://schemas.microsoft.com/office/drawing/2014/main" id="{3D67E499-D929-467D-B429-CDBFD642321C}"/>
              </a:ext>
            </a:extLst>
          </p:cNvPr>
          <p:cNvSpPr>
            <a:spLocks noGrp="1"/>
          </p:cNvSpPr>
          <p:nvPr>
            <p:ph idx="1"/>
          </p:nvPr>
        </p:nvSpPr>
        <p:spPr>
          <a:xfrm>
            <a:off x="1243488" y="3761166"/>
            <a:ext cx="9708995" cy="3567173"/>
          </a:xfrm>
        </p:spPr>
        <p:txBody>
          <a:bodyPr vert="horz" lIns="91440" tIns="45720" rIns="91440" bIns="45720" rtlCol="0" anchor="ctr">
            <a:normAutofit/>
          </a:bodyPr>
          <a:lstStyle/>
          <a:p>
            <a:pPr marL="0" indent="0">
              <a:buNone/>
            </a:pPr>
            <a:r>
              <a:rPr lang="en-GB" sz="1500" dirty="0">
                <a:cs typeface="Calibri" panose="020F0502020204030204"/>
              </a:rPr>
              <a:t>Children will be learning to:</a:t>
            </a:r>
          </a:p>
          <a:p>
            <a:r>
              <a:rPr lang="en-GB" sz="1500" dirty="0">
                <a:ea typeface="+mn-lt"/>
                <a:cs typeface="+mn-lt"/>
              </a:rPr>
              <a:t>Take part in simple pretend play. For example, they might use an object like a brush to pretend to brush their hair, or ‘drink’ from a pretend cup.</a:t>
            </a:r>
            <a:endParaRPr lang="en-GB" sz="1500" dirty="0">
              <a:cs typeface="Calibri" panose="020F0502020204030204"/>
            </a:endParaRPr>
          </a:p>
          <a:p>
            <a:r>
              <a:rPr lang="en-GB" sz="1500" dirty="0">
                <a:ea typeface="+mn-lt"/>
                <a:cs typeface="+mn-lt"/>
              </a:rPr>
              <a:t>Sort materials. For example, at tidy-up time, children know how to put different construction materials in separate baskets. Review their progress as they try to achieve a goal. Check how well they are doing.</a:t>
            </a:r>
            <a:endParaRPr lang="en-GB" sz="1500" dirty="0">
              <a:cs typeface="Calibri" panose="020F0502020204030204"/>
            </a:endParaRPr>
          </a:p>
          <a:p>
            <a:r>
              <a:rPr lang="en-GB" sz="1500" dirty="0">
                <a:ea typeface="+mn-lt"/>
                <a:cs typeface="+mn-lt"/>
              </a:rPr>
              <a:t>Solve real problems: for example, to share nine strawberries between three friends, they might put one in front of each, then a second, and finally a third. Finally, they might check at the end that everyone has the same number of strawberries.</a:t>
            </a:r>
            <a:endParaRPr lang="en-GB" sz="1500" dirty="0">
              <a:cs typeface="Calibri" panose="020F0502020204030204"/>
            </a:endParaRPr>
          </a:p>
          <a:p>
            <a:r>
              <a:rPr lang="en-GB" sz="1500" dirty="0">
                <a:ea typeface="+mn-lt"/>
                <a:cs typeface="+mn-lt"/>
              </a:rPr>
              <a:t>Use pretend play to think beyond the ‘here and now’ and to understand another perspective. For example, a child role-playing the billy goats gruff might suggest that “Maybe the troll is lonely and hungry? That’s why he is fierce.”</a:t>
            </a:r>
            <a:endParaRPr lang="en-GB" sz="1500" dirty="0">
              <a:cs typeface="Calibri" panose="020F0502020204030204"/>
            </a:endParaRPr>
          </a:p>
          <a:p>
            <a:r>
              <a:rPr lang="en-GB" sz="1500" dirty="0">
                <a:ea typeface="+mn-lt"/>
                <a:cs typeface="+mn-lt"/>
              </a:rPr>
              <a:t>Know more, so feel confident about coming up with their own ideas.</a:t>
            </a:r>
            <a:endParaRPr lang="en-GB" sz="1500" dirty="0">
              <a:cs typeface="Calibri" panose="020F0502020204030204"/>
            </a:endParaRPr>
          </a:p>
          <a:p>
            <a:r>
              <a:rPr lang="en-GB" sz="1500" dirty="0">
                <a:ea typeface="+mn-lt"/>
                <a:cs typeface="+mn-lt"/>
              </a:rPr>
              <a:t>Make more links between those ideas. Concentrate on achieving something that’s important to them. They are increasingly able to control their attention and ignore distractions.</a:t>
            </a:r>
            <a:endParaRPr lang="en-GB" sz="1500" dirty="0">
              <a:cs typeface="Calibri" panose="020F0502020204030204"/>
            </a:endParaRPr>
          </a:p>
          <a:p>
            <a:endParaRPr lang="en-GB" sz="1500" dirty="0">
              <a:cs typeface="Calibri" panose="020F0502020204030204"/>
            </a:endParaRPr>
          </a:p>
          <a:p>
            <a:endParaRPr lang="en-GB" sz="1500" dirty="0">
              <a:cs typeface="Calibri" panose="020F0502020204030204"/>
            </a:endParaRPr>
          </a:p>
          <a:p>
            <a:pPr>
              <a:buNone/>
            </a:pPr>
            <a:endParaRPr lang="en-GB" sz="1500" dirty="0">
              <a:cs typeface="Calibri" panose="020F0502020204030204"/>
            </a:endParaRPr>
          </a:p>
          <a:p>
            <a:pPr>
              <a:buNone/>
            </a:pPr>
            <a:endParaRPr lang="en-GB" sz="1500" dirty="0">
              <a:cs typeface="Calibri" panose="020F0502020204030204"/>
            </a:endParaRPr>
          </a:p>
          <a:p>
            <a:pPr>
              <a:buNone/>
            </a:pPr>
            <a:endParaRPr lang="en-GB" sz="1500" dirty="0">
              <a:cs typeface="Calibri" panose="020F0502020204030204"/>
            </a:endParaRPr>
          </a:p>
          <a:p>
            <a:pPr>
              <a:buNone/>
            </a:pPr>
            <a:endParaRPr lang="en-GB" sz="1500" dirty="0">
              <a:cs typeface="Calibri" panose="020F0502020204030204"/>
            </a:endParaRPr>
          </a:p>
          <a:p>
            <a:pPr>
              <a:buNone/>
            </a:pPr>
            <a:endParaRPr lang="en-GB" sz="1500" dirty="0">
              <a:cs typeface="Calibri" panose="020F0502020204030204"/>
            </a:endParaRPr>
          </a:p>
          <a:p>
            <a:pPr>
              <a:buNone/>
            </a:pPr>
            <a:endParaRPr lang="en-GB" sz="1500" dirty="0">
              <a:cs typeface="Calibri" panose="020F0502020204030204"/>
            </a:endParaRPr>
          </a:p>
          <a:p>
            <a:pPr marL="0" indent="0">
              <a:buNone/>
            </a:pPr>
            <a:endParaRPr lang="en-GB" sz="1500" dirty="0">
              <a:cs typeface="Calibri" panose="020F0502020204030204"/>
            </a:endParaRPr>
          </a:p>
        </p:txBody>
      </p:sp>
    </p:spTree>
    <p:extLst>
      <p:ext uri="{BB962C8B-B14F-4D97-AF65-F5344CB8AC3E}">
        <p14:creationId xmlns:p14="http://schemas.microsoft.com/office/powerpoint/2010/main" val="1056410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8426983E-FCBE-47C0-B29F-20D496E272DB}"/>
              </a:ext>
            </a:extLst>
          </p:cNvPr>
          <p:cNvSpPr>
            <a:spLocks noGrp="1"/>
          </p:cNvSpPr>
          <p:nvPr>
            <p:ph type="title"/>
          </p:nvPr>
        </p:nvSpPr>
        <p:spPr>
          <a:xfrm>
            <a:off x="958506" y="800392"/>
            <a:ext cx="10264697" cy="1212102"/>
          </a:xfrm>
        </p:spPr>
        <p:txBody>
          <a:bodyPr>
            <a:normAutofit/>
          </a:bodyPr>
          <a:lstStyle/>
          <a:p>
            <a:r>
              <a:rPr lang="en-GB" sz="4000">
                <a:solidFill>
                  <a:srgbClr val="FFFFFF"/>
                </a:solidFill>
                <a:cs typeface="Calibri Light"/>
              </a:rPr>
              <a:t>EYFS statutory Framework 2021</a:t>
            </a:r>
            <a:endParaRPr lang="en-GB" sz="4000">
              <a:solidFill>
                <a:srgbClr val="FFFFFF"/>
              </a:solidFill>
            </a:endParaRPr>
          </a:p>
        </p:txBody>
      </p:sp>
      <p:sp>
        <p:nvSpPr>
          <p:cNvPr id="3" name="Content Placeholder 2">
            <a:extLst>
              <a:ext uri="{FF2B5EF4-FFF2-40B4-BE49-F238E27FC236}">
                <a16:creationId xmlns:a16="http://schemas.microsoft.com/office/drawing/2014/main" id="{9434C665-A10D-4B85-A602-70B10FF90888}"/>
              </a:ext>
            </a:extLst>
          </p:cNvPr>
          <p:cNvSpPr>
            <a:spLocks noGrp="1"/>
          </p:cNvSpPr>
          <p:nvPr>
            <p:ph idx="1"/>
          </p:nvPr>
        </p:nvSpPr>
        <p:spPr>
          <a:xfrm>
            <a:off x="1367624" y="2490436"/>
            <a:ext cx="9708995" cy="3567173"/>
          </a:xfrm>
        </p:spPr>
        <p:txBody>
          <a:bodyPr vert="horz" lIns="91440" tIns="45720" rIns="91440" bIns="45720" rtlCol="0" anchor="ctr">
            <a:normAutofit/>
          </a:bodyPr>
          <a:lstStyle/>
          <a:p>
            <a:pPr marL="0" indent="0">
              <a:buNone/>
            </a:pPr>
            <a:r>
              <a:rPr lang="en-GB" sz="2200">
                <a:ea typeface="+mn-lt"/>
                <a:cs typeface="+mn-lt"/>
              </a:rPr>
              <a:t>1.14 This framework does not prescribe a particular teaching approach. Play is essential for children’s development, building their confidence as they learn to explore, relate to others, set their own goals and solve problems. Children learn by leading their own play, and by taking part in play which is guided by adults. Practitioners need to decide what they want children in their setting to learn, and the most effective ways to teach it. Practitioners must stimulate children’s interests, responding to each child’s emerging needs and guiding their development through warm, positive interactions coupled with secure routines for play and learning. As children grow older and move into the reception year, there should be a greater focus on teaching the essential skills and knowledge in the specific areas of learning. This will help children to prepare for year 1.</a:t>
            </a:r>
            <a:endParaRPr lang="en-US" sz="2200"/>
          </a:p>
          <a:p>
            <a:pPr marL="0" indent="0">
              <a:buNone/>
            </a:pPr>
            <a:endParaRPr lang="en-GB" sz="2200">
              <a:cs typeface="Calibri" panose="020F0502020204030204"/>
            </a:endParaRPr>
          </a:p>
        </p:txBody>
      </p:sp>
    </p:spTree>
    <p:extLst>
      <p:ext uri="{BB962C8B-B14F-4D97-AF65-F5344CB8AC3E}">
        <p14:creationId xmlns:p14="http://schemas.microsoft.com/office/powerpoint/2010/main" val="35920047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32192-DA4E-4C51-A02C-B733FAEE88B1}"/>
              </a:ext>
            </a:extLst>
          </p:cNvPr>
          <p:cNvSpPr>
            <a:spLocks noGrp="1"/>
          </p:cNvSpPr>
          <p:nvPr>
            <p:ph type="title"/>
          </p:nvPr>
        </p:nvSpPr>
        <p:spPr>
          <a:xfrm>
            <a:off x="6289158" y="803325"/>
            <a:ext cx="5259707" cy="1325563"/>
          </a:xfrm>
        </p:spPr>
        <p:txBody>
          <a:bodyPr>
            <a:normAutofit/>
          </a:bodyPr>
          <a:lstStyle/>
          <a:p>
            <a:r>
              <a:rPr lang="en-GB" sz="3100"/>
              <a:t>Creating and Thinking Critically – What to expect and when</a:t>
            </a:r>
          </a:p>
        </p:txBody>
      </p:sp>
      <p:sp>
        <p:nvSpPr>
          <p:cNvPr id="71" name="Freeform: Shape 70">
            <a:extLst>
              <a:ext uri="{FF2B5EF4-FFF2-40B4-BE49-F238E27FC236}">
                <a16:creationId xmlns:a16="http://schemas.microsoft.com/office/drawing/2014/main" id="{357DD0D3-F869-46D0-944C-6EC60E19E3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36816" cy="5254922"/>
          </a:xfrm>
          <a:custGeom>
            <a:avLst/>
            <a:gdLst>
              <a:gd name="connsiteX0" fmla="*/ 0 w 6136816"/>
              <a:gd name="connsiteY0" fmla="*/ 0 h 5254922"/>
              <a:gd name="connsiteX1" fmla="*/ 6136816 w 6136816"/>
              <a:gd name="connsiteY1" fmla="*/ 0 h 5254922"/>
              <a:gd name="connsiteX2" fmla="*/ 6134892 w 6136816"/>
              <a:gd name="connsiteY2" fmla="*/ 111520 h 5254922"/>
              <a:gd name="connsiteX3" fmla="*/ 6066513 w 6136816"/>
              <a:gd name="connsiteY3" fmla="*/ 752995 h 5254922"/>
              <a:gd name="connsiteX4" fmla="*/ 140712 w 6136816"/>
              <a:gd name="connsiteY4" fmla="*/ 5219363 h 5254922"/>
              <a:gd name="connsiteX5" fmla="*/ 0 w 6136816"/>
              <a:gd name="connsiteY5" fmla="*/ 5199534 h 525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6816" h="5254922">
                <a:moveTo>
                  <a:pt x="0" y="0"/>
                </a:moveTo>
                <a:lnTo>
                  <a:pt x="6136816" y="0"/>
                </a:lnTo>
                <a:lnTo>
                  <a:pt x="6134892" y="111520"/>
                </a:lnTo>
                <a:cubicBezTo>
                  <a:pt x="6124961" y="323936"/>
                  <a:pt x="6102367" y="538040"/>
                  <a:pt x="6066513" y="752995"/>
                </a:cubicBezTo>
                <a:cubicBezTo>
                  <a:pt x="5592281" y="3596146"/>
                  <a:pt x="2972232" y="5545369"/>
                  <a:pt x="140712" y="5219363"/>
                </a:cubicBezTo>
                <a:lnTo>
                  <a:pt x="0" y="5199534"/>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3074" name="Picture 2" descr="Creating and thinking critically">
            <a:extLst>
              <a:ext uri="{FF2B5EF4-FFF2-40B4-BE49-F238E27FC236}">
                <a16:creationId xmlns:a16="http://schemas.microsoft.com/office/drawing/2014/main" id="{C5EF3E04-1B9D-4CA3-B305-C505D9B6423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6688" b="-1"/>
          <a:stretch/>
        </p:blipFill>
        <p:spPr bwMode="auto">
          <a:xfrm>
            <a:off x="1" y="2"/>
            <a:ext cx="5863721" cy="4984915"/>
          </a:xfrm>
          <a:custGeom>
            <a:avLst/>
            <a:gdLst/>
            <a:ahLst/>
            <a:cxnLst/>
            <a:rect l="l" t="t" r="r" b="b"/>
            <a:pathLst>
              <a:path w="5863721" h="4984915">
                <a:moveTo>
                  <a:pt x="0" y="0"/>
                </a:moveTo>
                <a:lnTo>
                  <a:pt x="5863721" y="0"/>
                </a:lnTo>
                <a:lnTo>
                  <a:pt x="5844576" y="326138"/>
                </a:lnTo>
                <a:cubicBezTo>
                  <a:pt x="5833049" y="448313"/>
                  <a:pt x="5817094" y="570952"/>
                  <a:pt x="5796589" y="693884"/>
                </a:cubicBezTo>
                <a:cubicBezTo>
                  <a:pt x="5344573" y="3403845"/>
                  <a:pt x="2847261" y="5261756"/>
                  <a:pt x="148386" y="4951022"/>
                </a:cubicBezTo>
                <a:lnTo>
                  <a:pt x="0" y="4930112"/>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191F846-0CA4-4C0B-BE0F-06A5DBDC949E}"/>
              </a:ext>
            </a:extLst>
          </p:cNvPr>
          <p:cNvSpPr>
            <a:spLocks noGrp="1"/>
          </p:cNvSpPr>
          <p:nvPr>
            <p:ph idx="1"/>
          </p:nvPr>
        </p:nvSpPr>
        <p:spPr>
          <a:xfrm>
            <a:off x="5863723" y="1999281"/>
            <a:ext cx="6095998" cy="4525505"/>
          </a:xfrm>
        </p:spPr>
        <p:txBody>
          <a:bodyPr anchor="t">
            <a:normAutofit/>
          </a:bodyPr>
          <a:lstStyle/>
          <a:p>
            <a:r>
              <a:rPr lang="en-GB" sz="2000" dirty="0"/>
              <a:t>I take part in simple pretend play, e.g. I might use an object like a brush to pretend to brush my hair, or ‘drink’ from a pretend cup.</a:t>
            </a:r>
          </a:p>
          <a:p>
            <a:r>
              <a:rPr lang="en-GB" sz="2000" dirty="0"/>
              <a:t>I can sort materials, e.g. at tidy-up time, I know how to put different construction materials in separate baskets.</a:t>
            </a:r>
          </a:p>
          <a:p>
            <a:r>
              <a:rPr lang="en-GB" sz="2000" dirty="0"/>
              <a:t>I can talk about my learning. I think about my progress as I try to achieve a goal. I check how well I am doing.</a:t>
            </a:r>
          </a:p>
          <a:p>
            <a:r>
              <a:rPr lang="en-GB" sz="2000" dirty="0"/>
              <a:t>I am learning to solve real problems, e.g. to share nine strawberries between three friends, a strategy I might use is to put one in front of each, then a second, then a third. Finally, I might check at the end that everyone has the same number of strawberries</a:t>
            </a:r>
            <a:r>
              <a:rPr lang="en-GB" sz="1500" dirty="0"/>
              <a:t>.</a:t>
            </a:r>
          </a:p>
        </p:txBody>
      </p:sp>
    </p:spTree>
    <p:extLst>
      <p:ext uri="{BB962C8B-B14F-4D97-AF65-F5344CB8AC3E}">
        <p14:creationId xmlns:p14="http://schemas.microsoft.com/office/powerpoint/2010/main" val="1308713632"/>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68C27-31BC-4B7C-96D3-BDCCEC6CCB54}"/>
              </a:ext>
            </a:extLst>
          </p:cNvPr>
          <p:cNvSpPr>
            <a:spLocks noGrp="1"/>
          </p:cNvSpPr>
          <p:nvPr>
            <p:ph type="title"/>
          </p:nvPr>
        </p:nvSpPr>
        <p:spPr/>
        <p:txBody>
          <a:bodyPr/>
          <a:lstStyle/>
          <a:p>
            <a:pPr algn="ctr"/>
            <a:r>
              <a:rPr lang="en-GB" b="1">
                <a:solidFill>
                  <a:srgbClr val="854DB3"/>
                </a:solidFill>
                <a:ea typeface="+mj-lt"/>
                <a:cs typeface="+mj-lt"/>
              </a:rPr>
              <a:t>Creating and Thinking Critically</a:t>
            </a:r>
            <a:endParaRPr lang="en-US">
              <a:solidFill>
                <a:srgbClr val="854DB3"/>
              </a:solidFill>
              <a:cs typeface="Calibri Light"/>
            </a:endParaRPr>
          </a:p>
        </p:txBody>
      </p:sp>
      <p:pic>
        <p:nvPicPr>
          <p:cNvPr id="4" name="Picture 4" descr="Icon&#10;&#10;Description automatically generated">
            <a:extLst>
              <a:ext uri="{FF2B5EF4-FFF2-40B4-BE49-F238E27FC236}">
                <a16:creationId xmlns:a16="http://schemas.microsoft.com/office/drawing/2014/main" id="{75AA4D44-700C-4AFD-A426-C9C40152DEC0}"/>
              </a:ext>
            </a:extLst>
          </p:cNvPr>
          <p:cNvPicPr>
            <a:picLocks noChangeAspect="1"/>
          </p:cNvPicPr>
          <p:nvPr/>
        </p:nvPicPr>
        <p:blipFill>
          <a:blip r:embed="rId2"/>
          <a:stretch>
            <a:fillRect/>
          </a:stretch>
        </p:blipFill>
        <p:spPr>
          <a:xfrm>
            <a:off x="840180" y="1716657"/>
            <a:ext cx="1238244" cy="4114800"/>
          </a:xfrm>
          <a:prstGeom prst="rect">
            <a:avLst/>
          </a:prstGeom>
        </p:spPr>
      </p:pic>
      <p:pic>
        <p:nvPicPr>
          <p:cNvPr id="5" name="Picture 5" descr="Icon&#10;&#10;Description automatically generated">
            <a:extLst>
              <a:ext uri="{FF2B5EF4-FFF2-40B4-BE49-F238E27FC236}">
                <a16:creationId xmlns:a16="http://schemas.microsoft.com/office/drawing/2014/main" id="{9502DD2A-5EF2-4B69-93F3-884AFA8286F1}"/>
              </a:ext>
            </a:extLst>
          </p:cNvPr>
          <p:cNvPicPr>
            <a:picLocks noChangeAspect="1"/>
          </p:cNvPicPr>
          <p:nvPr/>
        </p:nvPicPr>
        <p:blipFill>
          <a:blip r:embed="rId3"/>
          <a:stretch>
            <a:fillRect/>
          </a:stretch>
        </p:blipFill>
        <p:spPr>
          <a:xfrm>
            <a:off x="2762389" y="1716657"/>
            <a:ext cx="1218202" cy="4114800"/>
          </a:xfrm>
          <a:prstGeom prst="rect">
            <a:avLst/>
          </a:prstGeom>
        </p:spPr>
      </p:pic>
      <p:pic>
        <p:nvPicPr>
          <p:cNvPr id="6" name="Picture 6" descr="A picture containing shape&#10;&#10;Description automatically generated">
            <a:extLst>
              <a:ext uri="{FF2B5EF4-FFF2-40B4-BE49-F238E27FC236}">
                <a16:creationId xmlns:a16="http://schemas.microsoft.com/office/drawing/2014/main" id="{DA8BB24C-CE7D-416A-B007-B65BCD71EF84}"/>
              </a:ext>
            </a:extLst>
          </p:cNvPr>
          <p:cNvPicPr>
            <a:picLocks noChangeAspect="1"/>
          </p:cNvPicPr>
          <p:nvPr/>
        </p:nvPicPr>
        <p:blipFill>
          <a:blip r:embed="rId4"/>
          <a:stretch>
            <a:fillRect/>
          </a:stretch>
        </p:blipFill>
        <p:spPr>
          <a:xfrm>
            <a:off x="4539949" y="1716657"/>
            <a:ext cx="1358064" cy="4114800"/>
          </a:xfrm>
          <a:prstGeom prst="rect">
            <a:avLst/>
          </a:prstGeom>
        </p:spPr>
      </p:pic>
      <p:pic>
        <p:nvPicPr>
          <p:cNvPr id="7" name="Picture 7">
            <a:extLst>
              <a:ext uri="{FF2B5EF4-FFF2-40B4-BE49-F238E27FC236}">
                <a16:creationId xmlns:a16="http://schemas.microsoft.com/office/drawing/2014/main" id="{E6426826-F0D1-4EA5-B241-894488EF8EB3}"/>
              </a:ext>
            </a:extLst>
          </p:cNvPr>
          <p:cNvPicPr>
            <a:picLocks noChangeAspect="1"/>
          </p:cNvPicPr>
          <p:nvPr/>
        </p:nvPicPr>
        <p:blipFill>
          <a:blip r:embed="rId5"/>
          <a:stretch>
            <a:fillRect/>
          </a:stretch>
        </p:blipFill>
        <p:spPr>
          <a:xfrm>
            <a:off x="6587067" y="1793522"/>
            <a:ext cx="3950898" cy="2480733"/>
          </a:xfrm>
          <a:prstGeom prst="rect">
            <a:avLst/>
          </a:prstGeom>
        </p:spPr>
      </p:pic>
      <p:pic>
        <p:nvPicPr>
          <p:cNvPr id="8" name="Picture 8" descr="A picture containing text&#10;&#10;Description automatically generated">
            <a:extLst>
              <a:ext uri="{FF2B5EF4-FFF2-40B4-BE49-F238E27FC236}">
                <a16:creationId xmlns:a16="http://schemas.microsoft.com/office/drawing/2014/main" id="{947D91E8-A789-4B0B-A03B-54B41C1EBCA2}"/>
              </a:ext>
            </a:extLst>
          </p:cNvPr>
          <p:cNvPicPr>
            <a:picLocks noChangeAspect="1"/>
          </p:cNvPicPr>
          <p:nvPr/>
        </p:nvPicPr>
        <p:blipFill>
          <a:blip r:embed="rId6"/>
          <a:stretch>
            <a:fillRect/>
          </a:stretch>
        </p:blipFill>
        <p:spPr>
          <a:xfrm>
            <a:off x="6587067" y="4573143"/>
            <a:ext cx="3956755" cy="1479381"/>
          </a:xfrm>
          <a:prstGeom prst="rect">
            <a:avLst/>
          </a:prstGeom>
        </p:spPr>
      </p:pic>
    </p:spTree>
    <p:extLst>
      <p:ext uri="{BB962C8B-B14F-4D97-AF65-F5344CB8AC3E}">
        <p14:creationId xmlns:p14="http://schemas.microsoft.com/office/powerpoint/2010/main" val="37950146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preschoolers pulleys"/>
          <p:cNvPicPr>
            <a:picLocks noChangeAspect="1" noChangeArrowheads="1"/>
          </p:cNvPicPr>
          <p:nvPr/>
        </p:nvPicPr>
        <p:blipFill>
          <a:blip r:embed="rId2" cstate="print"/>
          <a:srcRect/>
          <a:stretch>
            <a:fillRect/>
          </a:stretch>
        </p:blipFill>
        <p:spPr bwMode="auto">
          <a:xfrm>
            <a:off x="2783633" y="116632"/>
            <a:ext cx="7791025" cy="5184576"/>
          </a:xfrm>
          <a:prstGeom prst="rect">
            <a:avLst/>
          </a:prstGeom>
          <a:noFill/>
        </p:spPr>
      </p:pic>
      <p:sp>
        <p:nvSpPr>
          <p:cNvPr id="3" name="Content Placeholder 2"/>
          <p:cNvSpPr>
            <a:spLocks noGrp="1"/>
          </p:cNvSpPr>
          <p:nvPr>
            <p:ph idx="1"/>
          </p:nvPr>
        </p:nvSpPr>
        <p:spPr>
          <a:xfrm>
            <a:off x="2855640" y="5461248"/>
            <a:ext cx="6984776" cy="1396752"/>
          </a:xfrm>
        </p:spPr>
        <p:txBody>
          <a:bodyPr>
            <a:normAutofit/>
          </a:bodyPr>
          <a:lstStyle/>
          <a:p>
            <a:pPr algn="ctr">
              <a:buNone/>
            </a:pPr>
            <a:r>
              <a:rPr lang="en-GB" sz="4800" b="1">
                <a:solidFill>
                  <a:schemeClr val="bg1">
                    <a:lumMod val="65000"/>
                  </a:schemeClr>
                </a:solidFill>
              </a:rPr>
              <a:t>I think of ideas.</a:t>
            </a:r>
          </a:p>
          <a:p>
            <a:endParaRPr lang="en-GB"/>
          </a:p>
        </p:txBody>
      </p:sp>
      <p:sp>
        <p:nvSpPr>
          <p:cNvPr id="5"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Having my own ideas</a:t>
            </a:r>
          </a:p>
        </p:txBody>
      </p:sp>
    </p:spTree>
    <p:extLst>
      <p:ext uri="{BB962C8B-B14F-4D97-AF65-F5344CB8AC3E}">
        <p14:creationId xmlns:p14="http://schemas.microsoft.com/office/powerpoint/2010/main" val="15576541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age result for children building with cardboard boxes"/>
          <p:cNvPicPr>
            <a:picLocks noChangeAspect="1" noChangeArrowheads="1"/>
          </p:cNvPicPr>
          <p:nvPr/>
        </p:nvPicPr>
        <p:blipFill>
          <a:blip r:embed="rId2" cstate="print"/>
          <a:srcRect/>
          <a:stretch>
            <a:fillRect/>
          </a:stretch>
        </p:blipFill>
        <p:spPr bwMode="auto">
          <a:xfrm>
            <a:off x="2639616" y="0"/>
            <a:ext cx="8028384" cy="6021288"/>
          </a:xfrm>
          <a:prstGeom prst="rect">
            <a:avLst/>
          </a:prstGeom>
          <a:noFill/>
        </p:spPr>
      </p:pic>
      <p:sp>
        <p:nvSpPr>
          <p:cNvPr id="3" name="Content Placeholder 2"/>
          <p:cNvSpPr>
            <a:spLocks noGrp="1"/>
          </p:cNvSpPr>
          <p:nvPr>
            <p:ph idx="1"/>
          </p:nvPr>
        </p:nvSpPr>
        <p:spPr>
          <a:xfrm>
            <a:off x="2639616" y="5517232"/>
            <a:ext cx="8028384" cy="748680"/>
          </a:xfrm>
          <a:solidFill>
            <a:schemeClr val="bg1"/>
          </a:solidFill>
        </p:spPr>
        <p:txBody>
          <a:bodyPr>
            <a:normAutofit fontScale="92500" lnSpcReduction="10000"/>
          </a:bodyPr>
          <a:lstStyle/>
          <a:p>
            <a:pPr algn="ctr">
              <a:buNone/>
            </a:pPr>
            <a:r>
              <a:rPr lang="en-GB" sz="4800" b="1">
                <a:solidFill>
                  <a:schemeClr val="bg1">
                    <a:lumMod val="65000"/>
                  </a:schemeClr>
                </a:solidFill>
              </a:rPr>
              <a:t>I find ways to solve problems.</a:t>
            </a:r>
            <a:endParaRPr lang="en-GB" sz="4800">
              <a:solidFill>
                <a:schemeClr val="bg1">
                  <a:lumMod val="65000"/>
                </a:schemeClr>
              </a:solidFill>
            </a:endParaRPr>
          </a:p>
          <a:p>
            <a:endParaRPr lang="en-GB"/>
          </a:p>
        </p:txBody>
      </p:sp>
      <p:sp>
        <p:nvSpPr>
          <p:cNvPr id="5"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Having my own ideas</a:t>
            </a:r>
          </a:p>
        </p:txBody>
      </p:sp>
    </p:spTree>
    <p:extLst>
      <p:ext uri="{BB962C8B-B14F-4D97-AF65-F5344CB8AC3E}">
        <p14:creationId xmlns:p14="http://schemas.microsoft.com/office/powerpoint/2010/main" val="31014878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3.bp.blogspot.com/-E5EuT8r4PeQ/U6QzFSjT7DI/AAAAAAAAd4c/YCi0WW0-6ro/s1600/IMG_1246.jpg"/>
          <p:cNvPicPr>
            <a:picLocks noChangeAspect="1" noChangeArrowheads="1"/>
          </p:cNvPicPr>
          <p:nvPr/>
        </p:nvPicPr>
        <p:blipFill>
          <a:blip r:embed="rId2" cstate="print"/>
          <a:srcRect/>
          <a:stretch>
            <a:fillRect/>
          </a:stretch>
        </p:blipFill>
        <p:spPr bwMode="auto">
          <a:xfrm>
            <a:off x="2567609" y="0"/>
            <a:ext cx="8100392" cy="6075294"/>
          </a:xfrm>
          <a:prstGeom prst="rect">
            <a:avLst/>
          </a:prstGeom>
          <a:noFill/>
        </p:spPr>
      </p:pic>
      <p:sp>
        <p:nvSpPr>
          <p:cNvPr id="3" name="Content Placeholder 2"/>
          <p:cNvSpPr>
            <a:spLocks noGrp="1"/>
          </p:cNvSpPr>
          <p:nvPr>
            <p:ph idx="1"/>
          </p:nvPr>
        </p:nvSpPr>
        <p:spPr>
          <a:xfrm>
            <a:off x="2567608" y="5661248"/>
            <a:ext cx="8100392" cy="820688"/>
          </a:xfrm>
          <a:solidFill>
            <a:schemeClr val="bg1"/>
          </a:solidFill>
        </p:spPr>
        <p:txBody>
          <a:bodyPr>
            <a:normAutofit/>
          </a:bodyPr>
          <a:lstStyle/>
          <a:p>
            <a:pPr algn="ctr">
              <a:buNone/>
            </a:pPr>
            <a:r>
              <a:rPr lang="en-GB" sz="4400" b="1">
                <a:solidFill>
                  <a:schemeClr val="bg1">
                    <a:lumMod val="65000"/>
                  </a:schemeClr>
                </a:solidFill>
              </a:rPr>
              <a:t>I think of new ways to do things.</a:t>
            </a:r>
            <a:endParaRPr lang="en-GB" sz="4400">
              <a:solidFill>
                <a:schemeClr val="bg1">
                  <a:lumMod val="65000"/>
                </a:schemeClr>
              </a:solidFill>
            </a:endParaRPr>
          </a:p>
          <a:p>
            <a:pPr algn="ctr">
              <a:buNone/>
            </a:pPr>
            <a:endParaRPr lang="en-GB"/>
          </a:p>
        </p:txBody>
      </p:sp>
      <p:sp>
        <p:nvSpPr>
          <p:cNvPr id="5"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Having my own ideas</a:t>
            </a:r>
          </a:p>
        </p:txBody>
      </p:sp>
    </p:spTree>
    <p:extLst>
      <p:ext uri="{BB962C8B-B14F-4D97-AF65-F5344CB8AC3E}">
        <p14:creationId xmlns:p14="http://schemas.microsoft.com/office/powerpoint/2010/main" val="32518514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y Documents\CMd\pictures\childlookingatplant.jpg"/>
          <p:cNvPicPr>
            <a:picLocks noChangeAspect="1" noChangeArrowheads="1"/>
          </p:cNvPicPr>
          <p:nvPr/>
        </p:nvPicPr>
        <p:blipFill>
          <a:blip r:embed="rId2" cstate="print"/>
          <a:srcRect/>
          <a:stretch>
            <a:fillRect/>
          </a:stretch>
        </p:blipFill>
        <p:spPr bwMode="auto">
          <a:xfrm>
            <a:off x="2621344" y="0"/>
            <a:ext cx="8046656" cy="5906588"/>
          </a:xfrm>
          <a:prstGeom prst="rect">
            <a:avLst/>
          </a:prstGeom>
          <a:noFill/>
        </p:spPr>
      </p:pic>
      <p:sp>
        <p:nvSpPr>
          <p:cNvPr id="3" name="Content Placeholder 2"/>
          <p:cNvSpPr>
            <a:spLocks noGrp="1"/>
          </p:cNvSpPr>
          <p:nvPr>
            <p:ph idx="1"/>
          </p:nvPr>
        </p:nvSpPr>
        <p:spPr>
          <a:xfrm>
            <a:off x="2438400" y="5317232"/>
            <a:ext cx="8229600" cy="1540768"/>
          </a:xfrm>
          <a:solidFill>
            <a:schemeClr val="bg1"/>
          </a:solidFill>
        </p:spPr>
        <p:txBody>
          <a:bodyPr>
            <a:normAutofit/>
          </a:bodyPr>
          <a:lstStyle/>
          <a:p>
            <a:pPr algn="ctr">
              <a:buNone/>
            </a:pPr>
            <a:r>
              <a:rPr lang="en-GB" sz="4400" b="1">
                <a:solidFill>
                  <a:schemeClr val="bg1">
                    <a:lumMod val="65000"/>
                  </a:schemeClr>
                </a:solidFill>
              </a:rPr>
              <a:t>I notice patterns and make links between experiences.</a:t>
            </a:r>
            <a:endParaRPr lang="en-GB" sz="4400">
              <a:solidFill>
                <a:schemeClr val="bg1">
                  <a:lumMod val="65000"/>
                </a:schemeClr>
              </a:solidFill>
            </a:endParaRPr>
          </a:p>
          <a:p>
            <a:endParaRPr lang="en-GB"/>
          </a:p>
          <a:p>
            <a:endParaRPr lang="en-GB"/>
          </a:p>
        </p:txBody>
      </p:sp>
      <p:sp>
        <p:nvSpPr>
          <p:cNvPr id="5"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Making links</a:t>
            </a:r>
          </a:p>
        </p:txBody>
      </p:sp>
    </p:spTree>
    <p:extLst>
      <p:ext uri="{BB962C8B-B14F-4D97-AF65-F5344CB8AC3E}">
        <p14:creationId xmlns:p14="http://schemas.microsoft.com/office/powerpoint/2010/main" val="32852852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8240" y="5721381"/>
            <a:ext cx="5410944" cy="820688"/>
          </a:xfrm>
        </p:spPr>
        <p:txBody>
          <a:bodyPr>
            <a:noAutofit/>
          </a:bodyPr>
          <a:lstStyle/>
          <a:p>
            <a:pPr algn="ctr">
              <a:buNone/>
            </a:pPr>
            <a:r>
              <a:rPr lang="en-GB" sz="4800" b="1" dirty="0">
                <a:solidFill>
                  <a:schemeClr val="bg1">
                    <a:lumMod val="65000"/>
                  </a:schemeClr>
                </a:solidFill>
              </a:rPr>
              <a:t>I make predictions.</a:t>
            </a:r>
            <a:endParaRPr lang="en-GB" sz="4800" dirty="0">
              <a:solidFill>
                <a:schemeClr val="bg1">
                  <a:lumMod val="65000"/>
                </a:schemeClr>
              </a:solidFill>
            </a:endParaRPr>
          </a:p>
        </p:txBody>
      </p:sp>
      <p:pic>
        <p:nvPicPr>
          <p:cNvPr id="21508" name="Picture 4" descr="Image result for toddler playing outside"/>
          <p:cNvPicPr>
            <a:picLocks noChangeAspect="1" noChangeArrowheads="1"/>
          </p:cNvPicPr>
          <p:nvPr/>
        </p:nvPicPr>
        <p:blipFill>
          <a:blip r:embed="rId2" cstate="print"/>
          <a:srcRect/>
          <a:stretch>
            <a:fillRect/>
          </a:stretch>
        </p:blipFill>
        <p:spPr bwMode="auto">
          <a:xfrm>
            <a:off x="4185363" y="176764"/>
            <a:ext cx="5400600" cy="5400600"/>
          </a:xfrm>
          <a:prstGeom prst="rect">
            <a:avLst/>
          </a:prstGeom>
          <a:noFill/>
          <a:effectLst>
            <a:outerShdw blurRad="50800" dist="38100" dir="2700000" algn="tl" rotWithShape="0">
              <a:prstClr val="black">
                <a:alpha val="40000"/>
              </a:prstClr>
            </a:outerShdw>
          </a:effectLst>
        </p:spPr>
      </p:pic>
      <p:sp>
        <p:nvSpPr>
          <p:cNvPr id="7"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Making links</a:t>
            </a:r>
          </a:p>
        </p:txBody>
      </p:sp>
    </p:spTree>
    <p:extLst>
      <p:ext uri="{BB962C8B-B14F-4D97-AF65-F5344CB8AC3E}">
        <p14:creationId xmlns:p14="http://schemas.microsoft.com/office/powerpoint/2010/main" val="42242928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result for den building"/>
          <p:cNvPicPr>
            <a:picLocks noChangeAspect="1" noChangeArrowheads="1"/>
          </p:cNvPicPr>
          <p:nvPr/>
        </p:nvPicPr>
        <p:blipFill>
          <a:blip r:embed="rId2" cstate="print"/>
          <a:srcRect/>
          <a:stretch>
            <a:fillRect/>
          </a:stretch>
        </p:blipFill>
        <p:spPr bwMode="auto">
          <a:xfrm>
            <a:off x="2495601" y="-1"/>
            <a:ext cx="8172400" cy="6129301"/>
          </a:xfrm>
          <a:prstGeom prst="rect">
            <a:avLst/>
          </a:prstGeom>
          <a:noFill/>
        </p:spPr>
      </p:pic>
      <p:sp>
        <p:nvSpPr>
          <p:cNvPr id="3" name="Content Placeholder 2"/>
          <p:cNvSpPr>
            <a:spLocks noGrp="1"/>
          </p:cNvSpPr>
          <p:nvPr>
            <p:ph idx="1"/>
          </p:nvPr>
        </p:nvSpPr>
        <p:spPr>
          <a:xfrm>
            <a:off x="2438400" y="5517233"/>
            <a:ext cx="8229600" cy="1184995"/>
          </a:xfrm>
          <a:solidFill>
            <a:schemeClr val="bg1"/>
          </a:solidFill>
        </p:spPr>
        <p:txBody>
          <a:bodyPr>
            <a:normAutofit fontScale="92500" lnSpcReduction="20000"/>
          </a:bodyPr>
          <a:lstStyle/>
          <a:p>
            <a:pPr algn="ctr">
              <a:buNone/>
            </a:pPr>
            <a:r>
              <a:rPr lang="en-GB" sz="4400" b="1">
                <a:solidFill>
                  <a:schemeClr val="bg1">
                    <a:lumMod val="65000"/>
                  </a:schemeClr>
                </a:solidFill>
              </a:rPr>
              <a:t>I test my ideas to see if they were correct or not.</a:t>
            </a:r>
            <a:endParaRPr lang="en-GB" sz="4400">
              <a:solidFill>
                <a:schemeClr val="bg1">
                  <a:lumMod val="65000"/>
                </a:schemeClr>
              </a:solidFill>
            </a:endParaRPr>
          </a:p>
          <a:p>
            <a:endParaRPr lang="en-GB"/>
          </a:p>
        </p:txBody>
      </p:sp>
      <p:sp>
        <p:nvSpPr>
          <p:cNvPr id="6"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Making links</a:t>
            </a:r>
          </a:p>
        </p:txBody>
      </p:sp>
    </p:spTree>
    <p:extLst>
      <p:ext uri="{BB962C8B-B14F-4D97-AF65-F5344CB8AC3E}">
        <p14:creationId xmlns:p14="http://schemas.microsoft.com/office/powerpoint/2010/main" val="40833109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5640" y="5157192"/>
            <a:ext cx="7560840" cy="1396752"/>
          </a:xfrm>
        </p:spPr>
        <p:txBody>
          <a:bodyPr>
            <a:noAutofit/>
          </a:bodyPr>
          <a:lstStyle/>
          <a:p>
            <a:pPr algn="ctr">
              <a:buNone/>
            </a:pPr>
            <a:r>
              <a:rPr lang="en-GB" sz="4000" b="1">
                <a:solidFill>
                  <a:schemeClr val="bg1">
                    <a:lumMod val="65000"/>
                  </a:schemeClr>
                </a:solidFill>
              </a:rPr>
              <a:t>I think about grouping, sequencing and cause and effect.</a:t>
            </a:r>
            <a:endParaRPr lang="en-GB" sz="4000">
              <a:solidFill>
                <a:schemeClr val="bg1">
                  <a:lumMod val="65000"/>
                </a:schemeClr>
              </a:solidFill>
            </a:endParaRPr>
          </a:p>
          <a:p>
            <a:endParaRPr lang="en-GB" sz="4000">
              <a:solidFill>
                <a:schemeClr val="bg1">
                  <a:lumMod val="65000"/>
                </a:schemeClr>
              </a:solidFill>
            </a:endParaRPr>
          </a:p>
        </p:txBody>
      </p:sp>
      <p:pic>
        <p:nvPicPr>
          <p:cNvPr id="17410" name="Picture 2" descr="H:\ChildCare\EYATT\pictures\Why Play photos\Babies natural resources.jpg"/>
          <p:cNvPicPr>
            <a:picLocks noChangeAspect="1" noChangeArrowheads="1"/>
          </p:cNvPicPr>
          <p:nvPr/>
        </p:nvPicPr>
        <p:blipFill>
          <a:blip r:embed="rId2" cstate="print"/>
          <a:srcRect/>
          <a:stretch>
            <a:fillRect/>
          </a:stretch>
        </p:blipFill>
        <p:spPr bwMode="auto">
          <a:xfrm>
            <a:off x="4275117" y="404665"/>
            <a:ext cx="4346369" cy="4370463"/>
          </a:xfrm>
          <a:prstGeom prst="rect">
            <a:avLst/>
          </a:prstGeom>
          <a:noFill/>
          <a:effectLst>
            <a:outerShdw blurRad="50800" dist="38100" dir="2700000" algn="tl" rotWithShape="0">
              <a:prstClr val="black">
                <a:alpha val="40000"/>
              </a:prstClr>
            </a:outerShdw>
          </a:effectLst>
        </p:spPr>
      </p:pic>
      <p:sp>
        <p:nvSpPr>
          <p:cNvPr id="6"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Making links</a:t>
            </a:r>
          </a:p>
        </p:txBody>
      </p:sp>
    </p:spTree>
    <p:extLst>
      <p:ext uri="{BB962C8B-B14F-4D97-AF65-F5344CB8AC3E}">
        <p14:creationId xmlns:p14="http://schemas.microsoft.com/office/powerpoint/2010/main" val="29256856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3.bp.blogspot.com/-7o-ISYHUh1A/U6QzN1dWXLI/AAAAAAAAd64/DuPIS9sBCio/s1600/IMG_2302.jpg"/>
          <p:cNvPicPr>
            <a:picLocks noChangeAspect="1" noChangeArrowheads="1"/>
          </p:cNvPicPr>
          <p:nvPr/>
        </p:nvPicPr>
        <p:blipFill>
          <a:blip r:embed="rId2" cstate="print"/>
          <a:srcRect/>
          <a:stretch>
            <a:fillRect/>
          </a:stretch>
        </p:blipFill>
        <p:spPr bwMode="auto">
          <a:xfrm>
            <a:off x="4507362" y="93639"/>
            <a:ext cx="4195732" cy="5594309"/>
          </a:xfrm>
          <a:prstGeom prst="rect">
            <a:avLst/>
          </a:prstGeom>
          <a:noFill/>
        </p:spPr>
      </p:pic>
      <p:sp>
        <p:nvSpPr>
          <p:cNvPr id="3" name="Content Placeholder 2"/>
          <p:cNvSpPr>
            <a:spLocks noGrp="1"/>
          </p:cNvSpPr>
          <p:nvPr>
            <p:ph idx="1"/>
          </p:nvPr>
        </p:nvSpPr>
        <p:spPr>
          <a:xfrm>
            <a:off x="2711624" y="5301208"/>
            <a:ext cx="7787208" cy="1180728"/>
          </a:xfrm>
          <a:solidFill>
            <a:schemeClr val="bg1"/>
          </a:solidFill>
        </p:spPr>
        <p:txBody>
          <a:bodyPr>
            <a:noAutofit/>
          </a:bodyPr>
          <a:lstStyle/>
          <a:p>
            <a:pPr algn="ctr">
              <a:buNone/>
            </a:pPr>
            <a:r>
              <a:rPr lang="en-GB" sz="4400" b="1">
                <a:solidFill>
                  <a:schemeClr val="bg1">
                    <a:lumMod val="65000"/>
                  </a:schemeClr>
                </a:solidFill>
              </a:rPr>
              <a:t>I plan how I will solve problems and I make decisions.</a:t>
            </a:r>
            <a:endParaRPr lang="en-GB" sz="4400">
              <a:solidFill>
                <a:schemeClr val="bg1">
                  <a:lumMod val="65000"/>
                </a:schemeClr>
              </a:solidFill>
            </a:endParaRPr>
          </a:p>
        </p:txBody>
      </p:sp>
      <p:sp>
        <p:nvSpPr>
          <p:cNvPr id="5"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Choosing ways to do things</a:t>
            </a:r>
          </a:p>
        </p:txBody>
      </p:sp>
    </p:spTree>
    <p:extLst>
      <p:ext uri="{BB962C8B-B14F-4D97-AF65-F5344CB8AC3E}">
        <p14:creationId xmlns:p14="http://schemas.microsoft.com/office/powerpoint/2010/main" val="572933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B6A523EE-6089-4B65-9379-55AFB698E7A8}"/>
              </a:ext>
            </a:extLst>
          </p:cNvPr>
          <p:cNvSpPr>
            <a:spLocks noGrp="1"/>
          </p:cNvSpPr>
          <p:nvPr>
            <p:ph type="title"/>
          </p:nvPr>
        </p:nvSpPr>
        <p:spPr>
          <a:xfrm>
            <a:off x="958506" y="800392"/>
            <a:ext cx="10264697" cy="1212102"/>
          </a:xfrm>
        </p:spPr>
        <p:txBody>
          <a:bodyPr>
            <a:normAutofit/>
          </a:bodyPr>
          <a:lstStyle/>
          <a:p>
            <a:r>
              <a:rPr lang="en-GB" sz="4000">
                <a:solidFill>
                  <a:srgbClr val="FFFFFF"/>
                </a:solidFill>
                <a:ea typeface="+mj-lt"/>
                <a:cs typeface="+mj-lt"/>
              </a:rPr>
              <a:t>EYFS statutory Framework 2021</a:t>
            </a:r>
          </a:p>
          <a:p>
            <a:endParaRPr lang="en-GB" sz="4000">
              <a:solidFill>
                <a:srgbClr val="FFFFFF"/>
              </a:solidFill>
              <a:cs typeface="Calibri Light"/>
            </a:endParaRPr>
          </a:p>
        </p:txBody>
      </p:sp>
      <p:sp>
        <p:nvSpPr>
          <p:cNvPr id="3" name="Content Placeholder 2">
            <a:extLst>
              <a:ext uri="{FF2B5EF4-FFF2-40B4-BE49-F238E27FC236}">
                <a16:creationId xmlns:a16="http://schemas.microsoft.com/office/drawing/2014/main" id="{221824E5-D325-4231-9E9C-D31E3B13B903}"/>
              </a:ext>
            </a:extLst>
          </p:cNvPr>
          <p:cNvSpPr>
            <a:spLocks noGrp="1"/>
          </p:cNvSpPr>
          <p:nvPr>
            <p:ph idx="1"/>
          </p:nvPr>
        </p:nvSpPr>
        <p:spPr>
          <a:xfrm>
            <a:off x="1367624" y="2490436"/>
            <a:ext cx="9708995" cy="3567173"/>
          </a:xfrm>
        </p:spPr>
        <p:txBody>
          <a:bodyPr vert="horz" lIns="91440" tIns="45720" rIns="91440" bIns="45720" rtlCol="0" anchor="ctr">
            <a:normAutofit/>
          </a:bodyPr>
          <a:lstStyle/>
          <a:p>
            <a:pPr>
              <a:buNone/>
            </a:pPr>
            <a:r>
              <a:rPr lang="en-GB" sz="2400" dirty="0">
                <a:ea typeface="+mn-lt"/>
                <a:cs typeface="+mn-lt"/>
              </a:rPr>
              <a:t>In planning and guiding what children learn, practitioners must reflect on the different rates at which children are developing and adjust their practice appropriately. Three characteristics of effective teaching and learning are:</a:t>
            </a:r>
            <a:endParaRPr lang="en-US" sz="2400" dirty="0"/>
          </a:p>
          <a:p>
            <a:pPr>
              <a:buNone/>
            </a:pPr>
            <a:r>
              <a:rPr lang="en-GB" sz="2400" dirty="0">
                <a:ea typeface="+mn-lt"/>
                <a:cs typeface="+mn-lt"/>
              </a:rPr>
              <a:t>• </a:t>
            </a:r>
            <a:r>
              <a:rPr lang="en-GB" sz="2400" b="1" dirty="0">
                <a:solidFill>
                  <a:srgbClr val="FFC000"/>
                </a:solidFill>
                <a:ea typeface="+mn-lt"/>
                <a:cs typeface="+mn-lt"/>
              </a:rPr>
              <a:t>playing and exploring </a:t>
            </a:r>
            <a:r>
              <a:rPr lang="en-GB" sz="2400" dirty="0">
                <a:ea typeface="+mn-lt"/>
                <a:cs typeface="+mn-lt"/>
              </a:rPr>
              <a:t>- children investigate and experience things, and ‘have a go’</a:t>
            </a:r>
            <a:endParaRPr lang="en-GB" sz="2400" dirty="0"/>
          </a:p>
          <a:p>
            <a:pPr>
              <a:buNone/>
            </a:pPr>
            <a:r>
              <a:rPr lang="en-GB" sz="2400" dirty="0">
                <a:ea typeface="+mn-lt"/>
                <a:cs typeface="+mn-lt"/>
              </a:rPr>
              <a:t>• </a:t>
            </a:r>
            <a:r>
              <a:rPr lang="en-GB" sz="2400" b="1" dirty="0">
                <a:solidFill>
                  <a:srgbClr val="00B050"/>
                </a:solidFill>
                <a:ea typeface="+mn-lt"/>
                <a:cs typeface="+mn-lt"/>
              </a:rPr>
              <a:t>active learning </a:t>
            </a:r>
            <a:r>
              <a:rPr lang="en-GB" sz="2400" dirty="0">
                <a:ea typeface="+mn-lt"/>
                <a:cs typeface="+mn-lt"/>
              </a:rPr>
              <a:t>- children concentrate and keep on trying if they encounter difficulties, and enjoy achievements</a:t>
            </a:r>
            <a:endParaRPr lang="en-GB" sz="2400" dirty="0"/>
          </a:p>
          <a:p>
            <a:pPr>
              <a:buNone/>
            </a:pPr>
            <a:r>
              <a:rPr lang="en-GB" sz="2400" dirty="0">
                <a:ea typeface="+mn-lt"/>
                <a:cs typeface="+mn-lt"/>
              </a:rPr>
              <a:t>• </a:t>
            </a:r>
            <a:r>
              <a:rPr lang="en-GB" sz="2400" dirty="0">
                <a:solidFill>
                  <a:srgbClr val="7030A0"/>
                </a:solidFill>
                <a:ea typeface="+mn-lt"/>
                <a:cs typeface="+mn-lt"/>
              </a:rPr>
              <a:t>creating and thinking critically </a:t>
            </a:r>
            <a:r>
              <a:rPr lang="en-GB" sz="2400" dirty="0">
                <a:ea typeface="+mn-lt"/>
                <a:cs typeface="+mn-lt"/>
              </a:rPr>
              <a:t>- children have and develop their own ideas, make links between ideas, and develop strategies for doing things</a:t>
            </a:r>
            <a:endParaRPr lang="en-GB" sz="2400" dirty="0"/>
          </a:p>
          <a:p>
            <a:pPr marL="0" indent="0">
              <a:buNone/>
            </a:pPr>
            <a:endParaRPr lang="en-GB" sz="2400" dirty="0">
              <a:cs typeface="Calibri" panose="020F0502020204030204"/>
            </a:endParaRPr>
          </a:p>
        </p:txBody>
      </p:sp>
    </p:spTree>
    <p:extLst>
      <p:ext uri="{BB962C8B-B14F-4D97-AF65-F5344CB8AC3E}">
        <p14:creationId xmlns:p14="http://schemas.microsoft.com/office/powerpoint/2010/main" val="32566340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ChildCare\EYATT\pictures\img_9148.jpg"/>
          <p:cNvPicPr>
            <a:picLocks noChangeAspect="1" noChangeArrowheads="1"/>
          </p:cNvPicPr>
          <p:nvPr/>
        </p:nvPicPr>
        <p:blipFill>
          <a:blip r:embed="rId2" cstate="print"/>
          <a:srcRect/>
          <a:stretch>
            <a:fillRect/>
          </a:stretch>
        </p:blipFill>
        <p:spPr bwMode="auto">
          <a:xfrm>
            <a:off x="4151785" y="207124"/>
            <a:ext cx="4624437" cy="6650876"/>
          </a:xfrm>
          <a:prstGeom prst="rect">
            <a:avLst/>
          </a:prstGeom>
          <a:noFill/>
        </p:spPr>
      </p:pic>
      <p:sp>
        <p:nvSpPr>
          <p:cNvPr id="3" name="Content Placeholder 2"/>
          <p:cNvSpPr>
            <a:spLocks noGrp="1"/>
          </p:cNvSpPr>
          <p:nvPr>
            <p:ph idx="1"/>
          </p:nvPr>
        </p:nvSpPr>
        <p:spPr>
          <a:xfrm>
            <a:off x="2783632" y="5533256"/>
            <a:ext cx="7571184" cy="1324744"/>
          </a:xfrm>
          <a:solidFill>
            <a:schemeClr val="bg1"/>
          </a:solidFill>
        </p:spPr>
        <p:txBody>
          <a:bodyPr>
            <a:normAutofit fontScale="92500" lnSpcReduction="10000"/>
          </a:bodyPr>
          <a:lstStyle/>
          <a:p>
            <a:pPr algn="ctr">
              <a:buNone/>
            </a:pPr>
            <a:r>
              <a:rPr lang="en-GB" sz="4400" b="1">
                <a:solidFill>
                  <a:schemeClr val="bg1">
                    <a:lumMod val="65000"/>
                  </a:schemeClr>
                </a:solidFill>
              </a:rPr>
              <a:t>I think about how well my activity is going.</a:t>
            </a:r>
            <a:endParaRPr lang="en-GB" sz="4400">
              <a:solidFill>
                <a:schemeClr val="bg1">
                  <a:lumMod val="65000"/>
                </a:schemeClr>
              </a:solidFill>
            </a:endParaRPr>
          </a:p>
          <a:p>
            <a:endParaRPr lang="en-GB"/>
          </a:p>
        </p:txBody>
      </p:sp>
      <p:sp>
        <p:nvSpPr>
          <p:cNvPr id="5"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Choosing ways to do things</a:t>
            </a:r>
          </a:p>
        </p:txBody>
      </p:sp>
    </p:spTree>
    <p:extLst>
      <p:ext uri="{BB962C8B-B14F-4D97-AF65-F5344CB8AC3E}">
        <p14:creationId xmlns:p14="http://schemas.microsoft.com/office/powerpoint/2010/main" val="14611350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y Documents\CMd\under twos\child thinking.jpg"/>
          <p:cNvPicPr>
            <a:picLocks noChangeAspect="1" noChangeArrowheads="1"/>
          </p:cNvPicPr>
          <p:nvPr/>
        </p:nvPicPr>
        <p:blipFill>
          <a:blip r:embed="rId2" cstate="print"/>
          <a:srcRect/>
          <a:stretch>
            <a:fillRect/>
          </a:stretch>
        </p:blipFill>
        <p:spPr bwMode="auto">
          <a:xfrm>
            <a:off x="2135560" y="4250"/>
            <a:ext cx="8532440" cy="5670791"/>
          </a:xfrm>
          <a:prstGeom prst="rect">
            <a:avLst/>
          </a:prstGeom>
          <a:noFill/>
        </p:spPr>
      </p:pic>
      <p:sp>
        <p:nvSpPr>
          <p:cNvPr id="3" name="Content Placeholder 2"/>
          <p:cNvSpPr>
            <a:spLocks noGrp="1"/>
          </p:cNvSpPr>
          <p:nvPr>
            <p:ph idx="1"/>
          </p:nvPr>
        </p:nvSpPr>
        <p:spPr>
          <a:xfrm>
            <a:off x="2639616" y="5489848"/>
            <a:ext cx="8028384" cy="1368153"/>
          </a:xfrm>
          <a:solidFill>
            <a:schemeClr val="bg1"/>
          </a:solidFill>
        </p:spPr>
        <p:txBody>
          <a:bodyPr vert="horz" lIns="91440" tIns="45720" rIns="91440" bIns="45720" rtlCol="0" anchor="t">
            <a:noAutofit/>
          </a:bodyPr>
          <a:lstStyle/>
          <a:p>
            <a:pPr algn="ctr">
              <a:buNone/>
            </a:pPr>
            <a:r>
              <a:rPr lang="en-GB" sz="4400" b="1">
                <a:solidFill>
                  <a:schemeClr val="bg1">
                    <a:lumMod val="65000"/>
                  </a:schemeClr>
                </a:solidFill>
              </a:rPr>
              <a:t>I think about how well my approach worked.</a:t>
            </a:r>
            <a:endParaRPr lang="en-GB" sz="4400">
              <a:solidFill>
                <a:schemeClr val="bg1">
                  <a:lumMod val="65000"/>
                </a:schemeClr>
              </a:solidFill>
            </a:endParaRPr>
          </a:p>
          <a:p>
            <a:pPr marL="0" indent="0">
              <a:buNone/>
            </a:pPr>
            <a:endParaRPr lang="en-GB" sz="4400">
              <a:solidFill>
                <a:schemeClr val="bg1">
                  <a:lumMod val="65000"/>
                </a:schemeClr>
              </a:solidFill>
              <a:cs typeface="Calibri"/>
            </a:endParaRPr>
          </a:p>
        </p:txBody>
      </p:sp>
      <p:sp>
        <p:nvSpPr>
          <p:cNvPr id="5" name="Title 1"/>
          <p:cNvSpPr txBox="1">
            <a:spLocks/>
          </p:cNvSpPr>
          <p:nvPr/>
        </p:nvSpPr>
        <p:spPr>
          <a:xfrm rot="16200000">
            <a:off x="-1333500" y="2857500"/>
            <a:ext cx="6858000" cy="1143000"/>
          </a:xfrm>
          <a:prstGeom prst="rect">
            <a:avLst/>
          </a:prstGeom>
          <a:gradFill>
            <a:gsLst>
              <a:gs pos="0">
                <a:schemeClr val="accent1"/>
              </a:gs>
              <a:gs pos="53000">
                <a:srgbClr val="D4DEFF"/>
              </a:gs>
              <a:gs pos="83000">
                <a:srgbClr val="D4DEFF"/>
              </a:gs>
              <a:gs pos="100000">
                <a:srgbClr val="96AB94"/>
              </a:gs>
            </a:gsLst>
            <a:lin ang="5400000" scaled="0"/>
          </a:gradFill>
        </p:spPr>
        <p:txBody>
          <a:bodyPr vert="horz" lIns="91440" tIns="45720" rIns="91440" bIns="45720" rtlCol="0" anchor="ctr">
            <a:normAutofit/>
          </a:bodyPr>
          <a:lstStyle/>
          <a:p>
            <a:pPr algn="ctr">
              <a:spcBef>
                <a:spcPct val="0"/>
              </a:spcBef>
              <a:defRPr/>
            </a:pPr>
            <a:r>
              <a:rPr lang="en-GB" sz="4400">
                <a:solidFill>
                  <a:schemeClr val="bg1">
                    <a:lumMod val="65000"/>
                  </a:schemeClr>
                </a:solidFill>
                <a:latin typeface="+mj-lt"/>
                <a:ea typeface="+mj-ea"/>
                <a:cs typeface="+mj-cs"/>
              </a:rPr>
              <a:t>Choosing ways to do things</a:t>
            </a:r>
          </a:p>
        </p:txBody>
      </p:sp>
    </p:spTree>
    <p:extLst>
      <p:ext uri="{BB962C8B-B14F-4D97-AF65-F5344CB8AC3E}">
        <p14:creationId xmlns:p14="http://schemas.microsoft.com/office/powerpoint/2010/main" val="37341253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8E74AB8-FCA9-41EC-BF45-7E8CC6E5EFF2}"/>
              </a:ext>
            </a:extLst>
          </p:cNvPr>
          <p:cNvSpPr>
            <a:spLocks noGrp="1"/>
          </p:cNvSpPr>
          <p:nvPr>
            <p:ph type="title"/>
          </p:nvPr>
        </p:nvSpPr>
        <p:spPr>
          <a:xfrm>
            <a:off x="1371597" y="348865"/>
            <a:ext cx="10044023" cy="877729"/>
          </a:xfrm>
        </p:spPr>
        <p:txBody>
          <a:bodyPr anchor="ctr">
            <a:normAutofit/>
          </a:bodyPr>
          <a:lstStyle/>
          <a:p>
            <a:r>
              <a:rPr lang="en-GB" sz="4000">
                <a:solidFill>
                  <a:srgbClr val="FFFFFF"/>
                </a:solidFill>
              </a:rPr>
              <a:t>How to support this:</a:t>
            </a:r>
          </a:p>
        </p:txBody>
      </p:sp>
      <p:graphicFrame>
        <p:nvGraphicFramePr>
          <p:cNvPr id="5" name="Content Placeholder 2">
            <a:extLst>
              <a:ext uri="{FF2B5EF4-FFF2-40B4-BE49-F238E27FC236}">
                <a16:creationId xmlns:a16="http://schemas.microsoft.com/office/drawing/2014/main" id="{D2A11029-5A24-4D88-A1B6-AC03AB77CDAF}"/>
              </a:ext>
            </a:extLst>
          </p:cNvPr>
          <p:cNvGraphicFramePr>
            <a:graphicFrameLocks noGrp="1"/>
          </p:cNvGraphicFramePr>
          <p:nvPr>
            <p:ph idx="1"/>
            <p:extLst>
              <p:ext uri="{D42A27DB-BD31-4B8C-83A1-F6EECF244321}">
                <p14:modId xmlns:p14="http://schemas.microsoft.com/office/powerpoint/2010/main" val="1452507002"/>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9486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Content Placeholder 2">
            <a:extLst>
              <a:ext uri="{FF2B5EF4-FFF2-40B4-BE49-F238E27FC236}">
                <a16:creationId xmlns:a16="http://schemas.microsoft.com/office/drawing/2014/main" id="{D5FD57B7-B90B-4DF9-A1FE-78A047CFE541}"/>
              </a:ext>
            </a:extLst>
          </p:cNvPr>
          <p:cNvGraphicFramePr>
            <a:graphicFrameLocks noGrp="1"/>
          </p:cNvGraphicFramePr>
          <p:nvPr>
            <p:ph idx="1"/>
            <p:extLst>
              <p:ext uri="{D42A27DB-BD31-4B8C-83A1-F6EECF244321}">
                <p14:modId xmlns:p14="http://schemas.microsoft.com/office/powerpoint/2010/main" val="3177828261"/>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42432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97E488-D774-4328-AB99-B90919668BBD}"/>
              </a:ext>
            </a:extLst>
          </p:cNvPr>
          <p:cNvSpPr>
            <a:spLocks noGrp="1"/>
          </p:cNvSpPr>
          <p:nvPr>
            <p:ph type="title"/>
          </p:nvPr>
        </p:nvSpPr>
        <p:spPr>
          <a:xfrm>
            <a:off x="572493" y="238539"/>
            <a:ext cx="11018520" cy="1434415"/>
          </a:xfrm>
        </p:spPr>
        <p:txBody>
          <a:bodyPr anchor="b">
            <a:normAutofit/>
          </a:bodyPr>
          <a:lstStyle/>
          <a:p>
            <a:pPr>
              <a:lnSpc>
                <a:spcPct val="90000"/>
              </a:lnSpc>
            </a:pPr>
            <a:r>
              <a:rPr lang="en-GB" sz="4600" b="1">
                <a:ea typeface="+mj-lt"/>
                <a:cs typeface="+mj-lt"/>
              </a:rPr>
              <a:t>Neural Pathways –  Emotional Climate influencing brain development </a:t>
            </a:r>
            <a:endParaRPr lang="en-US" sz="4600"/>
          </a:p>
        </p:txBody>
      </p:sp>
      <p:sp>
        <p:nvSpPr>
          <p:cNvPr id="11"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3289D7-0B24-4FB0-9CE0-2F488542A0D3}"/>
              </a:ext>
            </a:extLst>
          </p:cNvPr>
          <p:cNvSpPr>
            <a:spLocks noGrp="1"/>
          </p:cNvSpPr>
          <p:nvPr>
            <p:ph idx="1"/>
          </p:nvPr>
        </p:nvSpPr>
        <p:spPr>
          <a:xfrm>
            <a:off x="572493" y="2071316"/>
            <a:ext cx="6713552" cy="4119172"/>
          </a:xfrm>
        </p:spPr>
        <p:txBody>
          <a:bodyPr vert="horz" lIns="91440" tIns="45720" rIns="91440" bIns="45720" rtlCol="0" anchor="t">
            <a:normAutofit/>
          </a:bodyPr>
          <a:lstStyle/>
          <a:p>
            <a:pPr>
              <a:lnSpc>
                <a:spcPct val="90000"/>
              </a:lnSpc>
              <a:buNone/>
            </a:pPr>
            <a:r>
              <a:rPr lang="en-GB" sz="2000">
                <a:ea typeface="+mn-lt"/>
                <a:cs typeface="+mn-lt"/>
              </a:rPr>
              <a:t>•Brain connections form in response to experiences</a:t>
            </a:r>
            <a:endParaRPr lang="en-US" sz="2000"/>
          </a:p>
          <a:p>
            <a:pPr>
              <a:lnSpc>
                <a:spcPct val="90000"/>
              </a:lnSpc>
              <a:buNone/>
            </a:pPr>
            <a:r>
              <a:rPr lang="en-GB" sz="2000">
                <a:ea typeface="+mn-lt"/>
                <a:cs typeface="+mn-lt"/>
              </a:rPr>
              <a:t>•Repeated experiences become </a:t>
            </a:r>
            <a:r>
              <a:rPr lang="en-GB" sz="2000" i="1">
                <a:ea typeface="+mn-lt"/>
                <a:cs typeface="+mn-lt"/>
              </a:rPr>
              <a:t>familiar connections </a:t>
            </a:r>
            <a:r>
              <a:rPr lang="en-GB" sz="2000">
                <a:ea typeface="+mn-lt"/>
                <a:cs typeface="+mn-lt"/>
              </a:rPr>
              <a:t>forming </a:t>
            </a:r>
            <a:r>
              <a:rPr lang="en-GB" sz="2000" u="sng">
                <a:ea typeface="+mn-lt"/>
                <a:cs typeface="+mn-lt"/>
              </a:rPr>
              <a:t>neural pathways</a:t>
            </a:r>
            <a:endParaRPr lang="en-GB" sz="2000"/>
          </a:p>
          <a:p>
            <a:pPr>
              <a:lnSpc>
                <a:spcPct val="90000"/>
              </a:lnSpc>
              <a:buNone/>
            </a:pPr>
            <a:r>
              <a:rPr lang="en-GB" sz="2000">
                <a:ea typeface="+mn-lt"/>
                <a:cs typeface="+mn-lt"/>
              </a:rPr>
              <a:t>•The brain coats this pathway in </a:t>
            </a:r>
            <a:r>
              <a:rPr lang="en-GB" sz="2000" u="sng">
                <a:ea typeface="+mn-lt"/>
                <a:cs typeface="+mn-lt"/>
              </a:rPr>
              <a:t>myelin</a:t>
            </a:r>
            <a:r>
              <a:rPr lang="en-GB" sz="2000">
                <a:ea typeface="+mn-lt"/>
                <a:cs typeface="+mn-lt"/>
              </a:rPr>
              <a:t> – a fatty substance that insulates the pathway and secures it.    It fuses connections together – locking senses and emotions with memory.</a:t>
            </a:r>
            <a:endParaRPr lang="en-GB" sz="2000"/>
          </a:p>
          <a:p>
            <a:pPr>
              <a:lnSpc>
                <a:spcPct val="90000"/>
              </a:lnSpc>
              <a:buNone/>
            </a:pPr>
            <a:r>
              <a:rPr lang="en-GB" sz="2000">
                <a:ea typeface="+mn-lt"/>
                <a:cs typeface="+mn-lt"/>
              </a:rPr>
              <a:t>•It creates a short cut enabling electronic currents to form more efficiently.  </a:t>
            </a:r>
            <a:endParaRPr lang="en-GB" sz="2000"/>
          </a:p>
          <a:p>
            <a:pPr>
              <a:lnSpc>
                <a:spcPct val="90000"/>
              </a:lnSpc>
              <a:buNone/>
            </a:pPr>
            <a:r>
              <a:rPr lang="en-GB" sz="2000">
                <a:ea typeface="+mn-lt"/>
                <a:cs typeface="+mn-lt"/>
              </a:rPr>
              <a:t>•This is how we all learn – retain and remember. . . and develop skills, attitudes and responses based on what has gone before and by experiences that have conditioned us to think and feel a certain way.</a:t>
            </a:r>
            <a:endParaRPr lang="en-GB" sz="2000"/>
          </a:p>
          <a:p>
            <a:pPr marL="0" indent="0">
              <a:lnSpc>
                <a:spcPct val="90000"/>
              </a:lnSpc>
              <a:buNone/>
            </a:pPr>
            <a:endParaRPr lang="en-GB" sz="2000">
              <a:cs typeface="Calibri"/>
            </a:endParaRPr>
          </a:p>
        </p:txBody>
      </p:sp>
      <p:pic>
        <p:nvPicPr>
          <p:cNvPr id="4" name="Picture 4">
            <a:extLst>
              <a:ext uri="{FF2B5EF4-FFF2-40B4-BE49-F238E27FC236}">
                <a16:creationId xmlns:a16="http://schemas.microsoft.com/office/drawing/2014/main" id="{8B30954E-4F70-4AAC-912A-8B5B80C159B6}"/>
              </a:ext>
            </a:extLst>
          </p:cNvPr>
          <p:cNvPicPr>
            <a:picLocks noChangeAspect="1"/>
          </p:cNvPicPr>
          <p:nvPr/>
        </p:nvPicPr>
        <p:blipFill rotWithShape="1">
          <a:blip r:embed="rId2"/>
          <a:srcRect l="8839" r="2" b="2"/>
          <a:stretch/>
        </p:blipFill>
        <p:spPr>
          <a:xfrm>
            <a:off x="7675658" y="2093976"/>
            <a:ext cx="3941064" cy="4096512"/>
          </a:xfrm>
          <a:prstGeom prst="rect">
            <a:avLst/>
          </a:prstGeom>
        </p:spPr>
      </p:pic>
    </p:spTree>
    <p:extLst>
      <p:ext uri="{BB962C8B-B14F-4D97-AF65-F5344CB8AC3E}">
        <p14:creationId xmlns:p14="http://schemas.microsoft.com/office/powerpoint/2010/main" val="13134052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Shape 73">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338" name="Rectangle 2">
            <a:extLst>
              <a:ext uri="{FF2B5EF4-FFF2-40B4-BE49-F238E27FC236}">
                <a16:creationId xmlns:a16="http://schemas.microsoft.com/office/drawing/2014/main" id="{01933BDD-BA77-4A14-967F-A1A1ED7ED6DF}"/>
              </a:ext>
            </a:extLst>
          </p:cNvPr>
          <p:cNvSpPr>
            <a:spLocks noGrp="1" noChangeArrowheads="1"/>
          </p:cNvSpPr>
          <p:nvPr>
            <p:ph type="title"/>
          </p:nvPr>
        </p:nvSpPr>
        <p:spPr>
          <a:xfrm>
            <a:off x="1137034" y="609597"/>
            <a:ext cx="9392421" cy="1330841"/>
          </a:xfrm>
        </p:spPr>
        <p:txBody>
          <a:bodyPr>
            <a:normAutofit/>
          </a:bodyPr>
          <a:lstStyle/>
          <a:p>
            <a:r>
              <a:rPr lang="en-GB" altLang="en-US"/>
              <a:t>Learning will take place if…..</a:t>
            </a:r>
            <a:endParaRPr lang="en-US" altLang="en-US"/>
          </a:p>
        </p:txBody>
      </p:sp>
      <p:sp>
        <p:nvSpPr>
          <p:cNvPr id="13315" name="Rectangle 3">
            <a:extLst>
              <a:ext uri="{FF2B5EF4-FFF2-40B4-BE49-F238E27FC236}">
                <a16:creationId xmlns:a16="http://schemas.microsoft.com/office/drawing/2014/main" id="{31298066-2F5D-4D76-A381-F5367E7636FB}"/>
              </a:ext>
            </a:extLst>
          </p:cNvPr>
          <p:cNvSpPr>
            <a:spLocks noGrp="1" noChangeArrowheads="1"/>
          </p:cNvSpPr>
          <p:nvPr>
            <p:ph type="body" idx="1"/>
          </p:nvPr>
        </p:nvSpPr>
        <p:spPr>
          <a:xfrm>
            <a:off x="425823" y="1940438"/>
            <a:ext cx="6021471" cy="4739331"/>
          </a:xfrm>
        </p:spPr>
        <p:txBody>
          <a:bodyPr>
            <a:normAutofit/>
          </a:bodyPr>
          <a:lstStyle/>
          <a:p>
            <a:pPr>
              <a:lnSpc>
                <a:spcPct val="90000"/>
              </a:lnSpc>
              <a:defRPr/>
            </a:pPr>
            <a:endParaRPr lang="en-GB" altLang="en-US" sz="2000" dirty="0"/>
          </a:p>
          <a:p>
            <a:pPr>
              <a:lnSpc>
                <a:spcPct val="90000"/>
              </a:lnSpc>
              <a:defRPr/>
            </a:pPr>
            <a:r>
              <a:rPr lang="en-GB" altLang="en-US" sz="2000" dirty="0"/>
              <a:t>Children feel  safe and secure  </a:t>
            </a:r>
          </a:p>
          <a:p>
            <a:pPr marL="0" indent="0">
              <a:lnSpc>
                <a:spcPct val="90000"/>
              </a:lnSpc>
              <a:buNone/>
              <a:defRPr/>
            </a:pPr>
            <a:r>
              <a:rPr lang="en-GB" altLang="en-US" sz="2000" dirty="0"/>
              <a:t>              (emotional needs are being met)  </a:t>
            </a:r>
            <a:r>
              <a:rPr lang="en-GB" altLang="en-US" sz="2000" dirty="0">
                <a:solidFill>
                  <a:srgbClr val="00B0F0"/>
                </a:solidFill>
              </a:rPr>
              <a:t>(PSED and </a:t>
            </a:r>
            <a:r>
              <a:rPr lang="en-GB" altLang="en-US" sz="2000" dirty="0" err="1">
                <a:solidFill>
                  <a:srgbClr val="00B0F0"/>
                </a:solidFill>
              </a:rPr>
              <a:t>CoELT</a:t>
            </a:r>
            <a:r>
              <a:rPr lang="en-GB" altLang="en-US" sz="2000" dirty="0">
                <a:solidFill>
                  <a:srgbClr val="00B0F0"/>
                </a:solidFill>
              </a:rPr>
              <a:t>)               </a:t>
            </a:r>
            <a:r>
              <a:rPr lang="en-US" altLang="en-US" sz="2000" b="1" dirty="0">
                <a:solidFill>
                  <a:srgbClr val="00B0F0"/>
                </a:solidFill>
              </a:rPr>
              <a:t>                                  </a:t>
            </a:r>
          </a:p>
          <a:p>
            <a:pPr>
              <a:lnSpc>
                <a:spcPct val="90000"/>
              </a:lnSpc>
              <a:defRPr/>
            </a:pPr>
            <a:r>
              <a:rPr lang="en-GB" altLang="en-US" sz="2000" dirty="0"/>
              <a:t>The brain is stimulated </a:t>
            </a:r>
            <a:r>
              <a:rPr lang="en-GB" altLang="en-US" sz="2000" dirty="0">
                <a:solidFill>
                  <a:srgbClr val="00B0F0"/>
                </a:solidFill>
              </a:rPr>
              <a:t>(Learning Style and </a:t>
            </a:r>
            <a:r>
              <a:rPr lang="en-GB" altLang="en-US" sz="2000" dirty="0" err="1">
                <a:solidFill>
                  <a:srgbClr val="00B0F0"/>
                </a:solidFill>
              </a:rPr>
              <a:t>CoELT</a:t>
            </a:r>
            <a:r>
              <a:rPr lang="en-GB" altLang="en-US" sz="2000" dirty="0">
                <a:solidFill>
                  <a:srgbClr val="00B0F0"/>
                </a:solidFill>
              </a:rPr>
              <a:t>)</a:t>
            </a:r>
          </a:p>
          <a:p>
            <a:pPr>
              <a:lnSpc>
                <a:spcPct val="90000"/>
              </a:lnSpc>
              <a:defRPr/>
            </a:pPr>
            <a:endParaRPr lang="en-GB" altLang="en-US" sz="2000" dirty="0"/>
          </a:p>
          <a:p>
            <a:pPr>
              <a:lnSpc>
                <a:spcPct val="90000"/>
              </a:lnSpc>
              <a:defRPr/>
            </a:pPr>
            <a:r>
              <a:rPr lang="en-GB" altLang="en-US" sz="2000" dirty="0"/>
              <a:t>The senses are stimulated </a:t>
            </a:r>
            <a:r>
              <a:rPr lang="en-GB" altLang="en-US" sz="2000" dirty="0">
                <a:solidFill>
                  <a:srgbClr val="00B0F0"/>
                </a:solidFill>
              </a:rPr>
              <a:t>(Physical Dev and </a:t>
            </a:r>
            <a:r>
              <a:rPr lang="en-GB" altLang="en-US" sz="2000" dirty="0" err="1">
                <a:solidFill>
                  <a:srgbClr val="00B0F0"/>
                </a:solidFill>
              </a:rPr>
              <a:t>CoELT</a:t>
            </a:r>
            <a:r>
              <a:rPr lang="en-GB" altLang="en-US" sz="2000" dirty="0">
                <a:solidFill>
                  <a:srgbClr val="00B0F0"/>
                </a:solidFill>
              </a:rPr>
              <a:t>)</a:t>
            </a:r>
          </a:p>
          <a:p>
            <a:pPr>
              <a:lnSpc>
                <a:spcPct val="90000"/>
              </a:lnSpc>
              <a:defRPr/>
            </a:pPr>
            <a:endParaRPr lang="en-GB" altLang="en-US" sz="2000" dirty="0"/>
          </a:p>
          <a:p>
            <a:pPr>
              <a:lnSpc>
                <a:spcPct val="90000"/>
              </a:lnSpc>
              <a:defRPr/>
            </a:pPr>
            <a:r>
              <a:rPr lang="en-GB" altLang="en-US" sz="2000" dirty="0"/>
              <a:t>The body is active </a:t>
            </a:r>
            <a:r>
              <a:rPr lang="en-GB" altLang="en-US" sz="2000" dirty="0">
                <a:solidFill>
                  <a:srgbClr val="00B0F0"/>
                </a:solidFill>
              </a:rPr>
              <a:t>(Physical Dev and </a:t>
            </a:r>
            <a:r>
              <a:rPr lang="en-GB" altLang="en-US" sz="2000" dirty="0" err="1">
                <a:solidFill>
                  <a:srgbClr val="00B0F0"/>
                </a:solidFill>
              </a:rPr>
              <a:t>CoELT</a:t>
            </a:r>
            <a:r>
              <a:rPr lang="en-GB" altLang="en-US" sz="2000" dirty="0"/>
              <a:t>)</a:t>
            </a:r>
          </a:p>
          <a:p>
            <a:pPr>
              <a:lnSpc>
                <a:spcPct val="90000"/>
              </a:lnSpc>
              <a:defRPr/>
            </a:pPr>
            <a:endParaRPr lang="en-GB" altLang="en-US" sz="2000" dirty="0"/>
          </a:p>
          <a:p>
            <a:pPr>
              <a:lnSpc>
                <a:spcPct val="90000"/>
              </a:lnSpc>
              <a:defRPr/>
            </a:pPr>
            <a:r>
              <a:rPr lang="en-GB" altLang="en-US" sz="2000" dirty="0"/>
              <a:t>There is communication; talking out loud, thinking and ideas </a:t>
            </a:r>
            <a:r>
              <a:rPr lang="en-GB" altLang="en-US" sz="2000" dirty="0">
                <a:solidFill>
                  <a:srgbClr val="00B0F0"/>
                </a:solidFill>
              </a:rPr>
              <a:t>(Communication and Language and </a:t>
            </a:r>
            <a:r>
              <a:rPr lang="en-GB" altLang="en-US" sz="2000" dirty="0" err="1">
                <a:solidFill>
                  <a:srgbClr val="00B0F0"/>
                </a:solidFill>
              </a:rPr>
              <a:t>CoELT</a:t>
            </a:r>
            <a:r>
              <a:rPr lang="en-GB" altLang="en-US" sz="2000" dirty="0">
                <a:solidFill>
                  <a:srgbClr val="00B0F0"/>
                </a:solidFill>
              </a:rPr>
              <a:t>)</a:t>
            </a:r>
          </a:p>
          <a:p>
            <a:pPr>
              <a:lnSpc>
                <a:spcPct val="90000"/>
              </a:lnSpc>
              <a:buFontTx/>
              <a:buNone/>
              <a:defRPr/>
            </a:pPr>
            <a:r>
              <a:rPr lang="en-GB" altLang="en-US" sz="2000" b="1" i="1" dirty="0"/>
              <a:t>                   </a:t>
            </a:r>
          </a:p>
          <a:p>
            <a:pPr>
              <a:lnSpc>
                <a:spcPct val="90000"/>
              </a:lnSpc>
              <a:buFontTx/>
              <a:buNone/>
              <a:defRPr/>
            </a:pPr>
            <a:r>
              <a:rPr lang="en-GB" altLang="en-US" sz="2000" b="1" i="1" dirty="0">
                <a:solidFill>
                  <a:srgbClr val="00B0F0"/>
                </a:solidFill>
              </a:rPr>
              <a:t>                                           …PLAY!</a:t>
            </a:r>
          </a:p>
          <a:p>
            <a:pPr>
              <a:lnSpc>
                <a:spcPct val="90000"/>
              </a:lnSpc>
              <a:defRPr/>
            </a:pPr>
            <a:endParaRPr lang="en-US" altLang="en-US" sz="1600" b="1" dirty="0"/>
          </a:p>
          <a:p>
            <a:pPr>
              <a:lnSpc>
                <a:spcPct val="90000"/>
              </a:lnSpc>
              <a:defRPr/>
            </a:pPr>
            <a:endParaRPr lang="en-US" altLang="en-US" sz="1600" b="1" dirty="0"/>
          </a:p>
          <a:p>
            <a:pPr>
              <a:lnSpc>
                <a:spcPct val="90000"/>
              </a:lnSpc>
              <a:buFontTx/>
              <a:buNone/>
              <a:defRPr/>
            </a:pPr>
            <a:endParaRPr lang="en-US" altLang="en-US" sz="1600" b="1" dirty="0"/>
          </a:p>
          <a:p>
            <a:pPr>
              <a:lnSpc>
                <a:spcPct val="90000"/>
              </a:lnSpc>
              <a:buFontTx/>
              <a:buNone/>
              <a:defRPr/>
            </a:pPr>
            <a:endParaRPr lang="en-US" altLang="en-US" sz="1600" b="1" dirty="0"/>
          </a:p>
        </p:txBody>
      </p:sp>
      <p:pic>
        <p:nvPicPr>
          <p:cNvPr id="4" name="Picture 2" descr="https://encrypted-tbn1.gstatic.com/images?q=tbn:ANd9GcSpHeFTgYCusWmbqt2u6q_wElsq5nsTguk5yuKHcJHHsQViTYzNOQ">
            <a:extLst>
              <a:ext uri="{FF2B5EF4-FFF2-40B4-BE49-F238E27FC236}">
                <a16:creationId xmlns:a16="http://schemas.microsoft.com/office/drawing/2014/main" id="{C4700CA9-2C06-4B9A-BAE0-56174F72E487}"/>
              </a:ext>
            </a:extLst>
          </p:cNvPr>
          <p:cNvPicPr>
            <a:picLocks noChangeAspect="1" noChangeArrowheads="1"/>
          </p:cNvPicPr>
          <p:nvPr/>
        </p:nvPicPr>
        <p:blipFill>
          <a:blip r:embed="rId3"/>
          <a:stretch>
            <a:fillRect/>
          </a:stretch>
        </p:blipFill>
        <p:spPr bwMode="auto">
          <a:xfrm>
            <a:off x="6719367" y="2575915"/>
            <a:ext cx="4788505" cy="2973913"/>
          </a:xfrm>
          <a:prstGeom prst="rect">
            <a:avLst/>
          </a:prstGeom>
        </p:spPr>
      </p:pic>
      <p:sp>
        <p:nvSpPr>
          <p:cNvPr id="76" name="Freeform: Shape 75">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Shape 76">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362" name="Title 1">
            <a:extLst>
              <a:ext uri="{FF2B5EF4-FFF2-40B4-BE49-F238E27FC236}">
                <a16:creationId xmlns:a16="http://schemas.microsoft.com/office/drawing/2014/main" id="{DCBC6EAF-ADEB-41D6-AB35-C9901EF8A115}"/>
              </a:ext>
            </a:extLst>
          </p:cNvPr>
          <p:cNvSpPr>
            <a:spLocks noGrp="1"/>
          </p:cNvSpPr>
          <p:nvPr>
            <p:ph type="title"/>
          </p:nvPr>
        </p:nvSpPr>
        <p:spPr>
          <a:xfrm>
            <a:off x="1137034" y="609597"/>
            <a:ext cx="9392421" cy="1330841"/>
          </a:xfrm>
        </p:spPr>
        <p:txBody>
          <a:bodyPr>
            <a:normAutofit/>
          </a:bodyPr>
          <a:lstStyle/>
          <a:p>
            <a:r>
              <a:rPr lang="en-GB" altLang="en-US"/>
              <a:t>The Importance of Play ...</a:t>
            </a:r>
          </a:p>
        </p:txBody>
      </p:sp>
      <p:sp>
        <p:nvSpPr>
          <p:cNvPr id="15363" name="Content Placeholder 2">
            <a:extLst>
              <a:ext uri="{FF2B5EF4-FFF2-40B4-BE49-F238E27FC236}">
                <a16:creationId xmlns:a16="http://schemas.microsoft.com/office/drawing/2014/main" id="{D1D2C7A7-BD23-44BB-98F0-C9742B1525A0}"/>
              </a:ext>
            </a:extLst>
          </p:cNvPr>
          <p:cNvSpPr>
            <a:spLocks noGrp="1"/>
          </p:cNvSpPr>
          <p:nvPr>
            <p:ph idx="1"/>
          </p:nvPr>
        </p:nvSpPr>
        <p:spPr>
          <a:xfrm>
            <a:off x="1305593" y="3405616"/>
            <a:ext cx="4958966" cy="3917773"/>
          </a:xfrm>
        </p:spPr>
        <p:txBody>
          <a:bodyPr>
            <a:normAutofit/>
          </a:bodyPr>
          <a:lstStyle/>
          <a:p>
            <a:r>
              <a:rPr lang="en-GB" altLang="en-US" sz="2000" dirty="0"/>
              <a:t>It strengthens the architecture of the brain</a:t>
            </a:r>
          </a:p>
          <a:p>
            <a:r>
              <a:rPr lang="en-GB" altLang="en-US" sz="2000" dirty="0"/>
              <a:t>Children’s emotions and sense of well-being become ‘fused’ with learning experiences </a:t>
            </a:r>
          </a:p>
          <a:p>
            <a:r>
              <a:rPr lang="en-GB" altLang="en-US" sz="2000" dirty="0"/>
              <a:t>Children are fully engaged</a:t>
            </a:r>
          </a:p>
          <a:p>
            <a:r>
              <a:rPr lang="en-GB" altLang="en-US" sz="2000" dirty="0"/>
              <a:t>Positive connections are made, laying secure foundations for future learning.</a:t>
            </a:r>
          </a:p>
        </p:txBody>
      </p:sp>
      <p:pic>
        <p:nvPicPr>
          <p:cNvPr id="72" name="Graphic 71" descr="Brain">
            <a:extLst>
              <a:ext uri="{FF2B5EF4-FFF2-40B4-BE49-F238E27FC236}">
                <a16:creationId xmlns:a16="http://schemas.microsoft.com/office/drawing/2014/main" id="{144501E4-8290-49CC-A077-9FD08B3419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70151" y="2883500"/>
            <a:ext cx="3755915" cy="3755915"/>
          </a:xfrm>
          <a:prstGeom prst="rect">
            <a:avLst/>
          </a:prstGeom>
        </p:spPr>
      </p:pic>
      <p:sp>
        <p:nvSpPr>
          <p:cNvPr id="79" name="Freeform: Shape 78">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364" name="Rectangle 3">
            <a:extLst>
              <a:ext uri="{FF2B5EF4-FFF2-40B4-BE49-F238E27FC236}">
                <a16:creationId xmlns:a16="http://schemas.microsoft.com/office/drawing/2014/main" id="{91D91989-7BF1-4681-8350-D89146D27FFA}"/>
              </a:ext>
            </a:extLst>
          </p:cNvPr>
          <p:cNvSpPr>
            <a:spLocks noChangeArrowheads="1"/>
          </p:cNvSpPr>
          <p:nvPr/>
        </p:nvSpPr>
        <p:spPr bwMode="auto">
          <a:xfrm>
            <a:off x="1994506" y="1978025"/>
            <a:ext cx="77771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Aft>
                <a:spcPts val="600"/>
              </a:spcAft>
            </a:pPr>
            <a:r>
              <a:rPr lang="en-GB" altLang="en-US" sz="1800" dirty="0">
                <a:solidFill>
                  <a:srgbClr val="0070C0"/>
                </a:solidFill>
                <a:latin typeface="Trebuchet MS" panose="020B0603020202020204" pitchFamily="34" charset="0"/>
              </a:rPr>
              <a:t>Play is the natural way in which children learn. It is the process through which children explore, investigate, recreate and come to understand their world. Play is an activity in which everything that a child knows and can do is practised or used to make sense of what is new.</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3"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86" name="Title 1">
            <a:extLst>
              <a:ext uri="{FF2B5EF4-FFF2-40B4-BE49-F238E27FC236}">
                <a16:creationId xmlns:a16="http://schemas.microsoft.com/office/drawing/2014/main" id="{B81585A3-4590-4581-A425-27EFB9A4DF7E}"/>
              </a:ext>
            </a:extLst>
          </p:cNvPr>
          <p:cNvSpPr>
            <a:spLocks noGrp="1"/>
          </p:cNvSpPr>
          <p:nvPr>
            <p:ph type="title"/>
          </p:nvPr>
        </p:nvSpPr>
        <p:spPr>
          <a:xfrm>
            <a:off x="1137033" y="670559"/>
            <a:ext cx="4683321" cy="2148841"/>
          </a:xfrm>
        </p:spPr>
        <p:txBody>
          <a:bodyPr anchor="t">
            <a:normAutofit/>
          </a:bodyPr>
          <a:lstStyle/>
          <a:p>
            <a:pPr>
              <a:lnSpc>
                <a:spcPct val="90000"/>
              </a:lnSpc>
            </a:pPr>
            <a:r>
              <a:rPr lang="en-GB" altLang="en-US" sz="2800"/>
              <a:t>In other words …</a:t>
            </a:r>
            <a:br>
              <a:rPr lang="en-GB" altLang="en-US" sz="2800"/>
            </a:br>
            <a:r>
              <a:rPr lang="en-GB" altLang="en-US" sz="2800"/>
              <a:t>Meaningful and Genuine opportunities for children to engage in rich learning. </a:t>
            </a:r>
            <a:br>
              <a:rPr lang="en-GB" altLang="en-US" sz="2800"/>
            </a:br>
            <a:endParaRPr lang="en-GB" altLang="en-US" sz="2800"/>
          </a:p>
        </p:txBody>
      </p:sp>
      <p:pic>
        <p:nvPicPr>
          <p:cNvPr id="64514" name="Picture 2" descr="E-learning tips for parents: What to do if distance learning doesn't work">
            <a:extLst>
              <a:ext uri="{FF2B5EF4-FFF2-40B4-BE49-F238E27FC236}">
                <a16:creationId xmlns:a16="http://schemas.microsoft.com/office/drawing/2014/main" id="{31753A70-8041-49F4-B922-A5742F711E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775" b="-2"/>
          <a:stretch/>
        </p:blipFill>
        <p:spPr bwMode="auto">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a:noFill/>
          <a:extLst>
            <a:ext uri="{909E8E84-426E-40DD-AFC4-6F175D3DCCD1}">
              <a14:hiddenFill xmlns:a14="http://schemas.microsoft.com/office/drawing/2010/main">
                <a:solidFill>
                  <a:srgbClr val="FFFFFF"/>
                </a:solidFill>
              </a14:hiddenFill>
            </a:ext>
          </a:extLst>
        </p:spPr>
      </p:pic>
      <p:sp>
        <p:nvSpPr>
          <p:cNvPr id="16387" name="Content Placeholder 2">
            <a:extLst>
              <a:ext uri="{FF2B5EF4-FFF2-40B4-BE49-F238E27FC236}">
                <a16:creationId xmlns:a16="http://schemas.microsoft.com/office/drawing/2014/main" id="{DBAAC071-A5FC-4113-9ECC-5B5268A2ED83}"/>
              </a:ext>
            </a:extLst>
          </p:cNvPr>
          <p:cNvSpPr>
            <a:spLocks noGrp="1"/>
          </p:cNvSpPr>
          <p:nvPr>
            <p:ph idx="1"/>
          </p:nvPr>
        </p:nvSpPr>
        <p:spPr>
          <a:xfrm>
            <a:off x="6797004" y="670559"/>
            <a:ext cx="4555782" cy="5445076"/>
          </a:xfrm>
        </p:spPr>
        <p:txBody>
          <a:bodyPr anchor="t">
            <a:normAutofit/>
          </a:bodyPr>
          <a:lstStyle/>
          <a:p>
            <a:r>
              <a:rPr lang="en-GB" altLang="en-US" dirty="0"/>
              <a:t>When it comes to really effective teaching and learning in the Early Years, </a:t>
            </a:r>
            <a:r>
              <a:rPr lang="en-GB" altLang="en-US" b="1" dirty="0"/>
              <a:t>high level engagement </a:t>
            </a:r>
            <a:r>
              <a:rPr lang="en-GB" altLang="en-US" dirty="0"/>
              <a:t>will give you </a:t>
            </a:r>
            <a:r>
              <a:rPr lang="en-GB" altLang="en-US" b="1" dirty="0"/>
              <a:t>high level learning and attainment. </a:t>
            </a:r>
          </a:p>
          <a:p>
            <a:r>
              <a:rPr lang="en-GB" altLang="en-US" dirty="0"/>
              <a:t>But what does high level engagement look like? </a:t>
            </a:r>
          </a:p>
        </p:txBody>
      </p:sp>
      <p:sp>
        <p:nvSpPr>
          <p:cNvPr id="2" name="Arrow: Bent 1">
            <a:extLst>
              <a:ext uri="{FF2B5EF4-FFF2-40B4-BE49-F238E27FC236}">
                <a16:creationId xmlns:a16="http://schemas.microsoft.com/office/drawing/2014/main" id="{2886A86E-0D28-4996-AC40-511320611D9F}"/>
              </a:ext>
            </a:extLst>
          </p:cNvPr>
          <p:cNvSpPr/>
          <p:nvPr/>
        </p:nvSpPr>
        <p:spPr>
          <a:xfrm rot="10800000">
            <a:off x="7291449" y="5562336"/>
            <a:ext cx="1133846" cy="108364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0" name="Rectangle 199">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Rectangle 201">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0" name="Title 1">
            <a:extLst>
              <a:ext uri="{FF2B5EF4-FFF2-40B4-BE49-F238E27FC236}">
                <a16:creationId xmlns:a16="http://schemas.microsoft.com/office/drawing/2014/main" id="{296BFE65-D299-4C10-AFA9-7C55AD40AB27}"/>
              </a:ext>
            </a:extLst>
          </p:cNvPr>
          <p:cNvSpPr>
            <a:spLocks noGrp="1"/>
          </p:cNvSpPr>
          <p:nvPr>
            <p:ph type="title"/>
          </p:nvPr>
        </p:nvSpPr>
        <p:spPr>
          <a:xfrm>
            <a:off x="7320466" y="609600"/>
            <a:ext cx="4140014" cy="1330839"/>
          </a:xfrm>
        </p:spPr>
        <p:txBody>
          <a:bodyPr vert="horz" lIns="91440" tIns="45720" rIns="91440" bIns="45720" rtlCol="0" anchor="ctr">
            <a:normAutofit/>
          </a:bodyPr>
          <a:lstStyle/>
          <a:p>
            <a:pPr algn="l">
              <a:lnSpc>
                <a:spcPct val="90000"/>
              </a:lnSpc>
            </a:pPr>
            <a:r>
              <a:rPr lang="en-US" altLang="en-US" sz="2800" dirty="0"/>
              <a:t>Children’s level of engagement will be impacted by ...</a:t>
            </a:r>
          </a:p>
        </p:txBody>
      </p:sp>
      <p:pic>
        <p:nvPicPr>
          <p:cNvPr id="1028" name="Picture 4" descr="40% off Hygge in the Early Years Online Course">
            <a:extLst>
              <a:ext uri="{FF2B5EF4-FFF2-40B4-BE49-F238E27FC236}">
                <a16:creationId xmlns:a16="http://schemas.microsoft.com/office/drawing/2014/main" id="{E005292A-A47A-46B4-89FA-DBC94961385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33" r="-2" b="-2"/>
          <a:stretch/>
        </p:blipFill>
        <p:spPr bwMode="auto">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17411" name="Content Placeholder 2">
            <a:extLst>
              <a:ext uri="{FF2B5EF4-FFF2-40B4-BE49-F238E27FC236}">
                <a16:creationId xmlns:a16="http://schemas.microsoft.com/office/drawing/2014/main" id="{F1592A8B-2E6F-4CB9-BF7D-1B6EE2F1D148}"/>
              </a:ext>
            </a:extLst>
          </p:cNvPr>
          <p:cNvSpPr>
            <a:spLocks noGrp="1"/>
          </p:cNvSpPr>
          <p:nvPr>
            <p:ph sz="half" idx="1"/>
          </p:nvPr>
        </p:nvSpPr>
        <p:spPr>
          <a:xfrm>
            <a:off x="6901731" y="2194101"/>
            <a:ext cx="5047462" cy="4377179"/>
          </a:xfrm>
        </p:spPr>
        <p:txBody>
          <a:bodyPr vert="horz" lIns="91440" tIns="45720" rIns="91440" bIns="45720" rtlCol="0">
            <a:normAutofit/>
          </a:bodyPr>
          <a:lstStyle/>
          <a:p>
            <a:pPr indent="-228600">
              <a:lnSpc>
                <a:spcPct val="90000"/>
              </a:lnSpc>
            </a:pPr>
            <a:r>
              <a:rPr lang="en-US" altLang="en-US" sz="2000" dirty="0"/>
              <a:t> Adults responding to observations. Identifying children’s interests and intrinsic motivations (what children naturally want to do ... so that experiences are relevant, meaningful and genuine for them.)</a:t>
            </a:r>
          </a:p>
          <a:p>
            <a:pPr indent="-228600">
              <a:lnSpc>
                <a:spcPct val="90000"/>
              </a:lnSpc>
            </a:pPr>
            <a:r>
              <a:rPr lang="en-US" altLang="en-US" sz="2000" dirty="0"/>
              <a:t> Adults using this information to:</a:t>
            </a:r>
          </a:p>
          <a:p>
            <a:pPr marL="114300" indent="0">
              <a:lnSpc>
                <a:spcPct val="90000"/>
              </a:lnSpc>
              <a:buNone/>
            </a:pPr>
            <a:r>
              <a:rPr lang="en-US" altLang="en-US" sz="2000" dirty="0"/>
              <a:t> -  set up and resource play spaces with children</a:t>
            </a:r>
          </a:p>
          <a:p>
            <a:pPr marL="114300" indent="0">
              <a:lnSpc>
                <a:spcPct val="90000"/>
              </a:lnSpc>
              <a:buNone/>
            </a:pPr>
            <a:r>
              <a:rPr lang="en-US" altLang="en-US" sz="2000" dirty="0"/>
              <a:t> -  create contexts for enquiry/invitations to learn/explore/apply ideas and skills etc.</a:t>
            </a:r>
          </a:p>
          <a:p>
            <a:pPr indent="-228600">
              <a:lnSpc>
                <a:spcPct val="90000"/>
              </a:lnSpc>
            </a:pPr>
            <a:r>
              <a:rPr lang="en-US" altLang="en-US" sz="2000" dirty="0"/>
              <a:t>Adults being responsive,  harnessing engagement and channeling enquiry</a:t>
            </a:r>
          </a:p>
          <a:p>
            <a:pPr indent="-228600">
              <a:lnSpc>
                <a:spcPct val="90000"/>
              </a:lnSpc>
            </a:pPr>
            <a:endParaRPr lang="en-US" altLang="en-US" sz="1700" dirty="0"/>
          </a:p>
          <a:p>
            <a:pPr marL="114300" indent="0">
              <a:lnSpc>
                <a:spcPct val="90000"/>
              </a:lnSpc>
              <a:buNone/>
            </a:pPr>
            <a:endParaRPr lang="en-US" altLang="en-US" sz="17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508" name="Picture 4" descr="Children-enjoy-role-play">
            <a:extLst>
              <a:ext uri="{FF2B5EF4-FFF2-40B4-BE49-F238E27FC236}">
                <a16:creationId xmlns:a16="http://schemas.microsoft.com/office/drawing/2014/main" id="{9FD9130F-CD78-4D01-B111-8C21C91F2B1C}"/>
              </a:ext>
            </a:extLst>
          </p:cNvPr>
          <p:cNvPicPr>
            <a:picLocks noChangeAspect="1" noChangeArrowheads="1"/>
          </p:cNvPicPr>
          <p:nvPr/>
        </p:nvPicPr>
        <p:blipFill rotWithShape="1">
          <a:blip r:embed="rId3" cstate="print"/>
          <a:srcRect t="4053" b="1382"/>
          <a:stretch/>
        </p:blipFill>
        <p:spPr bwMode="auto">
          <a:xfrm>
            <a:off x="2522356" y="10"/>
            <a:ext cx="9669642" cy="6857990"/>
          </a:xfrm>
          <a:prstGeom prst="rect">
            <a:avLst/>
          </a:prstGeom>
          <a:solidFill>
            <a:srgbClr val="FFFFFF">
              <a:shade val="85000"/>
            </a:srgbClr>
          </a:solidFill>
        </p:spPr>
      </p:pic>
      <p:sp>
        <p:nvSpPr>
          <p:cNvPr id="77" name="Rectangle 7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34" name="Rectangle 2">
            <a:extLst>
              <a:ext uri="{FF2B5EF4-FFF2-40B4-BE49-F238E27FC236}">
                <a16:creationId xmlns:a16="http://schemas.microsoft.com/office/drawing/2014/main" id="{5856C70D-A4DC-4F6B-AE92-57F455ACC1C1}"/>
              </a:ext>
            </a:extLst>
          </p:cNvPr>
          <p:cNvSpPr>
            <a:spLocks noGrp="1" noChangeArrowheads="1"/>
          </p:cNvSpPr>
          <p:nvPr>
            <p:ph type="title"/>
          </p:nvPr>
        </p:nvSpPr>
        <p:spPr>
          <a:xfrm>
            <a:off x="611258" y="73416"/>
            <a:ext cx="3822189" cy="1414421"/>
          </a:xfrm>
        </p:spPr>
        <p:txBody>
          <a:bodyPr>
            <a:normAutofit/>
          </a:bodyPr>
          <a:lstStyle/>
          <a:p>
            <a:r>
              <a:rPr lang="en-GB" altLang="en-US" sz="4000" dirty="0"/>
              <a:t>Playing with children</a:t>
            </a:r>
          </a:p>
        </p:txBody>
      </p:sp>
      <p:sp>
        <p:nvSpPr>
          <p:cNvPr id="18435" name="Rectangle 3">
            <a:extLst>
              <a:ext uri="{FF2B5EF4-FFF2-40B4-BE49-F238E27FC236}">
                <a16:creationId xmlns:a16="http://schemas.microsoft.com/office/drawing/2014/main" id="{5ABB8BF0-9F59-442D-ACAF-1D47EF0247C1}"/>
              </a:ext>
            </a:extLst>
          </p:cNvPr>
          <p:cNvSpPr>
            <a:spLocks noGrp="1" noChangeArrowheads="1"/>
          </p:cNvSpPr>
          <p:nvPr>
            <p:ph type="body" idx="1"/>
          </p:nvPr>
        </p:nvSpPr>
        <p:spPr>
          <a:xfrm>
            <a:off x="611258" y="1856405"/>
            <a:ext cx="3822189" cy="4633026"/>
          </a:xfrm>
        </p:spPr>
        <p:txBody>
          <a:bodyPr>
            <a:normAutofit lnSpcReduction="10000"/>
          </a:bodyPr>
          <a:lstStyle/>
          <a:p>
            <a:pPr>
              <a:lnSpc>
                <a:spcPct val="90000"/>
              </a:lnSpc>
            </a:pPr>
            <a:r>
              <a:rPr lang="en-GB" altLang="en-US" sz="2400" dirty="0"/>
              <a:t>Observe first</a:t>
            </a:r>
          </a:p>
          <a:p>
            <a:pPr>
              <a:lnSpc>
                <a:spcPct val="90000"/>
              </a:lnSpc>
              <a:buFontTx/>
              <a:buNone/>
            </a:pPr>
            <a:endParaRPr lang="en-GB" altLang="en-US" sz="2400" dirty="0"/>
          </a:p>
          <a:p>
            <a:pPr>
              <a:lnSpc>
                <a:spcPct val="90000"/>
              </a:lnSpc>
            </a:pPr>
            <a:r>
              <a:rPr lang="en-GB" altLang="en-US" sz="2400" dirty="0"/>
              <a:t>Find a natural role</a:t>
            </a:r>
          </a:p>
          <a:p>
            <a:pPr>
              <a:lnSpc>
                <a:spcPct val="90000"/>
              </a:lnSpc>
              <a:buFontTx/>
              <a:buNone/>
            </a:pPr>
            <a:endParaRPr lang="en-GB" altLang="en-US" sz="2400" dirty="0"/>
          </a:p>
          <a:p>
            <a:pPr>
              <a:lnSpc>
                <a:spcPct val="90000"/>
              </a:lnSpc>
            </a:pPr>
            <a:r>
              <a:rPr lang="en-GB" altLang="en-US" sz="2400" dirty="0"/>
              <a:t>Use the clues to see what children need and what your purpose might be</a:t>
            </a:r>
          </a:p>
          <a:p>
            <a:pPr>
              <a:lnSpc>
                <a:spcPct val="90000"/>
              </a:lnSpc>
              <a:buFontTx/>
              <a:buNone/>
            </a:pPr>
            <a:endParaRPr lang="en-GB" altLang="en-US" sz="2400" dirty="0"/>
          </a:p>
          <a:p>
            <a:pPr>
              <a:lnSpc>
                <a:spcPct val="90000"/>
              </a:lnSpc>
            </a:pPr>
            <a:r>
              <a:rPr lang="en-GB" altLang="en-US" sz="2400" dirty="0"/>
              <a:t>Value the play – be authentic</a:t>
            </a:r>
          </a:p>
          <a:p>
            <a:pPr>
              <a:lnSpc>
                <a:spcPct val="90000"/>
              </a:lnSpc>
              <a:buFontTx/>
              <a:buNone/>
            </a:pPr>
            <a:endParaRPr lang="en-GB" altLang="en-US" sz="2400" dirty="0"/>
          </a:p>
          <a:p>
            <a:pPr>
              <a:lnSpc>
                <a:spcPct val="90000"/>
              </a:lnSpc>
            </a:pPr>
            <a:r>
              <a:rPr lang="en-GB" altLang="en-US" sz="2400" dirty="0"/>
              <a:t>Sensitively approach – know the children</a:t>
            </a:r>
          </a:p>
          <a:p>
            <a:pPr>
              <a:lnSpc>
                <a:spcPct val="90000"/>
              </a:lnSpc>
            </a:pPr>
            <a:endParaRPr lang="en-GB" altLang="en-US" sz="1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AF9C-7928-4B1F-AF60-F25B11E39A4B}"/>
              </a:ext>
            </a:extLst>
          </p:cNvPr>
          <p:cNvSpPr>
            <a:spLocks noGrp="1"/>
          </p:cNvSpPr>
          <p:nvPr>
            <p:ph type="title"/>
          </p:nvPr>
        </p:nvSpPr>
        <p:spPr>
          <a:xfrm>
            <a:off x="643467" y="321734"/>
            <a:ext cx="10905066" cy="1135737"/>
          </a:xfrm>
        </p:spPr>
        <p:txBody>
          <a:bodyPr>
            <a:normAutofit/>
          </a:bodyPr>
          <a:lstStyle/>
          <a:p>
            <a:r>
              <a:rPr lang="en-GB" sz="3600">
                <a:cs typeface="Calibri Light"/>
              </a:rPr>
              <a:t>The characteristics of Effective Teaching and Learning</a:t>
            </a:r>
            <a:endParaRPr lang="en-GB" sz="3600"/>
          </a:p>
        </p:txBody>
      </p:sp>
      <p:sp>
        <p:nvSpPr>
          <p:cNvPr id="3" name="Content Placeholder 2">
            <a:extLst>
              <a:ext uri="{FF2B5EF4-FFF2-40B4-BE49-F238E27FC236}">
                <a16:creationId xmlns:a16="http://schemas.microsoft.com/office/drawing/2014/main" id="{294901D5-BB25-4A01-B171-1155C2B285AC}"/>
              </a:ext>
            </a:extLst>
          </p:cNvPr>
          <p:cNvSpPr>
            <a:spLocks noGrp="1"/>
          </p:cNvSpPr>
          <p:nvPr>
            <p:ph idx="1"/>
          </p:nvPr>
        </p:nvSpPr>
        <p:spPr>
          <a:xfrm>
            <a:off x="670360" y="1343711"/>
            <a:ext cx="6171703" cy="4833252"/>
          </a:xfrm>
        </p:spPr>
        <p:txBody>
          <a:bodyPr vert="horz" lIns="91440" tIns="45720" rIns="91440" bIns="45720" rtlCol="0" anchor="t">
            <a:normAutofit/>
          </a:bodyPr>
          <a:lstStyle/>
          <a:p>
            <a:pPr marL="0" indent="0">
              <a:buNone/>
            </a:pPr>
            <a:r>
              <a:rPr lang="en-GB" sz="2000" b="1" dirty="0">
                <a:cs typeface="Calibri"/>
              </a:rPr>
              <a:t> </a:t>
            </a:r>
            <a:r>
              <a:rPr lang="en-GB" sz="2400" b="1" dirty="0">
                <a:ea typeface="+mn-lt"/>
                <a:cs typeface="+mn-lt"/>
              </a:rPr>
              <a:t>Previous:</a:t>
            </a:r>
            <a:endParaRPr lang="en-US" sz="2400" b="1" dirty="0">
              <a:ea typeface="+mn-lt"/>
              <a:cs typeface="+mn-lt"/>
            </a:endParaRPr>
          </a:p>
          <a:p>
            <a:pPr marL="0" indent="0">
              <a:buNone/>
            </a:pPr>
            <a:r>
              <a:rPr lang="en-GB" sz="2400" dirty="0">
                <a:ea typeface="+mn-lt"/>
                <a:cs typeface="+mn-lt"/>
              </a:rPr>
              <a:t> "In planning and guiding children’s</a:t>
            </a:r>
            <a:endParaRPr lang="en-US" sz="2400" dirty="0">
              <a:cs typeface="Calibri"/>
            </a:endParaRPr>
          </a:p>
          <a:p>
            <a:pPr>
              <a:buNone/>
            </a:pPr>
            <a:r>
              <a:rPr lang="en-GB" sz="2400" dirty="0">
                <a:ea typeface="+mn-lt"/>
                <a:cs typeface="+mn-lt"/>
              </a:rPr>
              <a:t>activities, practitioners must reflect on the</a:t>
            </a:r>
            <a:endParaRPr lang="en-GB" sz="2400" dirty="0">
              <a:cs typeface="Calibri"/>
            </a:endParaRPr>
          </a:p>
          <a:p>
            <a:pPr>
              <a:buNone/>
            </a:pPr>
            <a:r>
              <a:rPr lang="en-GB" sz="2400" b="1" dirty="0">
                <a:ea typeface="+mn-lt"/>
                <a:cs typeface="+mn-lt"/>
              </a:rPr>
              <a:t>different ways</a:t>
            </a:r>
            <a:r>
              <a:rPr lang="en-GB" sz="2400" dirty="0">
                <a:ea typeface="+mn-lt"/>
                <a:cs typeface="+mn-lt"/>
              </a:rPr>
              <a:t> that children learn and reflect</a:t>
            </a:r>
            <a:endParaRPr lang="en-GB" sz="2400" dirty="0">
              <a:cs typeface="Calibri"/>
            </a:endParaRPr>
          </a:p>
          <a:p>
            <a:pPr>
              <a:buNone/>
            </a:pPr>
            <a:r>
              <a:rPr lang="en-GB" sz="2400" dirty="0">
                <a:ea typeface="+mn-lt"/>
                <a:cs typeface="+mn-lt"/>
              </a:rPr>
              <a:t>these in their practice”.</a:t>
            </a:r>
            <a:endParaRPr lang="en-GB" sz="2400" dirty="0">
              <a:cs typeface="Calibri"/>
            </a:endParaRPr>
          </a:p>
          <a:p>
            <a:pPr>
              <a:buNone/>
            </a:pPr>
            <a:r>
              <a:rPr lang="en-GB" sz="2400" b="1" dirty="0">
                <a:ea typeface="+mn-lt"/>
                <a:cs typeface="+mn-lt"/>
              </a:rPr>
              <a:t>New:</a:t>
            </a:r>
            <a:endParaRPr lang="en-GB" sz="2400" b="1" dirty="0">
              <a:cs typeface="Calibri"/>
            </a:endParaRPr>
          </a:p>
          <a:p>
            <a:pPr>
              <a:buNone/>
            </a:pPr>
            <a:r>
              <a:rPr lang="en-GB" sz="2400" dirty="0">
                <a:ea typeface="+mn-lt"/>
                <a:cs typeface="+mn-lt"/>
              </a:rPr>
              <a:t>“In planning and guiding children’s activities,</a:t>
            </a:r>
            <a:endParaRPr lang="en-GB" sz="2400" dirty="0">
              <a:cs typeface="Calibri"/>
            </a:endParaRPr>
          </a:p>
          <a:p>
            <a:pPr>
              <a:buNone/>
            </a:pPr>
            <a:r>
              <a:rPr lang="en-GB" sz="2400" dirty="0">
                <a:ea typeface="+mn-lt"/>
                <a:cs typeface="+mn-lt"/>
              </a:rPr>
              <a:t>practitioners must reflect on the </a:t>
            </a:r>
            <a:r>
              <a:rPr lang="en-GB" sz="2400" b="1" dirty="0">
                <a:ea typeface="+mn-lt"/>
                <a:cs typeface="+mn-lt"/>
              </a:rPr>
              <a:t>different rates</a:t>
            </a:r>
            <a:endParaRPr lang="en-GB" sz="2400" dirty="0">
              <a:cs typeface="Calibri" panose="020F0502020204030204"/>
            </a:endParaRPr>
          </a:p>
          <a:p>
            <a:pPr>
              <a:buNone/>
            </a:pPr>
            <a:r>
              <a:rPr lang="en-GB" sz="2400" dirty="0">
                <a:ea typeface="+mn-lt"/>
                <a:cs typeface="+mn-lt"/>
              </a:rPr>
              <a:t>at which children are developing and adjust their practice appropriately.”</a:t>
            </a:r>
            <a:endParaRPr lang="en-GB" sz="2400" dirty="0">
              <a:cs typeface="Calibri"/>
            </a:endParaRPr>
          </a:p>
          <a:p>
            <a:pPr>
              <a:buNone/>
            </a:pPr>
            <a:endParaRPr lang="en-GB" sz="2000" dirty="0">
              <a:cs typeface="Calibri"/>
            </a:endParaRPr>
          </a:p>
          <a:p>
            <a:pPr marL="0" indent="0">
              <a:buNone/>
            </a:pPr>
            <a:endParaRPr lang="en-GB" sz="2000" dirty="0">
              <a:cs typeface="Calibri"/>
            </a:endParaRPr>
          </a:p>
        </p:txBody>
      </p:sp>
      <p:pic>
        <p:nvPicPr>
          <p:cNvPr id="4" name="Picture 4" descr="A picture containing person, grass, outdoor, little&#10;&#10;Description automatically generated">
            <a:extLst>
              <a:ext uri="{FF2B5EF4-FFF2-40B4-BE49-F238E27FC236}">
                <a16:creationId xmlns:a16="http://schemas.microsoft.com/office/drawing/2014/main" id="{16A75B03-7359-4FA3-A6CC-8F2FB73E24D0}"/>
              </a:ext>
            </a:extLst>
          </p:cNvPr>
          <p:cNvPicPr>
            <a:picLocks noChangeAspect="1"/>
          </p:cNvPicPr>
          <p:nvPr/>
        </p:nvPicPr>
        <p:blipFill>
          <a:blip r:embed="rId3"/>
          <a:stretch>
            <a:fillRect/>
          </a:stretch>
        </p:blipFill>
        <p:spPr>
          <a:xfrm>
            <a:off x="7109012" y="2552537"/>
            <a:ext cx="4267199" cy="2846618"/>
          </a:xfrm>
          <a:prstGeom prst="rect">
            <a:avLst/>
          </a:prstGeom>
        </p:spPr>
      </p:pic>
    </p:spTree>
    <p:extLst>
      <p:ext uri="{BB962C8B-B14F-4D97-AF65-F5344CB8AC3E}">
        <p14:creationId xmlns:p14="http://schemas.microsoft.com/office/powerpoint/2010/main" val="11030725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372" name="Picture 4" descr="Early Childhood Education: Is “Play-Based Learning” Imperiled – or Alive  and Secure? | Educhatter">
            <a:extLst>
              <a:ext uri="{FF2B5EF4-FFF2-40B4-BE49-F238E27FC236}">
                <a16:creationId xmlns:a16="http://schemas.microsoft.com/office/drawing/2014/main" id="{7D08464C-0CBB-46C6-B6D6-E400656156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861" r="1212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41" name="Rectangle 14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06" name="Rectangle 2">
            <a:extLst>
              <a:ext uri="{FF2B5EF4-FFF2-40B4-BE49-F238E27FC236}">
                <a16:creationId xmlns:a16="http://schemas.microsoft.com/office/drawing/2014/main" id="{22CD01E7-FB0D-4CBB-8842-9B88C2B6F7A7}"/>
              </a:ext>
            </a:extLst>
          </p:cNvPr>
          <p:cNvSpPr>
            <a:spLocks noGrp="1" noChangeArrowheads="1"/>
          </p:cNvSpPr>
          <p:nvPr>
            <p:ph type="title"/>
          </p:nvPr>
        </p:nvSpPr>
        <p:spPr>
          <a:xfrm>
            <a:off x="7531610" y="365125"/>
            <a:ext cx="3822189" cy="1899912"/>
          </a:xfrm>
        </p:spPr>
        <p:txBody>
          <a:bodyPr>
            <a:normAutofit/>
          </a:bodyPr>
          <a:lstStyle/>
          <a:p>
            <a:pPr eaLnBrk="1" hangingPunct="1"/>
            <a:r>
              <a:rPr lang="en-GB" altLang="en-US" sz="4000" dirty="0"/>
              <a:t>Adults role </a:t>
            </a:r>
          </a:p>
        </p:txBody>
      </p:sp>
      <p:sp>
        <p:nvSpPr>
          <p:cNvPr id="21507" name="Rectangle 3">
            <a:extLst>
              <a:ext uri="{FF2B5EF4-FFF2-40B4-BE49-F238E27FC236}">
                <a16:creationId xmlns:a16="http://schemas.microsoft.com/office/drawing/2014/main" id="{3431F608-BE08-416C-B367-CFB570EB9CCC}"/>
              </a:ext>
            </a:extLst>
          </p:cNvPr>
          <p:cNvSpPr>
            <a:spLocks noGrp="1" noChangeArrowheads="1"/>
          </p:cNvSpPr>
          <p:nvPr>
            <p:ph type="body" idx="1"/>
          </p:nvPr>
        </p:nvSpPr>
        <p:spPr>
          <a:xfrm>
            <a:off x="7531610" y="1797802"/>
            <a:ext cx="4657341" cy="5060187"/>
          </a:xfrm>
        </p:spPr>
        <p:txBody>
          <a:bodyPr>
            <a:normAutofit/>
          </a:bodyPr>
          <a:lstStyle/>
          <a:p>
            <a:pPr eaLnBrk="1" hangingPunct="1">
              <a:lnSpc>
                <a:spcPct val="90000"/>
              </a:lnSpc>
            </a:pPr>
            <a:r>
              <a:rPr lang="en-GB" altLang="en-US" sz="2000" dirty="0"/>
              <a:t>Encourage children to make predictions</a:t>
            </a:r>
          </a:p>
          <a:p>
            <a:pPr eaLnBrk="1" hangingPunct="1">
              <a:lnSpc>
                <a:spcPct val="90000"/>
              </a:lnSpc>
            </a:pPr>
            <a:r>
              <a:rPr lang="en-GB" altLang="en-US" sz="2000" dirty="0"/>
              <a:t>Encourage children to elaborate on their ideas</a:t>
            </a:r>
          </a:p>
          <a:p>
            <a:pPr eaLnBrk="1" hangingPunct="1">
              <a:lnSpc>
                <a:spcPct val="90000"/>
              </a:lnSpc>
            </a:pPr>
            <a:r>
              <a:rPr lang="en-GB" altLang="en-US" sz="2000" dirty="0"/>
              <a:t>Provide the medium or context, not just material to be memorised </a:t>
            </a:r>
          </a:p>
          <a:p>
            <a:pPr eaLnBrk="1" hangingPunct="1">
              <a:lnSpc>
                <a:spcPct val="90000"/>
              </a:lnSpc>
            </a:pPr>
            <a:r>
              <a:rPr lang="en-GB" altLang="en-US" sz="2000" dirty="0"/>
              <a:t>Guard against an over emphasis on correctness or perfectionism</a:t>
            </a:r>
          </a:p>
          <a:p>
            <a:pPr eaLnBrk="1" hangingPunct="1">
              <a:lnSpc>
                <a:spcPct val="90000"/>
              </a:lnSpc>
            </a:pPr>
            <a:r>
              <a:rPr lang="en-GB" altLang="en-US" sz="2000" dirty="0"/>
              <a:t>Listen to and acknowledge children’s ideas, model how to empathise on the perspectives of others</a:t>
            </a:r>
          </a:p>
          <a:p>
            <a:pPr eaLnBrk="1" hangingPunct="1">
              <a:lnSpc>
                <a:spcPct val="90000"/>
              </a:lnSpc>
            </a:pPr>
            <a:r>
              <a:rPr lang="en-GB" altLang="en-US" sz="2000" dirty="0" err="1"/>
              <a:t>Mindmap</a:t>
            </a:r>
            <a:r>
              <a:rPr lang="en-GB" altLang="en-US" sz="2000" dirty="0"/>
              <a:t> both as a class and in small groups</a:t>
            </a:r>
          </a:p>
          <a:p>
            <a:pPr eaLnBrk="1" hangingPunct="1">
              <a:lnSpc>
                <a:spcPct val="90000"/>
              </a:lnSpc>
            </a:pPr>
            <a:r>
              <a:rPr lang="en-GB" altLang="en-US" sz="2000" dirty="0"/>
              <a:t>Provide options for children that need support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1026" name="Picture 2" descr="Special story sacks | Early Years Educator">
            <a:extLst>
              <a:ext uri="{FF2B5EF4-FFF2-40B4-BE49-F238E27FC236}">
                <a16:creationId xmlns:a16="http://schemas.microsoft.com/office/drawing/2014/main" id="{B6CA406F-5A37-4F95-B846-F9E9EDF9889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975" r="2421" b="2"/>
          <a:stretch/>
        </p:blipFill>
        <p:spPr bwMode="auto">
          <a:xfrm>
            <a:off x="5182104" y="10"/>
            <a:ext cx="7009896" cy="6857990"/>
          </a:xfrm>
          <a:custGeom>
            <a:avLst/>
            <a:gdLst/>
            <a:ahLst/>
            <a:cxnLst/>
            <a:rect l="l" t="t" r="r" b="b"/>
            <a:pathLst>
              <a:path w="7009896" h="6858000">
                <a:moveTo>
                  <a:pt x="0" y="0"/>
                </a:moveTo>
                <a:lnTo>
                  <a:pt x="7009896" y="0"/>
                </a:lnTo>
                <a:lnTo>
                  <a:pt x="7009896" y="6858000"/>
                </a:lnTo>
                <a:lnTo>
                  <a:pt x="21616" y="6858000"/>
                </a:lnTo>
                <a:lnTo>
                  <a:pt x="129867" y="6647018"/>
                </a:lnTo>
                <a:cubicBezTo>
                  <a:pt x="1043295" y="4758249"/>
                  <a:pt x="1332296" y="2559611"/>
                  <a:pt x="814641" y="380651"/>
                </a:cubicBezTo>
                <a:lnTo>
                  <a:pt x="714685" y="1"/>
                </a:lnTo>
                <a:lnTo>
                  <a:pt x="0" y="1"/>
                </a:lnTo>
                <a:close/>
              </a:path>
            </a:pathLst>
          </a:custGeom>
          <a:noFill/>
          <a:extLst>
            <a:ext uri="{909E8E84-426E-40DD-AFC4-6F175D3DCCD1}">
              <a14:hiddenFill xmlns:a14="http://schemas.microsoft.com/office/drawing/2010/main">
                <a:solidFill>
                  <a:srgbClr val="FFFFFF"/>
                </a:solidFill>
              </a14:hiddenFill>
            </a:ext>
          </a:extLst>
        </p:spPr>
      </p:pic>
      <p:sp>
        <p:nvSpPr>
          <p:cNvPr id="71" name="Freeform: Shape 70">
            <a:extLst>
              <a:ext uri="{FF2B5EF4-FFF2-40B4-BE49-F238E27FC236}">
                <a16:creationId xmlns:a16="http://schemas.microsoft.com/office/drawing/2014/main" id="{5FDF4720-5445-47BE-89FE-E40D1AE6F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480073" cy="6858002"/>
          </a:xfrm>
          <a:custGeom>
            <a:avLst/>
            <a:gdLst>
              <a:gd name="connsiteX0" fmla="*/ 6130244 w 6480073"/>
              <a:gd name="connsiteY0" fmla="*/ 0 h 6858002"/>
              <a:gd name="connsiteX1" fmla="*/ 6212951 w 6480073"/>
              <a:gd name="connsiteY1" fmla="*/ 314584 h 6858002"/>
              <a:gd name="connsiteX2" fmla="*/ 5540779 w 6480073"/>
              <a:gd name="connsiteY2" fmla="*/ 6756649 h 6858002"/>
              <a:gd name="connsiteX3" fmla="*/ 5489971 w 6480073"/>
              <a:gd name="connsiteY3" fmla="*/ 6858002 h 6858002"/>
              <a:gd name="connsiteX4" fmla="*/ 0 w 6480073"/>
              <a:gd name="connsiteY4" fmla="*/ 6858002 h 6858002"/>
              <a:gd name="connsiteX5" fmla="*/ 0 w 6480073"/>
              <a:gd name="connsiteY5" fmla="*/ 0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0073" h="6858002">
                <a:moveTo>
                  <a:pt x="6130244" y="0"/>
                </a:moveTo>
                <a:lnTo>
                  <a:pt x="6212951" y="314584"/>
                </a:lnTo>
                <a:cubicBezTo>
                  <a:pt x="6745828" y="2551616"/>
                  <a:pt x="6460994" y="4808873"/>
                  <a:pt x="5540779" y="6756649"/>
                </a:cubicBezTo>
                <a:lnTo>
                  <a:pt x="5489971" y="6858002"/>
                </a:lnTo>
                <a:lnTo>
                  <a:pt x="0" y="6858002"/>
                </a:lnTo>
                <a:lnTo>
                  <a:pt x="0"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73" name="Freeform: Shape 72">
            <a:extLst>
              <a:ext uri="{FF2B5EF4-FFF2-40B4-BE49-F238E27FC236}">
                <a16:creationId xmlns:a16="http://schemas.microsoft.com/office/drawing/2014/main" id="{AC8710B4-A815-4082-9E4F-F13A000709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49216" cy="6858001"/>
          </a:xfrm>
          <a:custGeom>
            <a:avLst/>
            <a:gdLst>
              <a:gd name="connsiteX0" fmla="*/ 0 w 6249216"/>
              <a:gd name="connsiteY0" fmla="*/ 0 h 6858001"/>
              <a:gd name="connsiteX1" fmla="*/ 5893742 w 6249216"/>
              <a:gd name="connsiteY1" fmla="*/ 1 h 6858001"/>
              <a:gd name="connsiteX2" fmla="*/ 5993697 w 6249216"/>
              <a:gd name="connsiteY2" fmla="*/ 380651 h 6858001"/>
              <a:gd name="connsiteX3" fmla="*/ 5308924 w 6249216"/>
              <a:gd name="connsiteY3" fmla="*/ 6647018 h 6858001"/>
              <a:gd name="connsiteX4" fmla="*/ 5200672 w 6249216"/>
              <a:gd name="connsiteY4" fmla="*/ 6858001 h 6858001"/>
              <a:gd name="connsiteX5" fmla="*/ 1 w 6249216"/>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9216" h="6858001">
                <a:moveTo>
                  <a:pt x="0" y="0"/>
                </a:moveTo>
                <a:lnTo>
                  <a:pt x="5893742" y="1"/>
                </a:lnTo>
                <a:lnTo>
                  <a:pt x="5993697" y="380651"/>
                </a:lnTo>
                <a:cubicBezTo>
                  <a:pt x="6511353" y="2559611"/>
                  <a:pt x="6222352" y="4758249"/>
                  <a:pt x="5308924" y="6647018"/>
                </a:cubicBezTo>
                <a:lnTo>
                  <a:pt x="5200672" y="6858001"/>
                </a:lnTo>
                <a:lnTo>
                  <a:pt x="1" y="685800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0E3F675-B90A-4FA4-9474-9FD9489268D6}"/>
              </a:ext>
            </a:extLst>
          </p:cNvPr>
          <p:cNvSpPr>
            <a:spLocks noGrp="1"/>
          </p:cNvSpPr>
          <p:nvPr>
            <p:ph type="title"/>
          </p:nvPr>
        </p:nvSpPr>
        <p:spPr>
          <a:xfrm>
            <a:off x="399646" y="280411"/>
            <a:ext cx="4782458" cy="1325563"/>
          </a:xfrm>
        </p:spPr>
        <p:txBody>
          <a:bodyPr>
            <a:normAutofit/>
          </a:bodyPr>
          <a:lstStyle/>
          <a:p>
            <a:pPr>
              <a:lnSpc>
                <a:spcPct val="90000"/>
              </a:lnSpc>
            </a:pPr>
            <a:r>
              <a:rPr lang="en-GB" dirty="0"/>
              <a:t>Definition of teaching  - EYFS</a:t>
            </a:r>
          </a:p>
        </p:txBody>
      </p:sp>
      <p:sp>
        <p:nvSpPr>
          <p:cNvPr id="3" name="Content Placeholder 2">
            <a:extLst>
              <a:ext uri="{FF2B5EF4-FFF2-40B4-BE49-F238E27FC236}">
                <a16:creationId xmlns:a16="http://schemas.microsoft.com/office/drawing/2014/main" id="{6B5813D1-9723-4C1D-BB4D-C6D5EF028E41}"/>
              </a:ext>
            </a:extLst>
          </p:cNvPr>
          <p:cNvSpPr>
            <a:spLocks noGrp="1"/>
          </p:cNvSpPr>
          <p:nvPr>
            <p:ph idx="1"/>
          </p:nvPr>
        </p:nvSpPr>
        <p:spPr>
          <a:xfrm>
            <a:off x="399645" y="1838157"/>
            <a:ext cx="5458713" cy="4739431"/>
          </a:xfrm>
        </p:spPr>
        <p:txBody>
          <a:bodyPr anchor="t">
            <a:normAutofit lnSpcReduction="10000"/>
          </a:bodyPr>
          <a:lstStyle/>
          <a:p>
            <a:pPr fontAlgn="base">
              <a:lnSpc>
                <a:spcPct val="90000"/>
              </a:lnSpc>
            </a:pPr>
            <a:r>
              <a:rPr lang="en-GB" sz="1600" dirty="0"/>
              <a:t>Teaching should not be taken to imply a ‘top down’ or formal way of working. It is a broad term that covers the many different ways in which adults help young children learn. It includes their interactions with children during </a:t>
            </a:r>
            <a:r>
              <a:rPr lang="en-GB" sz="1600" u="sng" dirty="0"/>
              <a:t>planned</a:t>
            </a:r>
            <a:r>
              <a:rPr lang="en-GB" sz="1600" dirty="0"/>
              <a:t> and </a:t>
            </a:r>
            <a:r>
              <a:rPr lang="en-GB" sz="1600" u="sng" dirty="0"/>
              <a:t>child-initiated</a:t>
            </a:r>
            <a:r>
              <a:rPr lang="en-GB" sz="1600" dirty="0"/>
              <a:t> play and activities, including:</a:t>
            </a:r>
            <a:r>
              <a:rPr lang="en-US" sz="1600" dirty="0"/>
              <a:t>​</a:t>
            </a:r>
          </a:p>
          <a:p>
            <a:pPr fontAlgn="base">
              <a:lnSpc>
                <a:spcPct val="90000"/>
              </a:lnSpc>
            </a:pPr>
            <a:r>
              <a:rPr lang="en-GB" sz="1600" dirty="0"/>
              <a:t> Communicating &amp; modelling language</a:t>
            </a:r>
            <a:r>
              <a:rPr lang="en-US" sz="1600" dirty="0"/>
              <a:t>​</a:t>
            </a:r>
          </a:p>
          <a:p>
            <a:pPr fontAlgn="base">
              <a:lnSpc>
                <a:spcPct val="90000"/>
              </a:lnSpc>
            </a:pPr>
            <a:r>
              <a:rPr lang="en-GB" sz="1600" dirty="0"/>
              <a:t> Showing</a:t>
            </a:r>
            <a:r>
              <a:rPr lang="en-US" sz="1600" dirty="0"/>
              <a:t>​</a:t>
            </a:r>
          </a:p>
          <a:p>
            <a:pPr fontAlgn="base">
              <a:lnSpc>
                <a:spcPct val="90000"/>
              </a:lnSpc>
            </a:pPr>
            <a:r>
              <a:rPr lang="en-GB" sz="1600" dirty="0"/>
              <a:t> Explaining</a:t>
            </a:r>
            <a:r>
              <a:rPr lang="en-US" sz="1600" dirty="0"/>
              <a:t>​</a:t>
            </a:r>
          </a:p>
          <a:p>
            <a:pPr fontAlgn="base">
              <a:lnSpc>
                <a:spcPct val="90000"/>
              </a:lnSpc>
            </a:pPr>
            <a:r>
              <a:rPr lang="en-GB" sz="1600" dirty="0"/>
              <a:t> Demonstrating</a:t>
            </a:r>
            <a:r>
              <a:rPr lang="en-US" sz="1600" dirty="0"/>
              <a:t>​</a:t>
            </a:r>
          </a:p>
          <a:p>
            <a:pPr fontAlgn="base">
              <a:lnSpc>
                <a:spcPct val="90000"/>
              </a:lnSpc>
            </a:pPr>
            <a:r>
              <a:rPr lang="en-GB" sz="1600" dirty="0"/>
              <a:t> Exploring ideas</a:t>
            </a:r>
            <a:r>
              <a:rPr lang="en-US" sz="1600" dirty="0"/>
              <a:t>​</a:t>
            </a:r>
          </a:p>
          <a:p>
            <a:pPr fontAlgn="base">
              <a:lnSpc>
                <a:spcPct val="90000"/>
              </a:lnSpc>
            </a:pPr>
            <a:r>
              <a:rPr lang="en-GB" sz="1600" dirty="0"/>
              <a:t> Encouraging</a:t>
            </a:r>
            <a:r>
              <a:rPr lang="en-US" sz="1600" dirty="0"/>
              <a:t>​</a:t>
            </a:r>
          </a:p>
          <a:p>
            <a:pPr fontAlgn="base">
              <a:lnSpc>
                <a:spcPct val="90000"/>
              </a:lnSpc>
            </a:pPr>
            <a:r>
              <a:rPr lang="en-GB" sz="1600" dirty="0"/>
              <a:t> Questioning</a:t>
            </a:r>
            <a:r>
              <a:rPr lang="en-US" sz="1600" dirty="0"/>
              <a:t>​</a:t>
            </a:r>
          </a:p>
          <a:p>
            <a:pPr fontAlgn="base">
              <a:lnSpc>
                <a:spcPct val="90000"/>
              </a:lnSpc>
            </a:pPr>
            <a:r>
              <a:rPr lang="en-GB" sz="1600" dirty="0"/>
              <a:t> Recalling</a:t>
            </a:r>
            <a:r>
              <a:rPr lang="en-US" sz="1600" dirty="0"/>
              <a:t>​</a:t>
            </a:r>
          </a:p>
          <a:p>
            <a:pPr fontAlgn="base">
              <a:lnSpc>
                <a:spcPct val="90000"/>
              </a:lnSpc>
            </a:pPr>
            <a:r>
              <a:rPr lang="en-GB" sz="1600" dirty="0"/>
              <a:t> Providing a narrative for what they are doing</a:t>
            </a:r>
            <a:r>
              <a:rPr lang="en-US" sz="1600" dirty="0"/>
              <a:t>​</a:t>
            </a:r>
          </a:p>
          <a:p>
            <a:pPr fontAlgn="base">
              <a:lnSpc>
                <a:spcPct val="90000"/>
              </a:lnSpc>
            </a:pPr>
            <a:r>
              <a:rPr lang="en-GB" sz="1600" dirty="0"/>
              <a:t> Facilitating and setting challenges</a:t>
            </a:r>
            <a:r>
              <a:rPr lang="en-US" sz="1600" dirty="0"/>
              <a:t>​</a:t>
            </a:r>
          </a:p>
          <a:p>
            <a:pPr fontAlgn="base">
              <a:lnSpc>
                <a:spcPct val="90000"/>
              </a:lnSpc>
            </a:pPr>
            <a:r>
              <a:rPr lang="en-GB" sz="1600" dirty="0"/>
              <a:t>It takes account of the equipment adults provide and the attention given to the physical environment, as well as the structure and routines of the day that establish expectations.</a:t>
            </a:r>
            <a:r>
              <a:rPr lang="en-US" sz="1600" dirty="0"/>
              <a:t>​</a:t>
            </a:r>
          </a:p>
          <a:p>
            <a:pPr marL="0" indent="0">
              <a:lnSpc>
                <a:spcPct val="90000"/>
              </a:lnSpc>
              <a:buNone/>
            </a:pPr>
            <a:endParaRPr lang="en-GB" sz="1100" dirty="0"/>
          </a:p>
        </p:txBody>
      </p:sp>
    </p:spTree>
    <p:extLst>
      <p:ext uri="{BB962C8B-B14F-4D97-AF65-F5344CB8AC3E}">
        <p14:creationId xmlns:p14="http://schemas.microsoft.com/office/powerpoint/2010/main" val="2222300319"/>
      </p:ext>
    </p:extLst>
  </p:cSld>
  <p:clrMapOvr>
    <a:overrideClrMapping bg1="dk1" tx1="lt1" bg2="dk2" tx2="lt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9">
            <a:extLst>
              <a:ext uri="{FF2B5EF4-FFF2-40B4-BE49-F238E27FC236}">
                <a16:creationId xmlns:a16="http://schemas.microsoft.com/office/drawing/2014/main" id="{6E13DAD0-A4B0-4817-8995-A0D346584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794ECDD8-B431-4BDD-A1BC-9DE1FFC24182}"/>
              </a:ext>
            </a:extLst>
          </p:cNvPr>
          <p:cNvSpPr txBox="1"/>
          <p:nvPr/>
        </p:nvSpPr>
        <p:spPr>
          <a:xfrm>
            <a:off x="5021821" y="3812954"/>
            <a:ext cx="6465287" cy="1516014"/>
          </a:xfrm>
          <a:prstGeom prst="rect">
            <a:avLst/>
          </a:prstGeom>
        </p:spPr>
        <p:txBody>
          <a:bodyPr vert="horz" lIns="91440" tIns="45720" rIns="91440" bIns="45720" rtlCol="0" anchor="b">
            <a:normAutofit/>
          </a:bodyPr>
          <a:lstStyle/>
          <a:p>
            <a:pPr>
              <a:lnSpc>
                <a:spcPct val="90000"/>
              </a:lnSpc>
              <a:spcBef>
                <a:spcPct val="0"/>
              </a:spcBef>
              <a:spcAft>
                <a:spcPts val="600"/>
              </a:spcAft>
              <a:defRPr/>
            </a:pPr>
            <a:r>
              <a:rPr lang="en-US" sz="4800" kern="1200">
                <a:solidFill>
                  <a:srgbClr val="FFFFFF"/>
                </a:solidFill>
                <a:latin typeface="+mj-lt"/>
                <a:ea typeface="+mj-ea"/>
                <a:cs typeface="+mj-cs"/>
              </a:rPr>
              <a:t>Creating the Learning Environment</a:t>
            </a:r>
          </a:p>
        </p:txBody>
      </p:sp>
      <p:cxnSp>
        <p:nvCxnSpPr>
          <p:cNvPr id="25" name="Straight Connector 11">
            <a:extLst>
              <a:ext uri="{FF2B5EF4-FFF2-40B4-BE49-F238E27FC236}">
                <a16:creationId xmlns:a16="http://schemas.microsoft.com/office/drawing/2014/main" id="{59F9672C-557D-4871-B58C-7874589D7F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2" name="Picture 14">
            <a:extLst>
              <a:ext uri="{FF2B5EF4-FFF2-40B4-BE49-F238E27FC236}">
                <a16:creationId xmlns:a16="http://schemas.microsoft.com/office/drawing/2014/main" id="{E40D34E7-7AC1-4E5F-86B4-FF890721D99B}"/>
              </a:ext>
            </a:extLst>
          </p:cNvPr>
          <p:cNvPicPr>
            <a:picLocks noChangeAspect="1" noChangeArrowheads="1"/>
          </p:cNvPicPr>
          <p:nvPr/>
        </p:nvPicPr>
        <p:blipFill rotWithShape="1">
          <a:blip r:embed="rId2" cstate="print"/>
          <a:srcRect l="8697" r="2041" b="1"/>
          <a:stretch/>
        </p:blipFill>
        <p:spPr bwMode="auto">
          <a:xfrm>
            <a:off x="317635" y="321733"/>
            <a:ext cx="4160452" cy="6214534"/>
          </a:xfrm>
          <a:prstGeom prst="rect">
            <a:avLst/>
          </a:prstGeom>
        </p:spPr>
      </p:pic>
      <p:pic>
        <p:nvPicPr>
          <p:cNvPr id="4" name="Picture 15">
            <a:extLst>
              <a:ext uri="{FF2B5EF4-FFF2-40B4-BE49-F238E27FC236}">
                <a16:creationId xmlns:a16="http://schemas.microsoft.com/office/drawing/2014/main" id="{67552A68-1B39-4540-B88D-046790869B86}"/>
              </a:ext>
            </a:extLst>
          </p:cNvPr>
          <p:cNvPicPr>
            <a:picLocks noChangeAspect="1" noChangeArrowheads="1"/>
          </p:cNvPicPr>
          <p:nvPr/>
        </p:nvPicPr>
        <p:blipFill rotWithShape="1">
          <a:blip r:embed="rId3" cstate="print"/>
          <a:srcRect l="448" r="15082" b="4"/>
          <a:stretch/>
        </p:blipFill>
        <p:spPr bwMode="auto">
          <a:xfrm>
            <a:off x="4638955" y="321733"/>
            <a:ext cx="3539976" cy="2985818"/>
          </a:xfrm>
          <a:prstGeom prst="rect">
            <a:avLst/>
          </a:prstGeom>
          <a:solidFill>
            <a:srgbClr val="FFFFFF">
              <a:shade val="85000"/>
            </a:srgbClr>
          </a:solidFill>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16">
            <a:extLst>
              <a:ext uri="{FF2B5EF4-FFF2-40B4-BE49-F238E27FC236}">
                <a16:creationId xmlns:a16="http://schemas.microsoft.com/office/drawing/2014/main" id="{BAD3A8CC-9D65-4F6E-98B9-7CEFCD3263A5}"/>
              </a:ext>
            </a:extLst>
          </p:cNvPr>
          <p:cNvPicPr>
            <a:picLocks noChangeAspect="1" noChangeArrowheads="1"/>
          </p:cNvPicPr>
          <p:nvPr/>
        </p:nvPicPr>
        <p:blipFill rotWithShape="1">
          <a:blip r:embed="rId4"/>
          <a:srcRect b="2931"/>
          <a:stretch/>
        </p:blipFill>
        <p:spPr bwMode="auto">
          <a:xfrm>
            <a:off x="8348570" y="321734"/>
            <a:ext cx="3535590" cy="2985818"/>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4274" name="Picture 2" descr="Creating an Effective Early Childhood Classroom Layout">
            <a:extLst>
              <a:ext uri="{FF2B5EF4-FFF2-40B4-BE49-F238E27FC236}">
                <a16:creationId xmlns:a16="http://schemas.microsoft.com/office/drawing/2014/main" id="{2CA476D1-9E39-47A8-AB49-538C571C3D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555"/>
          <a:stretch/>
        </p:blipFill>
        <p:spPr bwMode="auto">
          <a:xfrm>
            <a:off x="-78828" y="-91856"/>
            <a:ext cx="12192000" cy="6857990"/>
          </a:xfrm>
          <a:prstGeom prst="rect">
            <a:avLst/>
          </a:prstGeom>
          <a:noFill/>
          <a:extLst>
            <a:ext uri="{909E8E84-426E-40DD-AFC4-6F175D3DCCD1}">
              <a14:hiddenFill xmlns:a14="http://schemas.microsoft.com/office/drawing/2010/main">
                <a:solidFill>
                  <a:srgbClr val="FFFFFF"/>
                </a:solidFill>
              </a14:hiddenFill>
            </a:ext>
          </a:extLst>
        </p:spPr>
      </p:pic>
      <p:sp>
        <p:nvSpPr>
          <p:cNvPr id="136"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109570" name="Title 1">
            <a:extLst>
              <a:ext uri="{FF2B5EF4-FFF2-40B4-BE49-F238E27FC236}">
                <a16:creationId xmlns:a16="http://schemas.microsoft.com/office/drawing/2014/main" id="{F1A9A29A-A886-4ECF-AE77-0DA159608821}"/>
              </a:ext>
            </a:extLst>
          </p:cNvPr>
          <p:cNvSpPr>
            <a:spLocks noGrp="1"/>
          </p:cNvSpPr>
          <p:nvPr>
            <p:ph type="title"/>
          </p:nvPr>
        </p:nvSpPr>
        <p:spPr>
          <a:xfrm>
            <a:off x="719957" y="1687370"/>
            <a:ext cx="4204137" cy="1342754"/>
          </a:xfrm>
        </p:spPr>
        <p:txBody>
          <a:bodyPr rtlCol="0">
            <a:normAutofit/>
          </a:bodyPr>
          <a:lstStyle/>
          <a:p>
            <a:pPr>
              <a:defRPr/>
            </a:pPr>
            <a:r>
              <a:rPr lang="en-GB" sz="3600" dirty="0"/>
              <a:t>Where do I start?</a:t>
            </a:r>
            <a:br>
              <a:rPr lang="en-GB" sz="3600" dirty="0"/>
            </a:br>
            <a:r>
              <a:rPr lang="en-GB" sz="3600" dirty="0"/>
              <a:t> </a:t>
            </a:r>
          </a:p>
        </p:txBody>
      </p:sp>
      <p:cxnSp>
        <p:nvCxnSpPr>
          <p:cNvPr id="138" name="Straight Connector 137">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4579" name="Content Placeholder 2">
            <a:extLst>
              <a:ext uri="{FF2B5EF4-FFF2-40B4-BE49-F238E27FC236}">
                <a16:creationId xmlns:a16="http://schemas.microsoft.com/office/drawing/2014/main" id="{433CC939-DC76-43E5-9F38-F5591FCDD460}"/>
              </a:ext>
            </a:extLst>
          </p:cNvPr>
          <p:cNvSpPr>
            <a:spLocks noGrp="1"/>
          </p:cNvSpPr>
          <p:nvPr>
            <p:ph idx="1"/>
          </p:nvPr>
        </p:nvSpPr>
        <p:spPr>
          <a:xfrm>
            <a:off x="171815" y="2882309"/>
            <a:ext cx="5300420" cy="3410003"/>
          </a:xfrm>
        </p:spPr>
        <p:txBody>
          <a:bodyPr anchor="ctr">
            <a:normAutofit/>
          </a:bodyPr>
          <a:lstStyle/>
          <a:p>
            <a:pPr>
              <a:lnSpc>
                <a:spcPct val="90000"/>
              </a:lnSpc>
            </a:pPr>
            <a:r>
              <a:rPr lang="en-GB" altLang="en-US" sz="2000" b="1" dirty="0"/>
              <a:t>How can you ensure that your  learning environment facilitates continuous rich deep learning?</a:t>
            </a:r>
          </a:p>
          <a:p>
            <a:pPr lvl="1" eaLnBrk="1" hangingPunct="1">
              <a:lnSpc>
                <a:spcPct val="90000"/>
              </a:lnSpc>
            </a:pPr>
            <a:r>
              <a:rPr lang="en-GB" altLang="en-US" sz="2000" b="1" dirty="0"/>
              <a:t>Eliminate the resources and routines that limit deep learning </a:t>
            </a:r>
          </a:p>
          <a:p>
            <a:pPr lvl="1" eaLnBrk="1" hangingPunct="1">
              <a:lnSpc>
                <a:spcPct val="90000"/>
              </a:lnSpc>
            </a:pPr>
            <a:r>
              <a:rPr lang="en-GB" altLang="en-US" sz="2000" b="1" dirty="0"/>
              <a:t>Supplement with resources and opportunities that ignite the brain and inspire learning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8" name="Rectangle 13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546" name="Rectangle 2">
            <a:extLst>
              <a:ext uri="{FF2B5EF4-FFF2-40B4-BE49-F238E27FC236}">
                <a16:creationId xmlns:a16="http://schemas.microsoft.com/office/drawing/2014/main" id="{7F17C8CC-2514-4335-AC57-68C1D97D302C}"/>
              </a:ext>
            </a:extLst>
          </p:cNvPr>
          <p:cNvSpPr>
            <a:spLocks noGrp="1" noChangeArrowheads="1"/>
          </p:cNvSpPr>
          <p:nvPr>
            <p:ph type="title"/>
          </p:nvPr>
        </p:nvSpPr>
        <p:spPr>
          <a:xfrm>
            <a:off x="471550" y="352406"/>
            <a:ext cx="4368602" cy="1956841"/>
          </a:xfrm>
        </p:spPr>
        <p:txBody>
          <a:bodyPr rtlCol="0" anchor="b">
            <a:normAutofit/>
          </a:bodyPr>
          <a:lstStyle/>
          <a:p>
            <a:pPr>
              <a:lnSpc>
                <a:spcPct val="90000"/>
              </a:lnSpc>
              <a:defRPr/>
            </a:pPr>
            <a:br>
              <a:rPr lang="en-GB" sz="3400" dirty="0"/>
            </a:br>
            <a:r>
              <a:rPr lang="en-GB" sz="3400" dirty="0"/>
              <a:t>Building environments that allow children to:</a:t>
            </a:r>
          </a:p>
        </p:txBody>
      </p:sp>
      <p:sp>
        <p:nvSpPr>
          <p:cNvPr id="140"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5" name="Rectangle 3">
            <a:extLst>
              <a:ext uri="{FF2B5EF4-FFF2-40B4-BE49-F238E27FC236}">
                <a16:creationId xmlns:a16="http://schemas.microsoft.com/office/drawing/2014/main" id="{B5441742-7D88-445D-AC3C-01E00B8F963D}"/>
              </a:ext>
            </a:extLst>
          </p:cNvPr>
          <p:cNvSpPr>
            <a:spLocks noGrp="1" noChangeArrowheads="1"/>
          </p:cNvSpPr>
          <p:nvPr>
            <p:ph type="body" idx="1"/>
          </p:nvPr>
        </p:nvSpPr>
        <p:spPr>
          <a:xfrm>
            <a:off x="201478" y="2309247"/>
            <a:ext cx="4897464" cy="4355024"/>
          </a:xfrm>
        </p:spPr>
        <p:txBody>
          <a:bodyPr>
            <a:normAutofit/>
          </a:bodyPr>
          <a:lstStyle/>
          <a:p>
            <a:pPr eaLnBrk="1" hangingPunct="1">
              <a:lnSpc>
                <a:spcPct val="90000"/>
              </a:lnSpc>
              <a:buFontTx/>
              <a:buNone/>
            </a:pPr>
            <a:endParaRPr lang="en-GB" altLang="en-US" sz="1400" dirty="0"/>
          </a:p>
          <a:p>
            <a:pPr eaLnBrk="1" hangingPunct="1">
              <a:lnSpc>
                <a:spcPct val="90000"/>
              </a:lnSpc>
              <a:buFontTx/>
              <a:buChar char="-"/>
            </a:pPr>
            <a:endParaRPr lang="en-GB" altLang="en-US" sz="1400" dirty="0"/>
          </a:p>
          <a:p>
            <a:pPr>
              <a:lnSpc>
                <a:spcPct val="90000"/>
              </a:lnSpc>
            </a:pPr>
            <a:r>
              <a:rPr lang="en-GB" altLang="en-US" sz="2200" dirty="0"/>
              <a:t>Explore their interests</a:t>
            </a:r>
          </a:p>
          <a:p>
            <a:pPr>
              <a:lnSpc>
                <a:spcPct val="90000"/>
              </a:lnSpc>
            </a:pPr>
            <a:r>
              <a:rPr lang="en-GB" altLang="en-US" sz="2200" dirty="0"/>
              <a:t>Challenge and extend their thinking</a:t>
            </a:r>
          </a:p>
          <a:p>
            <a:pPr>
              <a:lnSpc>
                <a:spcPct val="90000"/>
              </a:lnSpc>
            </a:pPr>
            <a:r>
              <a:rPr lang="en-GB" altLang="en-US" sz="2200" dirty="0"/>
              <a:t>Is developmentally appropriate and provides stimulating opportunities . . . </a:t>
            </a:r>
          </a:p>
          <a:p>
            <a:pPr eaLnBrk="1" hangingPunct="1">
              <a:lnSpc>
                <a:spcPct val="90000"/>
              </a:lnSpc>
              <a:buFontTx/>
              <a:buChar char="-"/>
            </a:pPr>
            <a:r>
              <a:rPr lang="en-GB" altLang="en-US" sz="2200" dirty="0"/>
              <a:t> to test ideas, make predictions, and learn by trial and error</a:t>
            </a:r>
          </a:p>
          <a:p>
            <a:pPr eaLnBrk="1" hangingPunct="1">
              <a:lnSpc>
                <a:spcPct val="90000"/>
              </a:lnSpc>
              <a:buFontTx/>
              <a:buChar char="-"/>
            </a:pPr>
            <a:r>
              <a:rPr lang="en-GB" altLang="en-US" sz="2200" dirty="0"/>
              <a:t>the freedom to explore and develop how they can confidently create, design, invent, plan and reflect</a:t>
            </a:r>
          </a:p>
          <a:p>
            <a:pPr eaLnBrk="1" hangingPunct="1">
              <a:lnSpc>
                <a:spcPct val="90000"/>
              </a:lnSpc>
              <a:buFontTx/>
              <a:buChar char="-"/>
            </a:pPr>
            <a:r>
              <a:rPr lang="en-GB" altLang="en-US" sz="2200" dirty="0"/>
              <a:t>collaboratively build on their thinking and learning  </a:t>
            </a:r>
          </a:p>
        </p:txBody>
      </p:sp>
      <p:pic>
        <p:nvPicPr>
          <p:cNvPr id="126980" name="Picture 4">
            <a:extLst>
              <a:ext uri="{FF2B5EF4-FFF2-40B4-BE49-F238E27FC236}">
                <a16:creationId xmlns:a16="http://schemas.microsoft.com/office/drawing/2014/main" id="{04FD52C2-EDF2-4D78-B862-7B502CC63873}"/>
              </a:ext>
            </a:extLst>
          </p:cNvPr>
          <p:cNvPicPr>
            <a:picLocks noChangeAspect="1" noChangeArrowheads="1"/>
          </p:cNvPicPr>
          <p:nvPr/>
        </p:nvPicPr>
        <p:blipFill rotWithShape="1">
          <a:blip r:embed="rId2" cstate="print"/>
          <a:srcRect l="8478" r="4259"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solidFill>
            <a:srgbClr val="FFFFFF">
              <a:shade val="85000"/>
            </a:srgbClr>
          </a:solid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DC14B3F1-8CC5-4623-94B0-4445E3775D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5602" name="Title 1">
            <a:extLst>
              <a:ext uri="{FF2B5EF4-FFF2-40B4-BE49-F238E27FC236}">
                <a16:creationId xmlns:a16="http://schemas.microsoft.com/office/drawing/2014/main" id="{FD22F68B-CAE7-4436-AB58-7B45C9A72E39}"/>
              </a:ext>
            </a:extLst>
          </p:cNvPr>
          <p:cNvSpPr>
            <a:spLocks noGrp="1"/>
          </p:cNvSpPr>
          <p:nvPr>
            <p:ph type="title"/>
          </p:nvPr>
        </p:nvSpPr>
        <p:spPr>
          <a:xfrm>
            <a:off x="841248" y="-1"/>
            <a:ext cx="4929556" cy="1417321"/>
          </a:xfrm>
        </p:spPr>
        <p:txBody>
          <a:bodyPr anchor="b">
            <a:normAutofit/>
          </a:bodyPr>
          <a:lstStyle/>
          <a:p>
            <a:r>
              <a:rPr lang="en-GB" altLang="en-US" sz="4000" dirty="0"/>
              <a:t>Open ended resources</a:t>
            </a:r>
          </a:p>
        </p:txBody>
      </p:sp>
      <p:sp>
        <p:nvSpPr>
          <p:cNvPr id="25603" name="Content Placeholder 2">
            <a:extLst>
              <a:ext uri="{FF2B5EF4-FFF2-40B4-BE49-F238E27FC236}">
                <a16:creationId xmlns:a16="http://schemas.microsoft.com/office/drawing/2014/main" id="{ECF7D326-C8BB-46E5-A1E2-5A5FFA463A1B}"/>
              </a:ext>
            </a:extLst>
          </p:cNvPr>
          <p:cNvSpPr>
            <a:spLocks noGrp="1"/>
          </p:cNvSpPr>
          <p:nvPr>
            <p:ph idx="1"/>
          </p:nvPr>
        </p:nvSpPr>
        <p:spPr>
          <a:xfrm>
            <a:off x="841248" y="1659952"/>
            <a:ext cx="4929556" cy="4446380"/>
          </a:xfrm>
        </p:spPr>
        <p:txBody>
          <a:bodyPr>
            <a:normAutofit fontScale="92500" lnSpcReduction="10000"/>
          </a:bodyPr>
          <a:lstStyle/>
          <a:p>
            <a:pPr eaLnBrk="1" hangingPunct="1"/>
            <a:r>
              <a:rPr lang="en-GB" altLang="en-US" sz="2400" dirty="0"/>
              <a:t>Material/fabric, scarves and ribbons</a:t>
            </a:r>
          </a:p>
          <a:p>
            <a:pPr eaLnBrk="1" hangingPunct="1"/>
            <a:r>
              <a:rPr lang="en-GB" altLang="en-US" sz="2400" dirty="0"/>
              <a:t>Wind-chimes/Dream-catchers</a:t>
            </a:r>
          </a:p>
          <a:p>
            <a:pPr eaLnBrk="1" hangingPunct="1"/>
            <a:r>
              <a:rPr lang="en-GB" altLang="en-US" sz="2400" dirty="0"/>
              <a:t>Musical instruments</a:t>
            </a:r>
          </a:p>
          <a:p>
            <a:pPr eaLnBrk="1" hangingPunct="1"/>
            <a:r>
              <a:rPr lang="en-GB" altLang="en-US" sz="2400" dirty="0"/>
              <a:t>Guttering/tubes/Cardboard boxes</a:t>
            </a:r>
          </a:p>
          <a:p>
            <a:pPr eaLnBrk="1" hangingPunct="1"/>
            <a:r>
              <a:rPr lang="en-GB" altLang="en-US" sz="2400" dirty="0"/>
              <a:t>Combinations of different media and materials </a:t>
            </a:r>
          </a:p>
          <a:p>
            <a:pPr eaLnBrk="1" hangingPunct="1"/>
            <a:r>
              <a:rPr lang="en-GB" altLang="en-US" sz="2400" dirty="0"/>
              <a:t>Different materials , tools, and resources to attach and experiment with</a:t>
            </a:r>
          </a:p>
          <a:p>
            <a:pPr marL="0" indent="0" eaLnBrk="1" hangingPunct="1">
              <a:buNone/>
            </a:pPr>
            <a:r>
              <a:rPr lang="en-GB" altLang="en-US" sz="2400" dirty="0"/>
              <a:t>To name a few – the best EY resources often cannot be purchased from and educational suppliers.</a:t>
            </a:r>
          </a:p>
          <a:p>
            <a:pPr eaLnBrk="1" hangingPunct="1"/>
            <a:endParaRPr lang="en-GB" altLang="en-US" sz="2400" dirty="0"/>
          </a:p>
          <a:p>
            <a:endParaRPr lang="en-GB" altLang="en-US" sz="2000" dirty="0"/>
          </a:p>
        </p:txBody>
      </p:sp>
      <p:cxnSp>
        <p:nvCxnSpPr>
          <p:cNvPr id="77" name="Straight Connector 76">
            <a:extLst>
              <a:ext uri="{FF2B5EF4-FFF2-40B4-BE49-F238E27FC236}">
                <a16:creationId xmlns:a16="http://schemas.microsoft.com/office/drawing/2014/main" id="{B8EC0F70-6AFD-45BE-8F70-52888FC304F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319763" y="1417320"/>
            <a:ext cx="0" cy="402336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rc_mi" descr="http://ecx.images-amazon.com/images/I/41Z-mPn7LuL.jpg">
            <a:extLst>
              <a:ext uri="{FF2B5EF4-FFF2-40B4-BE49-F238E27FC236}">
                <a16:creationId xmlns:a16="http://schemas.microsoft.com/office/drawing/2014/main" id="{C3EFB76C-91FF-4001-9695-764C6117D252}"/>
              </a:ext>
            </a:extLst>
          </p:cNvPr>
          <p:cNvPicPr>
            <a:picLocks noChangeAspect="1" noChangeArrowheads="1"/>
          </p:cNvPicPr>
          <p:nvPr/>
        </p:nvPicPr>
        <p:blipFill rotWithShape="1">
          <a:blip r:embed="rId3" r:link="rId4" cstate="print"/>
          <a:srcRect t="3667" r="-2" b="-2"/>
          <a:stretch>
            <a:fillRect/>
          </a:stretch>
        </p:blipFill>
        <p:spPr bwMode="auto">
          <a:xfrm rot="10800000">
            <a:off x="6818278" y="343454"/>
            <a:ext cx="4853685" cy="2934000"/>
          </a:xfrm>
          <a:prstGeom prst="rect">
            <a:avLst/>
          </a:prstGeom>
        </p:spPr>
      </p:pic>
      <p:pic>
        <p:nvPicPr>
          <p:cNvPr id="28676" name="Picture 2" descr="http://1.bp.blogspot.com/-49vUitGRW7I/T6T_1rnu9RI/AAAAAAAAEC0/SuewZKe1xdw/s320/DSC00541.JPG">
            <a:extLst>
              <a:ext uri="{FF2B5EF4-FFF2-40B4-BE49-F238E27FC236}">
                <a16:creationId xmlns:a16="http://schemas.microsoft.com/office/drawing/2014/main" id="{8ECC77B0-3A90-42B7-A296-39059CF0D11C}"/>
              </a:ext>
            </a:extLst>
          </p:cNvPr>
          <p:cNvPicPr>
            <a:picLocks noChangeAspect="1" noChangeArrowheads="1"/>
          </p:cNvPicPr>
          <p:nvPr/>
        </p:nvPicPr>
        <p:blipFill rotWithShape="1">
          <a:blip r:embed="rId5" cstate="print"/>
          <a:srcRect t="26520" r="-2" b="22050"/>
          <a:stretch/>
        </p:blipFill>
        <p:spPr bwMode="auto">
          <a:xfrm>
            <a:off x="6818278" y="3597883"/>
            <a:ext cx="4853685" cy="2936699"/>
          </a:xfrm>
          <a:prstGeom prst="rect">
            <a:avLst/>
          </a:prstGeom>
          <a:solidFill>
            <a:srgbClr val="FFFFFF">
              <a:shade val="85000"/>
            </a:srgbClr>
          </a:solidFill>
        </p:spPr>
      </p:pic>
    </p:spTree>
  </p:cSld>
  <p:clrMapOvr>
    <a:overrideClrMapping bg1="dk1" tx1="lt1" bg2="dk2" tx2="lt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H:\ChildCare\Projects 2\Making Learning Visible Project\Photos\0b99a95e72b3e64fd66a121289058788.jpg">
            <a:extLst>
              <a:ext uri="{FF2B5EF4-FFF2-40B4-BE49-F238E27FC236}">
                <a16:creationId xmlns:a16="http://schemas.microsoft.com/office/drawing/2014/main" id="{CBB654E9-2C3A-43F1-82D6-8E72215D7B1C}"/>
              </a:ext>
            </a:extLst>
          </p:cNvPr>
          <p:cNvPicPr>
            <a:picLocks noGrp="1" noChangeAspect="1" noChangeArrowheads="1"/>
          </p:cNvPicPr>
          <p:nvPr>
            <p:ph idx="1"/>
          </p:nvPr>
        </p:nvPicPr>
        <p:blipFill rotWithShape="1">
          <a:blip r:embed="rId3" cstate="print"/>
          <a:srcRect b="25000"/>
          <a:stretch/>
        </p:blipFill>
        <p:spPr>
          <a:xfrm>
            <a:off x="20" y="10"/>
            <a:ext cx="12191980" cy="6857990"/>
          </a:xfrm>
          <a:prstGeom prst="rect">
            <a:avLst/>
          </a:prstGeom>
        </p:spPr>
      </p:pic>
      <p:sp>
        <p:nvSpPr>
          <p:cNvPr id="71" name="Rectangle 7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6" name="Title 1">
            <a:extLst>
              <a:ext uri="{FF2B5EF4-FFF2-40B4-BE49-F238E27FC236}">
                <a16:creationId xmlns:a16="http://schemas.microsoft.com/office/drawing/2014/main" id="{FB9BA7C1-C28C-4AF2-8D52-EDB118A09697}"/>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nSpc>
                <a:spcPct val="90000"/>
              </a:lnSpc>
            </a:pPr>
            <a:r>
              <a:rPr lang="en-US" altLang="en-US" sz="3600" dirty="0">
                <a:solidFill>
                  <a:schemeClr val="tx1">
                    <a:lumMod val="85000"/>
                    <a:lumOff val="15000"/>
                  </a:schemeClr>
                </a:solidFill>
              </a:rPr>
              <a:t>Opportunities to self-select and return resources</a:t>
            </a:r>
          </a:p>
        </p:txBody>
      </p:sp>
      <p:cxnSp>
        <p:nvCxnSpPr>
          <p:cNvPr id="73" name="Straight Connector 7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1927BB05-8587-4B45-922E-290064771F5A}"/>
              </a:ext>
            </a:extLst>
          </p:cNvPr>
          <p:cNvSpPr>
            <a:spLocks noGrp="1"/>
          </p:cNvSpPr>
          <p:nvPr>
            <p:ph type="title"/>
          </p:nvPr>
        </p:nvSpPr>
        <p:spPr>
          <a:xfrm>
            <a:off x="7464614" y="1783959"/>
            <a:ext cx="4087306" cy="2889114"/>
          </a:xfrm>
        </p:spPr>
        <p:txBody>
          <a:bodyPr vert="horz" lIns="91440" tIns="45720" rIns="91440" bIns="45720" rtlCol="0" anchor="b">
            <a:normAutofit/>
          </a:bodyPr>
          <a:lstStyle/>
          <a:p>
            <a:pPr algn="l">
              <a:lnSpc>
                <a:spcPct val="90000"/>
              </a:lnSpc>
            </a:pPr>
            <a:r>
              <a:rPr lang="en-US" altLang="en-US" sz="3400"/>
              <a:t>Think about  how you can use Playful Teaching to embed the Characteristics of Effective Learning</a:t>
            </a:r>
          </a:p>
        </p:txBody>
      </p:sp>
      <p:sp>
        <p:nvSpPr>
          <p:cNvPr id="73" name="Freeform: Shape 72">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03" name="Picture 11" descr="We ask parents and visitors to the school if they can donate 'found materials' for us to use in our play! We got all the drain pipes and guttering bought in and we cut it to different lengths so we can use it in different ways!">
            <a:extLst>
              <a:ext uri="{FF2B5EF4-FFF2-40B4-BE49-F238E27FC236}">
                <a16:creationId xmlns:a16="http://schemas.microsoft.com/office/drawing/2014/main" id="{5EF68C67-BF7F-4861-BBA4-34A4E9DD3503}"/>
              </a:ext>
            </a:extLst>
          </p:cNvPr>
          <p:cNvPicPr>
            <a:picLocks noGrp="1" noChangeAspect="1" noChangeArrowheads="1"/>
          </p:cNvPicPr>
          <p:nvPr>
            <p:ph idx="1"/>
          </p:nvPr>
        </p:nvPicPr>
        <p:blipFill rotWithShape="1">
          <a:blip r:embed="rId3" cstate="print"/>
          <a:srcRect r="-1" b="26818"/>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cSld>
  <p:clrMapOvr>
    <a:overrideClrMapping bg1="dk1" tx1="lt1" bg2="dk2" tx2="lt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37CB0200-D074-4B00-BFDE-951504D459DF}"/>
              </a:ext>
            </a:extLst>
          </p:cNvPr>
          <p:cNvSpPr>
            <a:spLocks noGrp="1"/>
          </p:cNvSpPr>
          <p:nvPr>
            <p:ph type="title"/>
          </p:nvPr>
        </p:nvSpPr>
        <p:spPr>
          <a:xfrm>
            <a:off x="7464614" y="1783959"/>
            <a:ext cx="4087306" cy="2889114"/>
          </a:xfrm>
        </p:spPr>
        <p:txBody>
          <a:bodyPr vert="horz" lIns="91440" tIns="45720" rIns="91440" bIns="45720" rtlCol="0" anchor="b">
            <a:normAutofit/>
          </a:bodyPr>
          <a:lstStyle/>
          <a:p>
            <a:pPr algn="l">
              <a:lnSpc>
                <a:spcPct val="90000"/>
              </a:lnSpc>
            </a:pPr>
            <a:r>
              <a:rPr lang="en-US" altLang="en-US" sz="2600"/>
              <a:t>Active Learning:</a:t>
            </a:r>
            <a:br>
              <a:rPr lang="en-US" altLang="en-US" sz="2600"/>
            </a:br>
            <a:br>
              <a:rPr lang="en-US" altLang="en-US" sz="2600"/>
            </a:br>
            <a:r>
              <a:rPr lang="en-US" altLang="en-US" sz="2600"/>
              <a:t>Arouse curiosity</a:t>
            </a:r>
            <a:br>
              <a:rPr lang="en-US" altLang="en-US" sz="2600"/>
            </a:br>
            <a:br>
              <a:rPr lang="en-US" altLang="en-US" sz="2600"/>
            </a:br>
            <a:r>
              <a:rPr lang="en-US" altLang="en-US" sz="2600"/>
              <a:t>Children show high levels of energy and fascination . . . </a:t>
            </a:r>
          </a:p>
        </p:txBody>
      </p:sp>
      <p:sp>
        <p:nvSpPr>
          <p:cNvPr id="71" name="Freeform: Shape 70">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5" descr="http://1.bp.blogspot.com/-v6gUI6Nagmg/TVPT4cqW7VI/AAAAAAAAEso/-jx7RvccxqM/s640/waterwall6.jpg">
            <a:extLst>
              <a:ext uri="{FF2B5EF4-FFF2-40B4-BE49-F238E27FC236}">
                <a16:creationId xmlns:a16="http://schemas.microsoft.com/office/drawing/2014/main" id="{68D5D643-6D21-4A63-8DBC-D8D308D3D01F}"/>
              </a:ext>
            </a:extLst>
          </p:cNvPr>
          <p:cNvPicPr>
            <a:picLocks noGrp="1" noChangeAspect="1" noChangeArrowheads="1"/>
          </p:cNvPicPr>
          <p:nvPr>
            <p:ph idx="1"/>
          </p:nvPr>
        </p:nvPicPr>
        <p:blipFill rotWithShape="1">
          <a:blip r:embed="rId2" r:link="rId3" cstate="print"/>
          <a:srcRect t="12147" r="1" b="19064"/>
          <a:stretch>
            <a:fillRect/>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cSld>
  <p:clrMapOvr>
    <a:overrideClrMapping bg1="dk1" tx1="lt1" bg2="dk2" tx2="lt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B71FD69A-76A4-4727-B1D8-4A9D579F5C57}"/>
              </a:ext>
            </a:extLst>
          </p:cNvPr>
          <p:cNvSpPr>
            <a:spLocks noGrp="1"/>
          </p:cNvSpPr>
          <p:nvPr>
            <p:ph type="title"/>
          </p:nvPr>
        </p:nvSpPr>
        <p:spPr>
          <a:xfrm>
            <a:off x="7929563" y="1706467"/>
            <a:ext cx="4087306" cy="2889114"/>
          </a:xfrm>
        </p:spPr>
        <p:txBody>
          <a:bodyPr vert="horz" lIns="91440" tIns="45720" rIns="91440" bIns="45720" rtlCol="0" anchor="b">
            <a:normAutofit/>
          </a:bodyPr>
          <a:lstStyle/>
          <a:p>
            <a:pPr algn="l">
              <a:lnSpc>
                <a:spcPct val="90000"/>
              </a:lnSpc>
            </a:pPr>
            <a:r>
              <a:rPr lang="en-US" altLang="en-US" sz="2200" dirty="0"/>
              <a:t>Child-Led</a:t>
            </a:r>
            <a:br>
              <a:rPr lang="en-US" altLang="en-US" sz="2200" dirty="0"/>
            </a:br>
            <a:r>
              <a:rPr lang="en-US" altLang="en-US" sz="2200" dirty="0"/>
              <a:t>Explorations</a:t>
            </a:r>
            <a:br>
              <a:rPr lang="en-US" altLang="en-US" sz="2200" dirty="0"/>
            </a:br>
            <a:br>
              <a:rPr lang="en-US" altLang="en-US" sz="2200" dirty="0"/>
            </a:br>
            <a:br>
              <a:rPr lang="en-US" altLang="en-US" sz="2200" dirty="0"/>
            </a:br>
            <a:r>
              <a:rPr lang="en-US" altLang="en-US" sz="2200" dirty="0"/>
              <a:t> Developing confidence and competency using different tools, resources and equipment</a:t>
            </a:r>
          </a:p>
        </p:txBody>
      </p:sp>
      <p:sp>
        <p:nvSpPr>
          <p:cNvPr id="71" name="Freeform: Shape 70">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2" descr="Hardware Playdough experience @ New Horizons Preschool">
            <a:extLst>
              <a:ext uri="{FF2B5EF4-FFF2-40B4-BE49-F238E27FC236}">
                <a16:creationId xmlns:a16="http://schemas.microsoft.com/office/drawing/2014/main" id="{6BE81723-1575-4EA4-AFF4-870E5CC8F2AD}"/>
              </a:ext>
            </a:extLst>
          </p:cNvPr>
          <p:cNvPicPr>
            <a:picLocks noGrp="1" noChangeAspect="1" noChangeArrowheads="1"/>
          </p:cNvPicPr>
          <p:nvPr>
            <p:ph idx="1"/>
          </p:nvPr>
        </p:nvPicPr>
        <p:blipFill rotWithShape="1">
          <a:blip r:embed="rId3" cstate="print"/>
          <a:srcRect r="1" b="20478"/>
          <a:stretch/>
        </p:blipFill>
        <p:spPr>
          <a:xfrm>
            <a:off x="1" y="10"/>
            <a:ext cx="7929562"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9E2657EE-455C-4A52-83D5-357CE65A8B8E}"/>
              </a:ext>
            </a:extLst>
          </p:cNvPr>
          <p:cNvSpPr>
            <a:spLocks noGrp="1"/>
          </p:cNvSpPr>
          <p:nvPr>
            <p:ph type="title"/>
          </p:nvPr>
        </p:nvSpPr>
        <p:spPr>
          <a:xfrm>
            <a:off x="958506" y="800392"/>
            <a:ext cx="10264697" cy="1212102"/>
          </a:xfrm>
        </p:spPr>
        <p:txBody>
          <a:bodyPr>
            <a:normAutofit/>
          </a:bodyPr>
          <a:lstStyle/>
          <a:p>
            <a:r>
              <a:rPr lang="en-GB" sz="4000">
                <a:solidFill>
                  <a:srgbClr val="FFFFFF"/>
                </a:solidFill>
                <a:cs typeface="Calibri Light"/>
              </a:rPr>
              <a:t>Playing and exploring – DM </a:t>
            </a:r>
            <a:endParaRPr lang="en-GB" sz="4000">
              <a:solidFill>
                <a:srgbClr val="FFFFFF"/>
              </a:solidFill>
            </a:endParaRPr>
          </a:p>
        </p:txBody>
      </p:sp>
      <p:sp>
        <p:nvSpPr>
          <p:cNvPr id="3" name="Content Placeholder 2">
            <a:extLst>
              <a:ext uri="{FF2B5EF4-FFF2-40B4-BE49-F238E27FC236}">
                <a16:creationId xmlns:a16="http://schemas.microsoft.com/office/drawing/2014/main" id="{83F3AFD4-7870-4508-BA2C-D4B959A4D551}"/>
              </a:ext>
            </a:extLst>
          </p:cNvPr>
          <p:cNvSpPr>
            <a:spLocks noGrp="1"/>
          </p:cNvSpPr>
          <p:nvPr>
            <p:ph idx="1"/>
          </p:nvPr>
        </p:nvSpPr>
        <p:spPr>
          <a:xfrm>
            <a:off x="1243488" y="3290827"/>
            <a:ext cx="9708995" cy="3567173"/>
          </a:xfrm>
        </p:spPr>
        <p:txBody>
          <a:bodyPr vert="horz" lIns="91440" tIns="45720" rIns="91440" bIns="45720" rtlCol="0" anchor="ctr">
            <a:normAutofit/>
          </a:bodyPr>
          <a:lstStyle/>
          <a:p>
            <a:pPr marL="0" indent="0">
              <a:buNone/>
            </a:pPr>
            <a:r>
              <a:rPr lang="en-GB" sz="1900" dirty="0">
                <a:cs typeface="Calibri" panose="020F0502020204030204"/>
              </a:rPr>
              <a:t>Children will be learning to:</a:t>
            </a:r>
          </a:p>
          <a:p>
            <a:r>
              <a:rPr lang="en-GB" sz="1900" dirty="0">
                <a:ea typeface="+mn-lt"/>
                <a:cs typeface="+mn-lt"/>
              </a:rPr>
              <a:t>Realise that their actions have an effect on the world, so they want to keep repeating them.</a:t>
            </a:r>
            <a:endParaRPr lang="en-GB" sz="1900" dirty="0">
              <a:cs typeface="Calibri" panose="020F0502020204030204"/>
            </a:endParaRPr>
          </a:p>
          <a:p>
            <a:r>
              <a:rPr lang="en-GB" sz="1900" dirty="0">
                <a:ea typeface="+mn-lt"/>
                <a:cs typeface="+mn-lt"/>
              </a:rPr>
              <a:t>Plan and think ahead about how they will explore or play with objects. </a:t>
            </a:r>
          </a:p>
          <a:p>
            <a:r>
              <a:rPr lang="en-GB" sz="1900" dirty="0">
                <a:ea typeface="+mn-lt"/>
                <a:cs typeface="+mn-lt"/>
              </a:rPr>
              <a:t>Guide their own thinking and actions by referring to visual aids or by talking to themselves while playing. For example, a child doing a jigsaw might whisper under their breath: “Where does that one go? – I need to find the big horse next.”</a:t>
            </a:r>
            <a:endParaRPr lang="en-GB" sz="1900" dirty="0">
              <a:cs typeface="Calibri" panose="020F0502020204030204"/>
            </a:endParaRPr>
          </a:p>
          <a:p>
            <a:r>
              <a:rPr lang="en-GB" sz="1900" dirty="0">
                <a:ea typeface="+mn-lt"/>
                <a:cs typeface="+mn-lt"/>
              </a:rPr>
              <a:t>Make independent choices.</a:t>
            </a:r>
            <a:endParaRPr lang="en-GB" sz="1900" dirty="0">
              <a:cs typeface="Calibri" panose="020F0502020204030204"/>
            </a:endParaRPr>
          </a:p>
          <a:p>
            <a:r>
              <a:rPr lang="en-GB" sz="1900" dirty="0">
                <a:ea typeface="+mn-lt"/>
                <a:cs typeface="+mn-lt"/>
              </a:rPr>
              <a:t>Bring their own interests and fascinations into early years settings. This helps them to develop their learning.</a:t>
            </a:r>
            <a:endParaRPr lang="en-GB" sz="1900" dirty="0">
              <a:cs typeface="Calibri" panose="020F0502020204030204"/>
            </a:endParaRPr>
          </a:p>
          <a:p>
            <a:r>
              <a:rPr lang="en-GB" sz="1900" dirty="0">
                <a:ea typeface="+mn-lt"/>
                <a:cs typeface="+mn-lt"/>
              </a:rPr>
              <a:t>Respond to new experiences that you bring to their attention.</a:t>
            </a:r>
            <a:endParaRPr lang="en-GB" sz="1900" dirty="0">
              <a:cs typeface="Calibri" panose="020F0502020204030204"/>
            </a:endParaRPr>
          </a:p>
          <a:p>
            <a:endParaRPr lang="en-GB" sz="1900" dirty="0">
              <a:cs typeface="Calibri" panose="020F0502020204030204"/>
            </a:endParaRPr>
          </a:p>
          <a:p>
            <a:endParaRPr lang="en-GB" sz="1900" dirty="0">
              <a:cs typeface="Calibri" panose="020F0502020204030204"/>
            </a:endParaRPr>
          </a:p>
          <a:p>
            <a:endParaRPr lang="en-GB" sz="1900" dirty="0">
              <a:cs typeface="Calibri" panose="020F0502020204030204"/>
            </a:endParaRPr>
          </a:p>
          <a:p>
            <a:endParaRPr lang="en-GB" sz="1900" dirty="0">
              <a:cs typeface="Calibri" panose="020F0502020204030204"/>
            </a:endParaRPr>
          </a:p>
          <a:p>
            <a:endParaRPr lang="en-GB" sz="1900" dirty="0">
              <a:cs typeface="Calibri" panose="020F0502020204030204"/>
            </a:endParaRPr>
          </a:p>
        </p:txBody>
      </p:sp>
    </p:spTree>
    <p:extLst>
      <p:ext uri="{BB962C8B-B14F-4D97-AF65-F5344CB8AC3E}">
        <p14:creationId xmlns:p14="http://schemas.microsoft.com/office/powerpoint/2010/main" val="37550279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86295E7F-EA66-480B-B001-C8BE7CD61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0040" y="4892040"/>
            <a:ext cx="11548872" cy="1645920"/>
          </a:xfrm>
          <a:prstGeom prst="rect">
            <a:avLst/>
          </a:prstGeom>
          <a:solidFill>
            <a:srgbClr val="262626"/>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722" name="Title 1">
            <a:extLst>
              <a:ext uri="{FF2B5EF4-FFF2-40B4-BE49-F238E27FC236}">
                <a16:creationId xmlns:a16="http://schemas.microsoft.com/office/drawing/2014/main" id="{3181A944-0697-49DC-8291-45155728F729}"/>
              </a:ext>
            </a:extLst>
          </p:cNvPr>
          <p:cNvSpPr>
            <a:spLocks noGrp="1"/>
          </p:cNvSpPr>
          <p:nvPr>
            <p:ph type="title"/>
          </p:nvPr>
        </p:nvSpPr>
        <p:spPr>
          <a:xfrm>
            <a:off x="718686" y="5091762"/>
            <a:ext cx="7484787" cy="1264588"/>
          </a:xfrm>
        </p:spPr>
        <p:txBody>
          <a:bodyPr vert="horz" lIns="91440" tIns="45720" rIns="91440" bIns="45720" rtlCol="0" anchor="ctr">
            <a:normAutofit/>
          </a:bodyPr>
          <a:lstStyle/>
          <a:p>
            <a:pPr algn="r">
              <a:lnSpc>
                <a:spcPct val="90000"/>
              </a:lnSpc>
            </a:pPr>
            <a:r>
              <a:rPr lang="en-US" altLang="en-US" sz="4800">
                <a:solidFill>
                  <a:srgbClr val="FFFFFF"/>
                </a:solidFill>
              </a:rPr>
              <a:t>Learning by trial and error …</a:t>
            </a:r>
          </a:p>
        </p:txBody>
      </p:sp>
      <p:pic>
        <p:nvPicPr>
          <p:cNvPr id="4" name="Content Placeholder 3" descr="http://d43fweuh3sg51.cloudfront.net/media/assets/rtttec13_vid_psort.jpg">
            <a:extLst>
              <a:ext uri="{FF2B5EF4-FFF2-40B4-BE49-F238E27FC236}">
                <a16:creationId xmlns:a16="http://schemas.microsoft.com/office/drawing/2014/main" id="{5E571BF9-EB18-4F09-A6F0-B0B1CF4919FB}"/>
              </a:ext>
            </a:extLst>
          </p:cNvPr>
          <p:cNvPicPr>
            <a:picLocks noGrp="1"/>
          </p:cNvPicPr>
          <p:nvPr>
            <p:ph idx="1"/>
          </p:nvPr>
        </p:nvPicPr>
        <p:blipFill rotWithShape="1">
          <a:blip r:embed="rId2" cstate="print"/>
          <a:srcRect t="2668" r="-1" b="34505"/>
          <a:stretch/>
        </p:blipFill>
        <p:spPr>
          <a:xfrm>
            <a:off x="320040" y="320040"/>
            <a:ext cx="11548872" cy="4462272"/>
          </a:xfrm>
          <a:prstGeom prst="rect">
            <a:avLst/>
          </a:prstGeom>
          <a:solidFill>
            <a:srgbClr val="FFFFFF">
              <a:shade val="85000"/>
            </a:srgbClr>
          </a:solidFill>
          <a:scene3d>
            <a:camera prst="orthographicFront">
              <a:rot lat="0" lon="0" rev="360000"/>
            </a:camera>
            <a:lightRig rig="twoPt" dir="t">
              <a:rot lat="0" lon="0" rev="7200000"/>
            </a:lightRig>
          </a:scene3d>
          <a:sp3d contourW="12700">
            <a:bevelT w="25400" h="19050"/>
            <a:contourClr>
              <a:srgbClr val="969696"/>
            </a:contourClr>
          </a:sp3d>
        </p:spPr>
      </p:pic>
      <p:cxnSp>
        <p:nvCxnSpPr>
          <p:cNvPr id="73" name="Straight Connector 72">
            <a:extLst>
              <a:ext uri="{FF2B5EF4-FFF2-40B4-BE49-F238E27FC236}">
                <a16:creationId xmlns:a16="http://schemas.microsoft.com/office/drawing/2014/main" id="{E126E481-B945-4179-BD79-05E96E9B29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9203DE33-2CD4-4CA8-9AF3-37C3B6513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0AF57B88-1D4C-41FA-A761-EC1DD10C35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D2548F45-5164-4ABB-8212-7F293FDED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http://d43fweuh3sg51.cloudfront.net/media/assets/rtttec13_vid_proll.jpg">
            <a:extLst>
              <a:ext uri="{FF2B5EF4-FFF2-40B4-BE49-F238E27FC236}">
                <a16:creationId xmlns:a16="http://schemas.microsoft.com/office/drawing/2014/main" id="{D01B0805-86BD-408E-8168-7EB418D04484}"/>
              </a:ext>
            </a:extLst>
          </p:cNvPr>
          <p:cNvPicPr>
            <a:picLocks noGrp="1"/>
          </p:cNvPicPr>
          <p:nvPr>
            <p:ph idx="1"/>
          </p:nvPr>
        </p:nvPicPr>
        <p:blipFill rotWithShape="1">
          <a:blip r:embed="rId2" cstate="print"/>
          <a:srcRect r="18410"/>
          <a:stretch/>
        </p:blipFill>
        <p:spPr>
          <a:xfrm>
            <a:off x="4038599" y="10"/>
            <a:ext cx="8160026" cy="6875809"/>
          </a:xfrm>
          <a:prstGeom prst="rect">
            <a:avLst/>
          </a:prstGeom>
          <a:solidFill>
            <a:srgbClr val="FFFFFF">
              <a:shade val="85000"/>
            </a:srgbClr>
          </a:solidFill>
          <a:scene3d>
            <a:camera prst="orthographicFront">
              <a:rot lat="0" lon="0" rev="360000"/>
            </a:camera>
            <a:lightRig rig="twoPt" dir="t">
              <a:rot lat="0" lon="0" rev="7200000"/>
            </a:lightRig>
          </a:scene3d>
          <a:sp3d contourW="12700">
            <a:bevelT w="25400" h="19050"/>
            <a:contourClr>
              <a:srgbClr val="969696"/>
            </a:contourClr>
          </a:sp3d>
        </p:spPr>
      </p:pic>
      <p:sp>
        <p:nvSpPr>
          <p:cNvPr id="77" name="Freeform: Shape 76">
            <a:extLst>
              <a:ext uri="{FF2B5EF4-FFF2-40B4-BE49-F238E27FC236}">
                <a16:creationId xmlns:a16="http://schemas.microsoft.com/office/drawing/2014/main" id="{5E81CCFB-7BEF-4186-86FB-D09450B4D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1746" name="Title 1">
            <a:extLst>
              <a:ext uri="{FF2B5EF4-FFF2-40B4-BE49-F238E27FC236}">
                <a16:creationId xmlns:a16="http://schemas.microsoft.com/office/drawing/2014/main" id="{03B95110-5EF3-4D59-8EFE-1827D9163E38}"/>
              </a:ext>
            </a:extLst>
          </p:cNvPr>
          <p:cNvSpPr>
            <a:spLocks noGrp="1"/>
          </p:cNvSpPr>
          <p:nvPr>
            <p:ph type="title"/>
          </p:nvPr>
        </p:nvSpPr>
        <p:spPr>
          <a:xfrm>
            <a:off x="534473" y="2950387"/>
            <a:ext cx="3052293" cy="3531403"/>
          </a:xfrm>
        </p:spPr>
        <p:txBody>
          <a:bodyPr vert="horz" lIns="91440" tIns="45720" rIns="91440" bIns="45720" rtlCol="0" anchor="t">
            <a:normAutofit/>
          </a:bodyPr>
          <a:lstStyle/>
          <a:p>
            <a:pPr>
              <a:lnSpc>
                <a:spcPct val="90000"/>
              </a:lnSpc>
            </a:pPr>
            <a:r>
              <a:rPr lang="en-US" altLang="en-US" sz="4000" dirty="0">
                <a:solidFill>
                  <a:srgbClr val="FFFFFF"/>
                </a:solidFill>
              </a:rPr>
              <a:t>Testing out  ideas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http://d43fweuh3sg51.cloudfront.net/media/assets/rtttec13_vid_pplant.jpg">
            <a:extLst>
              <a:ext uri="{FF2B5EF4-FFF2-40B4-BE49-F238E27FC236}">
                <a16:creationId xmlns:a16="http://schemas.microsoft.com/office/drawing/2014/main" id="{BF28882F-9A5B-4702-8792-6CCDC393209A}"/>
              </a:ext>
            </a:extLst>
          </p:cNvPr>
          <p:cNvPicPr>
            <a:picLocks noGrp="1"/>
          </p:cNvPicPr>
          <p:nvPr>
            <p:ph idx="1"/>
          </p:nvPr>
        </p:nvPicPr>
        <p:blipFill rotWithShape="1">
          <a:blip r:embed="rId2" cstate="print"/>
          <a:srcRect b="14773"/>
          <a:stretch/>
        </p:blipFill>
        <p:spPr>
          <a:xfrm>
            <a:off x="20" y="10"/>
            <a:ext cx="12191980" cy="6857990"/>
          </a:xfrm>
          <a:prstGeom prst="rect">
            <a:avLst/>
          </a:prstGeom>
          <a:solidFill>
            <a:srgbClr val="FFFFFF">
              <a:shade val="85000"/>
            </a:srgbClr>
          </a:solidFill>
          <a:scene3d>
            <a:camera prst="orthographicFront">
              <a:rot lat="0" lon="0" rev="360000"/>
            </a:camera>
            <a:lightRig rig="twoPt" dir="t">
              <a:rot lat="0" lon="0" rev="7200000"/>
            </a:lightRig>
          </a:scene3d>
          <a:sp3d contourW="12700">
            <a:bevelT w="25400" h="19050"/>
            <a:contourClr>
              <a:srgbClr val="969696"/>
            </a:contourClr>
          </a:sp3d>
        </p:spPr>
      </p:pic>
      <p:sp>
        <p:nvSpPr>
          <p:cNvPr id="71" name="Rectangle 7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70" name="Title 1">
            <a:extLst>
              <a:ext uri="{FF2B5EF4-FFF2-40B4-BE49-F238E27FC236}">
                <a16:creationId xmlns:a16="http://schemas.microsoft.com/office/drawing/2014/main" id="{70F83C55-7CF7-4BFA-A84C-F49086680954}"/>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nSpc>
                <a:spcPct val="90000"/>
              </a:lnSpc>
            </a:pPr>
            <a:r>
              <a:rPr lang="en-US" altLang="en-US" sz="3600" dirty="0">
                <a:solidFill>
                  <a:schemeClr val="tx1">
                    <a:lumMod val="85000"/>
                    <a:lumOff val="15000"/>
                  </a:schemeClr>
                </a:solidFill>
              </a:rPr>
              <a:t>Follow your own and others ideas!</a:t>
            </a:r>
          </a:p>
        </p:txBody>
      </p:sp>
      <p:cxnSp>
        <p:nvCxnSpPr>
          <p:cNvPr id="73" name="Straight Connector 7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2E614F1C-2D93-42D0-B229-7681994499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403089" y="0"/>
            <a:ext cx="4788912"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18" name="Title 1">
            <a:extLst>
              <a:ext uri="{FF2B5EF4-FFF2-40B4-BE49-F238E27FC236}">
                <a16:creationId xmlns:a16="http://schemas.microsoft.com/office/drawing/2014/main" id="{47F94DCC-127C-4788-915A-67BBB96C5B11}"/>
              </a:ext>
            </a:extLst>
          </p:cNvPr>
          <p:cNvSpPr>
            <a:spLocks noGrp="1"/>
          </p:cNvSpPr>
          <p:nvPr>
            <p:ph type="title"/>
          </p:nvPr>
        </p:nvSpPr>
        <p:spPr>
          <a:xfrm>
            <a:off x="7790214" y="3026820"/>
            <a:ext cx="4577434" cy="3708895"/>
          </a:xfrm>
          <a:noFill/>
        </p:spPr>
        <p:txBody>
          <a:bodyPr vert="horz" lIns="91440" tIns="45720" rIns="91440" bIns="45720" rtlCol="0" anchor="b">
            <a:normAutofit/>
          </a:bodyPr>
          <a:lstStyle/>
          <a:p>
            <a:pPr algn="l">
              <a:lnSpc>
                <a:spcPct val="90000"/>
              </a:lnSpc>
            </a:pPr>
            <a:r>
              <a:rPr lang="en-US" altLang="en-US" sz="3200" dirty="0">
                <a:solidFill>
                  <a:schemeClr val="bg1"/>
                </a:solidFill>
              </a:rPr>
              <a:t>Making  predictions …</a:t>
            </a:r>
          </a:p>
        </p:txBody>
      </p:sp>
      <p:pic>
        <p:nvPicPr>
          <p:cNvPr id="4" name="Content Placeholder 3" descr="http://d43fweuh3sg51.cloudfront.net/media/assets/rtttec13_vid_pfloat.jpg">
            <a:extLst>
              <a:ext uri="{FF2B5EF4-FFF2-40B4-BE49-F238E27FC236}">
                <a16:creationId xmlns:a16="http://schemas.microsoft.com/office/drawing/2014/main" id="{9C334B00-41FD-41BF-9CD2-7D0BC31ECA9D}"/>
              </a:ext>
            </a:extLst>
          </p:cNvPr>
          <p:cNvPicPr>
            <a:picLocks noGrp="1"/>
          </p:cNvPicPr>
          <p:nvPr>
            <p:ph idx="1"/>
          </p:nvPr>
        </p:nvPicPr>
        <p:blipFill rotWithShape="1">
          <a:blip r:embed="rId2" cstate="print"/>
          <a:srcRect l="9845" r="17094"/>
          <a:stretch/>
        </p:blipFill>
        <p:spPr>
          <a:xfrm>
            <a:off x="867925" y="755547"/>
            <a:ext cx="9112983" cy="5346905"/>
          </a:xfrm>
          <a:prstGeom prst="rect">
            <a:avLst/>
          </a:prstGeom>
          <a:solidFill>
            <a:srgbClr val="FFFFFF">
              <a:shade val="85000"/>
            </a:srgbClr>
          </a:solidFill>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82" descr="https://scontent-a-lhr.xx.fbcdn.net/hphotos-xaf1/t1.0-9/248441_276976872412161_691757073_n.jpg">
            <a:extLst>
              <a:ext uri="{FF2B5EF4-FFF2-40B4-BE49-F238E27FC236}">
                <a16:creationId xmlns:a16="http://schemas.microsoft.com/office/drawing/2014/main" id="{ABABC26A-44E1-47E0-89E2-159A9532FAEF}"/>
              </a:ext>
            </a:extLst>
          </p:cNvPr>
          <p:cNvPicPr>
            <a:picLocks noGrp="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6400800" y="1828801"/>
            <a:ext cx="4038600" cy="3057525"/>
          </a:xfrm>
        </p:spPr>
      </p:pic>
      <p:pic>
        <p:nvPicPr>
          <p:cNvPr id="37891" name="Picture 85" descr="https://scontent-a-lhr.xx.fbcdn.net/hphotos-xaf1/t1.0-9/429973_276975432412305_844271769_n.jpg">
            <a:extLst>
              <a:ext uri="{FF2B5EF4-FFF2-40B4-BE49-F238E27FC236}">
                <a16:creationId xmlns:a16="http://schemas.microsoft.com/office/drawing/2014/main" id="{2146DC01-BBB2-4A26-AACB-94FE40362235}"/>
              </a:ext>
            </a:extLst>
          </p:cNvPr>
          <p:cNvPicPr>
            <a:picLocks noGrp="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524001" y="304800"/>
            <a:ext cx="5184775" cy="4986338"/>
          </a:xfrm>
        </p:spPr>
      </p:pic>
      <p:sp>
        <p:nvSpPr>
          <p:cNvPr id="37892" name="Oval 4">
            <a:extLst>
              <a:ext uri="{FF2B5EF4-FFF2-40B4-BE49-F238E27FC236}">
                <a16:creationId xmlns:a16="http://schemas.microsoft.com/office/drawing/2014/main" id="{58C69B78-B8FB-43B2-9A56-4F7C9D8BDF47}"/>
              </a:ext>
            </a:extLst>
          </p:cNvPr>
          <p:cNvSpPr>
            <a:spLocks noChangeArrowheads="1"/>
          </p:cNvSpPr>
          <p:nvPr/>
        </p:nvSpPr>
        <p:spPr bwMode="auto">
          <a:xfrm>
            <a:off x="5880100" y="333376"/>
            <a:ext cx="4787900" cy="1223963"/>
          </a:xfrm>
          <a:prstGeom prst="ellipse">
            <a:avLst/>
          </a:prstGeom>
          <a:solidFill>
            <a:schemeClr val="accent1"/>
          </a:solidFill>
          <a:ln w="38100" algn="ctr">
            <a:solidFill>
              <a:srgbClr val="7030A0"/>
            </a:solidFill>
            <a:round/>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GB" altLang="en-US">
                <a:latin typeface="Calibri" panose="020F0502020204030204" pitchFamily="34" charset="0"/>
              </a:rPr>
              <a:t>Colour mixing using different media</a:t>
            </a:r>
          </a:p>
        </p:txBody>
      </p:sp>
      <p:sp>
        <p:nvSpPr>
          <p:cNvPr id="37893" name="Oval 5">
            <a:extLst>
              <a:ext uri="{FF2B5EF4-FFF2-40B4-BE49-F238E27FC236}">
                <a16:creationId xmlns:a16="http://schemas.microsoft.com/office/drawing/2014/main" id="{9502D24E-AF78-4ED3-9F90-268E05175A59}"/>
              </a:ext>
            </a:extLst>
          </p:cNvPr>
          <p:cNvSpPr>
            <a:spLocks noChangeArrowheads="1"/>
          </p:cNvSpPr>
          <p:nvPr/>
        </p:nvSpPr>
        <p:spPr bwMode="auto">
          <a:xfrm>
            <a:off x="2667000" y="4941888"/>
            <a:ext cx="6248400" cy="1916112"/>
          </a:xfrm>
          <a:prstGeom prst="ellipse">
            <a:avLst/>
          </a:prstGeom>
          <a:solidFill>
            <a:schemeClr val="accent1"/>
          </a:solidFill>
          <a:ln w="38100" algn="ctr">
            <a:solidFill>
              <a:srgbClr val="7030A0"/>
            </a:solidFill>
            <a:round/>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GB" altLang="en-US" sz="2000">
                <a:latin typeface="Calibri" panose="020F0502020204030204" pitchFamily="34" charset="0"/>
              </a:rPr>
              <a:t>Experimenting with mixing effects on different surfaces and exploring properties e.g.,  flat mirrored.</a:t>
            </a:r>
          </a:p>
          <a:p>
            <a:pPr algn="ctr"/>
            <a:r>
              <a:rPr lang="en-GB" altLang="en-US" sz="2000">
                <a:latin typeface="Calibri" panose="020F0502020204030204" pitchFamily="34" charset="0"/>
              </a:rPr>
              <a:t>Pouring from and  into different  containers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46" descr="https://scontent-a-lhr.xx.fbcdn.net/hphotos-xpa1/t1.0-9/1383712_434910093285504_223724092_n.jpg">
            <a:extLst>
              <a:ext uri="{FF2B5EF4-FFF2-40B4-BE49-F238E27FC236}">
                <a16:creationId xmlns:a16="http://schemas.microsoft.com/office/drawing/2014/main" id="{83F31EAB-D23B-4EFF-9463-9B537D4BF761}"/>
              </a:ext>
            </a:extLst>
          </p:cNvPr>
          <p:cNvPicPr>
            <a:picLocks noGrp="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240545" y="672723"/>
            <a:ext cx="8388350" cy="6048375"/>
          </a:xfrm>
        </p:spPr>
      </p:pic>
      <p:sp>
        <p:nvSpPr>
          <p:cNvPr id="5" name="Title 3">
            <a:extLst>
              <a:ext uri="{FF2B5EF4-FFF2-40B4-BE49-F238E27FC236}">
                <a16:creationId xmlns:a16="http://schemas.microsoft.com/office/drawing/2014/main" id="{3D9624EF-C324-474C-9F46-77281FF73CA3}"/>
              </a:ext>
            </a:extLst>
          </p:cNvPr>
          <p:cNvSpPr txBox="1">
            <a:spLocks/>
          </p:cNvSpPr>
          <p:nvPr/>
        </p:nvSpPr>
        <p:spPr bwMode="auto">
          <a:xfrm>
            <a:off x="0" y="136902"/>
            <a:ext cx="6765925" cy="2052638"/>
          </a:xfrm>
          <a:prstGeom prst="ellipse">
            <a:avLst/>
          </a:prstGeom>
          <a:solidFill>
            <a:schemeClr val="accent1"/>
          </a:solidFill>
          <a:ln w="38100" cap="flat" cmpd="sng" algn="ctr">
            <a:solidFill>
              <a:srgbClr val="7030A0"/>
            </a:solidFill>
            <a:prstDash val="solid"/>
            <a:round/>
            <a:headEnd type="none" w="med" len="med"/>
            <a:tailEnd type="none" w="med" len="med"/>
          </a:ln>
          <a:effectLst/>
        </p:spPr>
        <p:txBody>
          <a:bodyPr/>
          <a:lstStyle/>
          <a:p>
            <a:pPr algn="ctr">
              <a:defRPr/>
            </a:pPr>
            <a:r>
              <a:rPr lang="en-GB" kern="0" dirty="0">
                <a:cs typeface="+mj-cs"/>
              </a:rPr>
              <a:t>Following interests . . . a</a:t>
            </a:r>
            <a:r>
              <a:rPr lang="en-GB" kern="0" dirty="0" err="1">
                <a:cs typeface="+mj-cs"/>
              </a:rPr>
              <a:t>nd</a:t>
            </a:r>
            <a:r>
              <a:rPr lang="en-GB" kern="0" dirty="0">
                <a:cs typeface="+mj-cs"/>
              </a:rPr>
              <a:t> embedding the characteristics of learning within play opportunities.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4034" name="Picture 5" descr="A water set up  at The Bing Institute at Bing Nursery School, Stanford University">
            <a:extLst>
              <a:ext uri="{FF2B5EF4-FFF2-40B4-BE49-F238E27FC236}">
                <a16:creationId xmlns:a16="http://schemas.microsoft.com/office/drawing/2014/main" id="{EDC2546D-5FEC-4285-BCEB-D944A3ECD7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030" r="-3" b="9667"/>
          <a:stretch/>
        </p:blipFill>
        <p:spPr bwMode="auto">
          <a:xfrm>
            <a:off x="5162052" y="3272588"/>
            <a:ext cx="6105382" cy="35854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12" descr="H:\ChildCare\Projects 2\Making Learning Visible Project\Photos\0b99a95e72b3e64fd66a121289058788.jpg">
            <a:extLst>
              <a:ext uri="{FF2B5EF4-FFF2-40B4-BE49-F238E27FC236}">
                <a16:creationId xmlns:a16="http://schemas.microsoft.com/office/drawing/2014/main" id="{57B1B5C7-13AB-4707-A73E-C5FC1EDCFE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 b="28657"/>
          <a:stretch/>
        </p:blipFill>
        <p:spPr bwMode="auto">
          <a:xfrm>
            <a:off x="20" y="9"/>
            <a:ext cx="7279893" cy="3895335"/>
          </a:xfrm>
          <a:custGeom>
            <a:avLst/>
            <a:gdLst/>
            <a:ahLst/>
            <a:cxnLst/>
            <a:rect l="l" t="t" r="r" b="b"/>
            <a:pathLst>
              <a:path w="7279913" h="3895335">
                <a:moveTo>
                  <a:pt x="0" y="0"/>
                </a:moveTo>
                <a:lnTo>
                  <a:pt x="7279913" y="0"/>
                </a:lnTo>
                <a:lnTo>
                  <a:pt x="7279913" y="3116976"/>
                </a:lnTo>
                <a:lnTo>
                  <a:pt x="5011287" y="3116976"/>
                </a:lnTo>
                <a:lnTo>
                  <a:pt x="5011287" y="3895335"/>
                </a:lnTo>
                <a:lnTo>
                  <a:pt x="0" y="3895335"/>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11" descr="We ask parents and visitors to the school if they can donate 'found materials' for us to use in our play! We got all the drain pipes and guttering bought in and we cut it to different lengths so we can use it in different ways!">
            <a:extLst>
              <a:ext uri="{FF2B5EF4-FFF2-40B4-BE49-F238E27FC236}">
                <a16:creationId xmlns:a16="http://schemas.microsoft.com/office/drawing/2014/main" id="{8A90805B-3D49-452B-9EAB-D331D28D5F4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 b="38184"/>
          <a:stretch/>
        </p:blipFill>
        <p:spPr bwMode="auto">
          <a:xfrm>
            <a:off x="7458302" y="-22547"/>
            <a:ext cx="3809132" cy="3139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Rectangle 72">
            <a:extLst>
              <a:ext uri="{FF2B5EF4-FFF2-40B4-BE49-F238E27FC236}">
                <a16:creationId xmlns:a16="http://schemas.microsoft.com/office/drawing/2014/main" id="{36A1CAC3-A129-43F8-8881-63D3E319A7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69422"/>
            <a:ext cx="5001186" cy="2788578"/>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B5CCE41C-FBFB-44B8-BE25-7F555613C1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23904" y="0"/>
            <a:ext cx="768096"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5C35108-83EC-4A4F-95A8-521A20563289}"/>
              </a:ext>
            </a:extLst>
          </p:cNvPr>
          <p:cNvSpPr txBox="1"/>
          <p:nvPr/>
        </p:nvSpPr>
        <p:spPr>
          <a:xfrm>
            <a:off x="924566" y="4525505"/>
            <a:ext cx="3445956" cy="1015663"/>
          </a:xfrm>
          <a:prstGeom prst="rect">
            <a:avLst/>
          </a:prstGeom>
          <a:noFill/>
        </p:spPr>
        <p:txBody>
          <a:bodyPr wrap="square" rtlCol="0">
            <a:spAutoFit/>
          </a:bodyPr>
          <a:lstStyle/>
          <a:p>
            <a:r>
              <a:rPr lang="en-GB" sz="2000" dirty="0">
                <a:solidFill>
                  <a:schemeClr val="bg1"/>
                </a:solidFill>
              </a:rPr>
              <a:t>Does your environment facilitate children developing these characteristics?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descr="051.JPG">
            <a:extLst>
              <a:ext uri="{FF2B5EF4-FFF2-40B4-BE49-F238E27FC236}">
                <a16:creationId xmlns:a16="http://schemas.microsoft.com/office/drawing/2014/main" id="{F0ABB870-E4F0-43AB-8B9B-0679634C677B}"/>
              </a:ext>
            </a:extLst>
          </p:cNvPr>
          <p:cNvPicPr>
            <a:picLocks noGrp="1" noChangeAspect="1"/>
          </p:cNvPicPr>
          <p:nvPr>
            <p:ph idx="1"/>
          </p:nvPr>
        </p:nvPicPr>
        <p:blipFill>
          <a:blip r:embed="rId3" cstate="print"/>
          <a:stretch>
            <a:fillRect/>
          </a:stretch>
        </p:blipFill>
        <p:spPr>
          <a:xfrm>
            <a:off x="1775521" y="152400"/>
            <a:ext cx="8496943" cy="6469242"/>
          </a:xfrm>
          <a:effectLst>
            <a:softEdge rad="112500"/>
          </a:effectLst>
        </p:spPr>
      </p:pic>
      <p:sp>
        <p:nvSpPr>
          <p:cNvPr id="45059" name="Oval 5">
            <a:extLst>
              <a:ext uri="{FF2B5EF4-FFF2-40B4-BE49-F238E27FC236}">
                <a16:creationId xmlns:a16="http://schemas.microsoft.com/office/drawing/2014/main" id="{2BA6869D-0E82-4AEC-A94C-F56983B73238}"/>
              </a:ext>
            </a:extLst>
          </p:cNvPr>
          <p:cNvSpPr>
            <a:spLocks noChangeArrowheads="1"/>
          </p:cNvSpPr>
          <p:nvPr/>
        </p:nvSpPr>
        <p:spPr bwMode="auto">
          <a:xfrm>
            <a:off x="5334001" y="5029199"/>
            <a:ext cx="4722813" cy="1466603"/>
          </a:xfrm>
          <a:prstGeom prst="ellipse">
            <a:avLst/>
          </a:prstGeom>
          <a:solidFill>
            <a:schemeClr val="accent1"/>
          </a:solidFill>
          <a:ln w="9525" algn="ctr">
            <a:solidFill>
              <a:schemeClr val="tx1"/>
            </a:solidFill>
            <a:round/>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GB" altLang="en-US">
                <a:latin typeface="Calibri" panose="020F0502020204030204" pitchFamily="34" charset="0"/>
              </a:rPr>
              <a:t>Testing ideas, making predictions, learning by ‘trial and error.’</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082" name="Picture 5" descr="Stomping in the Mud: May/June Month End Snapshots!">
            <a:extLst>
              <a:ext uri="{FF2B5EF4-FFF2-40B4-BE49-F238E27FC236}">
                <a16:creationId xmlns:a16="http://schemas.microsoft.com/office/drawing/2014/main" id="{820367DB-4940-40CF-AEDD-A485CF89111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 b="19727"/>
          <a:stretch/>
        </p:blipFill>
        <p:spPr bwMode="auto">
          <a:xfrm>
            <a:off x="577637" y="424330"/>
            <a:ext cx="11036726" cy="5869478"/>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a:extLst>
              <a:ext uri="{FF2B5EF4-FFF2-40B4-BE49-F238E27FC236}">
                <a16:creationId xmlns:a16="http://schemas.microsoft.com/office/drawing/2014/main" id="{8653B5C3-F22E-4283-AD24-102B636938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854" y="66674"/>
            <a:ext cx="4751388" cy="315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5">
            <a:extLst>
              <a:ext uri="{FF2B5EF4-FFF2-40B4-BE49-F238E27FC236}">
                <a16:creationId xmlns:a16="http://schemas.microsoft.com/office/drawing/2014/main" id="{7B6AAB33-C714-4E03-BBF3-A204FF11FA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187" y="381000"/>
            <a:ext cx="6038252"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6">
            <a:extLst>
              <a:ext uri="{FF2B5EF4-FFF2-40B4-BE49-F238E27FC236}">
                <a16:creationId xmlns:a16="http://schemas.microsoft.com/office/drawing/2014/main" id="{2929C9BD-F2D8-432C-9C3F-1E09189F50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854" y="3284539"/>
            <a:ext cx="4751388"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73">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1531C1-95AD-4B14-AA70-0F35A6DB1D4E}"/>
              </a:ext>
            </a:extLst>
          </p:cNvPr>
          <p:cNvSpPr>
            <a:spLocks noGrp="1"/>
          </p:cNvSpPr>
          <p:nvPr>
            <p:ph type="title"/>
          </p:nvPr>
        </p:nvSpPr>
        <p:spPr>
          <a:xfrm>
            <a:off x="6739128" y="319714"/>
            <a:ext cx="4818888" cy="1476801"/>
          </a:xfrm>
        </p:spPr>
        <p:txBody>
          <a:bodyPr anchor="b">
            <a:normAutofit/>
          </a:bodyPr>
          <a:lstStyle/>
          <a:p>
            <a:r>
              <a:rPr lang="en-GB" sz="3400" dirty="0"/>
              <a:t>Playing and exploring – what to expect and when</a:t>
            </a:r>
          </a:p>
        </p:txBody>
      </p:sp>
      <p:pic>
        <p:nvPicPr>
          <p:cNvPr id="1026" name="Picture 2" descr="Play Matters – Playing With Nature, Mud And Getting Dirty – PlayBoard NI">
            <a:extLst>
              <a:ext uri="{FF2B5EF4-FFF2-40B4-BE49-F238E27FC236}">
                <a16:creationId xmlns:a16="http://schemas.microsoft.com/office/drawing/2014/main" id="{C110BFC2-B42F-4CFC-B046-A8551F2475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895" r="26152" b="-1"/>
          <a:stretch/>
        </p:blipFill>
        <p:spPr bwMode="auto">
          <a:xfrm>
            <a:off x="630936" y="707765"/>
            <a:ext cx="5458968" cy="5442470"/>
          </a:xfrm>
          <a:prstGeom prst="rect">
            <a:avLst/>
          </a:prstGeom>
          <a:noFill/>
          <a:extLst>
            <a:ext uri="{909E8E84-426E-40DD-AFC4-6F175D3DCCD1}">
              <a14:hiddenFill xmlns:a14="http://schemas.microsoft.com/office/drawing/2010/main">
                <a:solidFill>
                  <a:srgbClr val="FFFFFF"/>
                </a:solidFill>
              </a14:hiddenFill>
            </a:ext>
          </a:extLst>
        </p:spPr>
      </p:pic>
      <p:sp>
        <p:nvSpPr>
          <p:cNvPr id="76"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0B653FB-636D-4654-A78A-06D66D666A90}"/>
              </a:ext>
            </a:extLst>
          </p:cNvPr>
          <p:cNvSpPr>
            <a:spLocks noGrp="1"/>
          </p:cNvSpPr>
          <p:nvPr>
            <p:ph idx="1"/>
          </p:nvPr>
        </p:nvSpPr>
        <p:spPr>
          <a:xfrm>
            <a:off x="6354305" y="2664886"/>
            <a:ext cx="5687878" cy="4156538"/>
          </a:xfrm>
        </p:spPr>
        <p:txBody>
          <a:bodyPr anchor="t">
            <a:normAutofit/>
          </a:bodyPr>
          <a:lstStyle/>
          <a:p>
            <a:r>
              <a:rPr lang="en-GB" sz="1800" dirty="0"/>
              <a:t>I understand that my actions have an effect on the world, so I want to keep on exploring.</a:t>
            </a:r>
          </a:p>
          <a:p>
            <a:r>
              <a:rPr lang="en-GB" sz="1800" dirty="0"/>
              <a:t>I am learning to plan and think ahead about how I will explore or play with objects.</a:t>
            </a:r>
          </a:p>
          <a:p>
            <a:r>
              <a:rPr lang="en-GB" sz="1800" dirty="0"/>
              <a:t>I might talk to myself or use visual aids such as pictures while I am playing to help my thinking. For example, when doing a jigsaw, I might whisper under my breath: “Where does that one go? – I need to find the big horse next.”</a:t>
            </a:r>
          </a:p>
          <a:p>
            <a:r>
              <a:rPr lang="en-GB" sz="1800" dirty="0"/>
              <a:t>I can make independent choices.</a:t>
            </a:r>
          </a:p>
          <a:p>
            <a:r>
              <a:rPr lang="en-GB" sz="1800" dirty="0"/>
              <a:t>I bring my own interests and fascinations from home into my setting. This helps me to develop my learning.</a:t>
            </a:r>
          </a:p>
          <a:p>
            <a:r>
              <a:rPr lang="en-GB" sz="1800" dirty="0"/>
              <a:t>I respond to new experiences that you introduce.</a:t>
            </a:r>
          </a:p>
        </p:txBody>
      </p:sp>
    </p:spTree>
    <p:extLst>
      <p:ext uri="{BB962C8B-B14F-4D97-AF65-F5344CB8AC3E}">
        <p14:creationId xmlns:p14="http://schemas.microsoft.com/office/powerpoint/2010/main" val="374027040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01.JPG">
            <a:extLst>
              <a:ext uri="{FF2B5EF4-FFF2-40B4-BE49-F238E27FC236}">
                <a16:creationId xmlns:a16="http://schemas.microsoft.com/office/drawing/2014/main" id="{F64FD868-B85A-4AF8-99C2-652833CA47AC}"/>
              </a:ext>
            </a:extLst>
          </p:cNvPr>
          <p:cNvPicPr>
            <a:picLocks noGrp="1" noChangeAspect="1"/>
          </p:cNvPicPr>
          <p:nvPr>
            <p:ph idx="1"/>
          </p:nvPr>
        </p:nvPicPr>
        <p:blipFill>
          <a:blip r:embed="rId2" cstate="print"/>
          <a:stretch>
            <a:fillRect/>
          </a:stretch>
        </p:blipFill>
        <p:spPr>
          <a:xfrm>
            <a:off x="5105401" y="2614551"/>
            <a:ext cx="6979920" cy="4106487"/>
          </a:xfrm>
          <a:effectLst>
            <a:softEdge rad="112500"/>
          </a:effectLst>
        </p:spPr>
      </p:pic>
      <p:pic>
        <p:nvPicPr>
          <p:cNvPr id="248834" name="Picture 2" descr="C:\Users\Stacy\Searches\Pictures\2014-09-21\003.JPG">
            <a:extLst>
              <a:ext uri="{FF2B5EF4-FFF2-40B4-BE49-F238E27FC236}">
                <a16:creationId xmlns:a16="http://schemas.microsoft.com/office/drawing/2014/main" id="{CB300830-8F8D-4531-89FE-11509E7D0E2B}"/>
              </a:ext>
            </a:extLst>
          </p:cNvPr>
          <p:cNvPicPr>
            <a:picLocks noChangeAspect="1" noChangeArrowheads="1"/>
          </p:cNvPicPr>
          <p:nvPr/>
        </p:nvPicPr>
        <p:blipFill>
          <a:blip r:embed="rId3" cstate="print"/>
          <a:srcRect/>
          <a:stretch>
            <a:fillRect/>
          </a:stretch>
        </p:blipFill>
        <p:spPr bwMode="auto">
          <a:xfrm>
            <a:off x="225631" y="228600"/>
            <a:ext cx="5980609" cy="4741104"/>
          </a:xfrm>
          <a:prstGeom prst="rect">
            <a:avLst/>
          </a:prstGeom>
          <a:ln>
            <a:noFill/>
          </a:ln>
          <a:effectLst>
            <a:softEdge rad="112500"/>
          </a:effectLst>
        </p:spPr>
      </p:pic>
      <p:sp>
        <p:nvSpPr>
          <p:cNvPr id="48133" name="Oval 5">
            <a:extLst>
              <a:ext uri="{FF2B5EF4-FFF2-40B4-BE49-F238E27FC236}">
                <a16:creationId xmlns:a16="http://schemas.microsoft.com/office/drawing/2014/main" id="{458C993A-C86F-4BCE-8628-E0B10B886BFB}"/>
              </a:ext>
            </a:extLst>
          </p:cNvPr>
          <p:cNvSpPr>
            <a:spLocks noChangeArrowheads="1"/>
          </p:cNvSpPr>
          <p:nvPr/>
        </p:nvSpPr>
        <p:spPr bwMode="auto">
          <a:xfrm>
            <a:off x="5105401" y="457200"/>
            <a:ext cx="5256213" cy="1873250"/>
          </a:xfrm>
          <a:prstGeom prst="ellipse">
            <a:avLst/>
          </a:prstGeom>
          <a:solidFill>
            <a:schemeClr val="accent1"/>
          </a:solidFill>
          <a:ln w="9525" algn="ctr">
            <a:solidFill>
              <a:schemeClr val="tx1"/>
            </a:solidFill>
            <a:round/>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GB" altLang="en-US">
                <a:latin typeface="Calibri" panose="020F0502020204030204" pitchFamily="34" charset="0"/>
              </a:rPr>
              <a:t>Combining different materials as part of play and exploration . .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178" name="Picture 4" descr="Collage learning area.">
            <a:extLst>
              <a:ext uri="{FF2B5EF4-FFF2-40B4-BE49-F238E27FC236}">
                <a16:creationId xmlns:a16="http://schemas.microsoft.com/office/drawing/2014/main" id="{249C858D-A944-4DB9-917F-8BEE440A6A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043" r="1" b="26696"/>
          <a:stretch/>
        </p:blipFill>
        <p:spPr bwMode="auto">
          <a:xfrm>
            <a:off x="577637" y="424330"/>
            <a:ext cx="11036726" cy="5869478"/>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230" name="Rectangle 72">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28" name="Picture 2" descr="http://www.abcdoes.com/new-website/photos/6a0134863096e6970c01630068fb9e970d.jpg">
            <a:extLst>
              <a:ext uri="{FF2B5EF4-FFF2-40B4-BE49-F238E27FC236}">
                <a16:creationId xmlns:a16="http://schemas.microsoft.com/office/drawing/2014/main" id="{FBED3FC9-A024-472C-87EB-F81B5B6652E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3195" r="2003" b="15222"/>
          <a:stretch>
            <a:fillRect/>
          </a:stretch>
        </p:blipFill>
        <p:spPr bwMode="auto">
          <a:xfrm>
            <a:off x="1952787" y="457200"/>
            <a:ext cx="7997126" cy="5943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252" name="Picture 2" descr="IMG00352-20110304-1046">
            <a:extLst>
              <a:ext uri="{FF2B5EF4-FFF2-40B4-BE49-F238E27FC236}">
                <a16:creationId xmlns:a16="http://schemas.microsoft.com/office/drawing/2014/main" id="{7B281FFF-D2F2-4474-BD8D-1DD2404A72E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7369" r="1" b="1724"/>
          <a:stretch/>
        </p:blipFill>
        <p:spPr bwMode="auto">
          <a:xfrm>
            <a:off x="577637" y="424330"/>
            <a:ext cx="11036726" cy="5869478"/>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5F879AC3-D4CE-493C-ADC7-06205677F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74" name="Freeform: Shape 73">
            <a:extLst>
              <a:ext uri="{FF2B5EF4-FFF2-40B4-BE49-F238E27FC236}">
                <a16:creationId xmlns:a16="http://schemas.microsoft.com/office/drawing/2014/main" id="{736F0DFD-0954-464F-BF12-DD2E6F6E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983504" cy="6858000"/>
          </a:xfrm>
          <a:custGeom>
            <a:avLst/>
            <a:gdLst>
              <a:gd name="connsiteX0" fmla="*/ 0 w 1983504"/>
              <a:gd name="connsiteY0" fmla="*/ 0 h 6858000"/>
              <a:gd name="connsiteX1" fmla="*/ 1376658 w 1983504"/>
              <a:gd name="connsiteY1" fmla="*/ 0 h 6858000"/>
              <a:gd name="connsiteX2" fmla="*/ 1690650 w 1983504"/>
              <a:gd name="connsiteY2" fmla="*/ 110269 h 6858000"/>
              <a:gd name="connsiteX3" fmla="*/ 1645361 w 1983504"/>
              <a:gd name="connsiteY3" fmla="*/ 135168 h 6858000"/>
              <a:gd name="connsiteX4" fmla="*/ 1373640 w 1983504"/>
              <a:gd name="connsiteY4" fmla="*/ 71141 h 6858000"/>
              <a:gd name="connsiteX5" fmla="*/ 1319295 w 1983504"/>
              <a:gd name="connsiteY5" fmla="*/ 88927 h 6858000"/>
              <a:gd name="connsiteX6" fmla="*/ 1346468 w 1983504"/>
              <a:gd name="connsiteY6" fmla="*/ 163625 h 6858000"/>
              <a:gd name="connsiteX7" fmla="*/ 1464213 w 1983504"/>
              <a:gd name="connsiteY7" fmla="*/ 192082 h 6858000"/>
              <a:gd name="connsiteX8" fmla="*/ 1648381 w 1983504"/>
              <a:gd name="connsiteY8" fmla="*/ 373491 h 6858000"/>
              <a:gd name="connsiteX9" fmla="*/ 1370620 w 1983504"/>
              <a:gd name="connsiteY9" fmla="*/ 352148 h 6858000"/>
              <a:gd name="connsiteX10" fmla="*/ 1322314 w 1983504"/>
              <a:gd name="connsiteY10" fmla="*/ 394834 h 6858000"/>
              <a:gd name="connsiteX11" fmla="*/ 1304199 w 1983504"/>
              <a:gd name="connsiteY11" fmla="*/ 451747 h 6858000"/>
              <a:gd name="connsiteX12" fmla="*/ 1222682 w 1983504"/>
              <a:gd name="connsiteY12" fmla="*/ 359262 h 6858000"/>
              <a:gd name="connsiteX13" fmla="*/ 1153242 w 1983504"/>
              <a:gd name="connsiteY13" fmla="*/ 334364 h 6858000"/>
              <a:gd name="connsiteX14" fmla="*/ 1132108 w 1983504"/>
              <a:gd name="connsiteY14" fmla="*/ 416176 h 6858000"/>
              <a:gd name="connsiteX15" fmla="*/ 1195509 w 1983504"/>
              <a:gd name="connsiteY15" fmla="*/ 505101 h 6858000"/>
              <a:gd name="connsiteX16" fmla="*/ 1364582 w 1983504"/>
              <a:gd name="connsiteY16" fmla="*/ 558458 h 6858000"/>
              <a:gd name="connsiteX17" fmla="*/ 1183434 w 1983504"/>
              <a:gd name="connsiteY17" fmla="*/ 558458 h 6858000"/>
              <a:gd name="connsiteX18" fmla="*/ 975114 w 1983504"/>
              <a:gd name="connsiteY18" fmla="*/ 522887 h 6858000"/>
              <a:gd name="connsiteX19" fmla="*/ 754716 w 1983504"/>
              <a:gd name="connsiteY19" fmla="*/ 533558 h 6858000"/>
              <a:gd name="connsiteX20" fmla="*/ 546395 w 1983504"/>
              <a:gd name="connsiteY20" fmla="*/ 462417 h 6858000"/>
              <a:gd name="connsiteX21" fmla="*/ 335056 w 1983504"/>
              <a:gd name="connsiteY21" fmla="*/ 465975 h 6858000"/>
              <a:gd name="connsiteX22" fmla="*/ 1270988 w 1983504"/>
              <a:gd name="connsiteY22" fmla="*/ 910606 h 6858000"/>
              <a:gd name="connsiteX23" fmla="*/ 1225701 w 1983504"/>
              <a:gd name="connsiteY23" fmla="*/ 921277 h 6858000"/>
              <a:gd name="connsiteX24" fmla="*/ 1165318 w 1983504"/>
              <a:gd name="connsiteY24" fmla="*/ 949734 h 6858000"/>
              <a:gd name="connsiteX25" fmla="*/ 1210606 w 1983504"/>
              <a:gd name="connsiteY25" fmla="*/ 1006647 h 6858000"/>
              <a:gd name="connsiteX26" fmla="*/ 1455156 w 1983504"/>
              <a:gd name="connsiteY26" fmla="*/ 1113358 h 6858000"/>
              <a:gd name="connsiteX27" fmla="*/ 1515538 w 1983504"/>
              <a:gd name="connsiteY27" fmla="*/ 1220069 h 6858000"/>
              <a:gd name="connsiteX28" fmla="*/ 1440060 w 1983504"/>
              <a:gd name="connsiteY28" fmla="*/ 1209399 h 6858000"/>
              <a:gd name="connsiteX29" fmla="*/ 1373640 w 1983504"/>
              <a:gd name="connsiteY29" fmla="*/ 1230741 h 6858000"/>
              <a:gd name="connsiteX30" fmla="*/ 1400810 w 1983504"/>
              <a:gd name="connsiteY30" fmla="*/ 1365909 h 6858000"/>
              <a:gd name="connsiteX31" fmla="*/ 1748012 w 1983504"/>
              <a:gd name="connsiteY31" fmla="*/ 1540204 h 6858000"/>
              <a:gd name="connsiteX32" fmla="*/ 1778203 w 1983504"/>
              <a:gd name="connsiteY32" fmla="*/ 1597117 h 6858000"/>
              <a:gd name="connsiteX33" fmla="*/ 1735936 w 1983504"/>
              <a:gd name="connsiteY33" fmla="*/ 1636245 h 6858000"/>
              <a:gd name="connsiteX34" fmla="*/ 1624228 w 1983504"/>
              <a:gd name="connsiteY34" fmla="*/ 1657587 h 6858000"/>
              <a:gd name="connsiteX35" fmla="*/ 1781223 w 1983504"/>
              <a:gd name="connsiteY35" fmla="*/ 1849668 h 6858000"/>
              <a:gd name="connsiteX36" fmla="*/ 1838587 w 1983504"/>
              <a:gd name="connsiteY36" fmla="*/ 1903025 h 6858000"/>
              <a:gd name="connsiteX37" fmla="*/ 1938218 w 1983504"/>
              <a:gd name="connsiteY37" fmla="*/ 1984836 h 6858000"/>
              <a:gd name="connsiteX38" fmla="*/ 1938218 w 1983504"/>
              <a:gd name="connsiteY38" fmla="*/ 2013292 h 6858000"/>
              <a:gd name="connsiteX39" fmla="*/ 1805376 w 1983504"/>
              <a:gd name="connsiteY39" fmla="*/ 2102219 h 6858000"/>
              <a:gd name="connsiteX40" fmla="*/ 1563844 w 1983504"/>
              <a:gd name="connsiteY40" fmla="*/ 2077320 h 6858000"/>
              <a:gd name="connsiteX41" fmla="*/ 1920104 w 1983504"/>
              <a:gd name="connsiteY41" fmla="*/ 2208931 h 6858000"/>
              <a:gd name="connsiteX42" fmla="*/ 766792 w 1983504"/>
              <a:gd name="connsiteY42" fmla="*/ 1892353 h 6858000"/>
              <a:gd name="connsiteX43" fmla="*/ 839252 w 1983504"/>
              <a:gd name="connsiteY43" fmla="*/ 1974165 h 6858000"/>
              <a:gd name="connsiteX44" fmla="*/ 1243816 w 1983504"/>
              <a:gd name="connsiteY44" fmla="*/ 2191146 h 6858000"/>
              <a:gd name="connsiteX45" fmla="*/ 1358543 w 1983504"/>
              <a:gd name="connsiteY45" fmla="*/ 2326314 h 6858000"/>
              <a:gd name="connsiteX46" fmla="*/ 1479310 w 1983504"/>
              <a:gd name="connsiteY46" fmla="*/ 2401012 h 6858000"/>
              <a:gd name="connsiteX47" fmla="*/ 1648381 w 1983504"/>
              <a:gd name="connsiteY47" fmla="*/ 2401012 h 6858000"/>
              <a:gd name="connsiteX48" fmla="*/ 1769146 w 1983504"/>
              <a:gd name="connsiteY48" fmla="*/ 2518395 h 6858000"/>
              <a:gd name="connsiteX49" fmla="*/ 1645361 w 1983504"/>
              <a:gd name="connsiteY49" fmla="*/ 2543294 h 6858000"/>
              <a:gd name="connsiteX50" fmla="*/ 1500444 w 1983504"/>
              <a:gd name="connsiteY50" fmla="*/ 2525509 h 6858000"/>
              <a:gd name="connsiteX51" fmla="*/ 1337410 w 1983504"/>
              <a:gd name="connsiteY51" fmla="*/ 2564636 h 6858000"/>
              <a:gd name="connsiteX52" fmla="*/ 1186452 w 1983504"/>
              <a:gd name="connsiteY52" fmla="*/ 2532623 h 6858000"/>
              <a:gd name="connsiteX53" fmla="*/ 1005304 w 1983504"/>
              <a:gd name="connsiteY53" fmla="*/ 2553965 h 6858000"/>
              <a:gd name="connsiteX54" fmla="*/ 947940 w 1983504"/>
              <a:gd name="connsiteY54" fmla="*/ 2692689 h 6858000"/>
              <a:gd name="connsiteX55" fmla="*/ 929826 w 1983504"/>
              <a:gd name="connsiteY55" fmla="*/ 2703362 h 6858000"/>
              <a:gd name="connsiteX56" fmla="*/ 594701 w 1983504"/>
              <a:gd name="connsiteY56" fmla="*/ 2923898 h 6858000"/>
              <a:gd name="connsiteX57" fmla="*/ 501108 w 1983504"/>
              <a:gd name="connsiteY57" fmla="*/ 2941684 h 6858000"/>
              <a:gd name="connsiteX58" fmla="*/ 1053610 w 1983504"/>
              <a:gd name="connsiteY58" fmla="*/ 3329402 h 6858000"/>
              <a:gd name="connsiteX59" fmla="*/ 682256 w 1983504"/>
              <a:gd name="connsiteY59" fmla="*/ 3229805 h 6858000"/>
              <a:gd name="connsiteX60" fmla="*/ 630932 w 1983504"/>
              <a:gd name="connsiteY60" fmla="*/ 3393429 h 6858000"/>
              <a:gd name="connsiteX61" fmla="*/ 806041 w 1983504"/>
              <a:gd name="connsiteY61" fmla="*/ 3539269 h 6858000"/>
              <a:gd name="connsiteX62" fmla="*/ 869444 w 1983504"/>
              <a:gd name="connsiteY62" fmla="*/ 3827390 h 6858000"/>
              <a:gd name="connsiteX63" fmla="*/ 839252 w 1983504"/>
              <a:gd name="connsiteY63" fmla="*/ 4090612 h 6858000"/>
              <a:gd name="connsiteX64" fmla="*/ 763774 w 1983504"/>
              <a:gd name="connsiteY64" fmla="*/ 4172424 h 6858000"/>
              <a:gd name="connsiteX65" fmla="*/ 655085 w 1983504"/>
              <a:gd name="connsiteY65" fmla="*/ 4321821 h 6858000"/>
              <a:gd name="connsiteX66" fmla="*/ 588662 w 1983504"/>
              <a:gd name="connsiteY66" fmla="*/ 4414305 h 6858000"/>
              <a:gd name="connsiteX67" fmla="*/ 356189 w 1983504"/>
              <a:gd name="connsiteY67" fmla="*/ 4378734 h 6858000"/>
              <a:gd name="connsiteX68" fmla="*/ 667160 w 1983504"/>
              <a:gd name="connsiteY68" fmla="*/ 4613499 h 6858000"/>
              <a:gd name="connsiteX69" fmla="*/ 416573 w 1983504"/>
              <a:gd name="connsiteY69" fmla="*/ 4585042 h 6858000"/>
              <a:gd name="connsiteX70" fmla="*/ 335056 w 1983504"/>
              <a:gd name="connsiteY70" fmla="*/ 4602828 h 6858000"/>
              <a:gd name="connsiteX71" fmla="*/ 380342 w 1983504"/>
              <a:gd name="connsiteY71" fmla="*/ 4677526 h 6858000"/>
              <a:gd name="connsiteX72" fmla="*/ 564510 w 1983504"/>
              <a:gd name="connsiteY72" fmla="*/ 4805580 h 6858000"/>
              <a:gd name="connsiteX73" fmla="*/ 944922 w 1983504"/>
              <a:gd name="connsiteY73" fmla="*/ 5154171 h 6858000"/>
              <a:gd name="connsiteX74" fmla="*/ 576586 w 1983504"/>
              <a:gd name="connsiteY74" fmla="*/ 4994104 h 6858000"/>
              <a:gd name="connsiteX75" fmla="*/ 963036 w 1983504"/>
              <a:gd name="connsiteY75" fmla="*/ 5353367 h 6858000"/>
              <a:gd name="connsiteX76" fmla="*/ 1047572 w 1983504"/>
              <a:gd name="connsiteY76" fmla="*/ 5474306 h 6858000"/>
              <a:gd name="connsiteX77" fmla="*/ 1222682 w 1983504"/>
              <a:gd name="connsiteY77" fmla="*/ 5769542 h 6858000"/>
              <a:gd name="connsiteX78" fmla="*/ 1213626 w 1983504"/>
              <a:gd name="connsiteY78" fmla="*/ 5801555 h 6858000"/>
              <a:gd name="connsiteX79" fmla="*/ 1014361 w 1983504"/>
              <a:gd name="connsiteY79" fmla="*/ 5755314 h 6858000"/>
              <a:gd name="connsiteX80" fmla="*/ 1274008 w 1983504"/>
              <a:gd name="connsiteY80" fmla="*/ 6004307 h 6858000"/>
              <a:gd name="connsiteX81" fmla="*/ 1542711 w 1983504"/>
              <a:gd name="connsiteY81" fmla="*/ 6196388 h 6858000"/>
              <a:gd name="connsiteX82" fmla="*/ 1352504 w 1983504"/>
              <a:gd name="connsiteY82" fmla="*/ 6167932 h 6858000"/>
              <a:gd name="connsiteX83" fmla="*/ 1089840 w 1983504"/>
              <a:gd name="connsiteY83" fmla="*/ 6057663 h 6858000"/>
              <a:gd name="connsiteX84" fmla="*/ 999266 w 1983504"/>
              <a:gd name="connsiteY84" fmla="*/ 6100347 h 6858000"/>
              <a:gd name="connsiteX85" fmla="*/ 1246836 w 1983504"/>
              <a:gd name="connsiteY85" fmla="*/ 6281757 h 6858000"/>
              <a:gd name="connsiteX86" fmla="*/ 1388735 w 1983504"/>
              <a:gd name="connsiteY86" fmla="*/ 6367127 h 6858000"/>
              <a:gd name="connsiteX87" fmla="*/ 1446099 w 1983504"/>
              <a:gd name="connsiteY87" fmla="*/ 6431153 h 6858000"/>
              <a:gd name="connsiteX88" fmla="*/ 1609132 w 1983504"/>
              <a:gd name="connsiteY88" fmla="*/ 6658805 h 6858000"/>
              <a:gd name="connsiteX89" fmla="*/ 1983504 w 1983504"/>
              <a:gd name="connsiteY89" fmla="*/ 6858000 h 6858000"/>
              <a:gd name="connsiteX90" fmla="*/ 0 w 1983504"/>
              <a:gd name="connsiteY9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83504" h="6858000">
                <a:moveTo>
                  <a:pt x="0" y="0"/>
                </a:moveTo>
                <a:lnTo>
                  <a:pt x="1376658" y="0"/>
                </a:lnTo>
                <a:cubicBezTo>
                  <a:pt x="1482328" y="35571"/>
                  <a:pt x="1584980" y="78255"/>
                  <a:pt x="1690650" y="110269"/>
                </a:cubicBezTo>
                <a:cubicBezTo>
                  <a:pt x="1675553" y="145839"/>
                  <a:pt x="1660458" y="138725"/>
                  <a:pt x="1645361" y="135168"/>
                </a:cubicBezTo>
                <a:cubicBezTo>
                  <a:pt x="1554788" y="120941"/>
                  <a:pt x="1461194" y="110269"/>
                  <a:pt x="1373640" y="71141"/>
                </a:cubicBezTo>
                <a:cubicBezTo>
                  <a:pt x="1352504" y="64027"/>
                  <a:pt x="1328352" y="64027"/>
                  <a:pt x="1319295" y="88927"/>
                </a:cubicBezTo>
                <a:cubicBezTo>
                  <a:pt x="1304199" y="124497"/>
                  <a:pt x="1325332" y="145839"/>
                  <a:pt x="1346468" y="163625"/>
                </a:cubicBezTo>
                <a:cubicBezTo>
                  <a:pt x="1382696" y="195638"/>
                  <a:pt x="1424964" y="188525"/>
                  <a:pt x="1464213" y="192082"/>
                </a:cubicBezTo>
                <a:cubicBezTo>
                  <a:pt x="1572902" y="209867"/>
                  <a:pt x="1624228" y="259665"/>
                  <a:pt x="1648381" y="373491"/>
                </a:cubicBezTo>
                <a:cubicBezTo>
                  <a:pt x="1554788" y="327250"/>
                  <a:pt x="1461194" y="384162"/>
                  <a:pt x="1370620" y="352148"/>
                </a:cubicBezTo>
                <a:cubicBezTo>
                  <a:pt x="1346468" y="345034"/>
                  <a:pt x="1310237" y="355706"/>
                  <a:pt x="1322314" y="394834"/>
                </a:cubicBezTo>
                <a:cubicBezTo>
                  <a:pt x="1334390" y="430405"/>
                  <a:pt x="1373640" y="458860"/>
                  <a:pt x="1304199" y="451747"/>
                </a:cubicBezTo>
                <a:cubicBezTo>
                  <a:pt x="1252873" y="448189"/>
                  <a:pt x="1237778" y="405504"/>
                  <a:pt x="1222682" y="359262"/>
                </a:cubicBezTo>
                <a:cubicBezTo>
                  <a:pt x="1210606" y="334364"/>
                  <a:pt x="1177395" y="320135"/>
                  <a:pt x="1153242" y="334364"/>
                </a:cubicBezTo>
                <a:cubicBezTo>
                  <a:pt x="1123051" y="348592"/>
                  <a:pt x="1132108" y="387720"/>
                  <a:pt x="1132108" y="416176"/>
                </a:cubicBezTo>
                <a:cubicBezTo>
                  <a:pt x="1129088" y="469532"/>
                  <a:pt x="1153242" y="494431"/>
                  <a:pt x="1195509" y="505101"/>
                </a:cubicBezTo>
                <a:cubicBezTo>
                  <a:pt x="1246836" y="519330"/>
                  <a:pt x="1298160" y="537116"/>
                  <a:pt x="1364582" y="558458"/>
                </a:cubicBezTo>
                <a:cubicBezTo>
                  <a:pt x="1292122" y="594028"/>
                  <a:pt x="1237778" y="586915"/>
                  <a:pt x="1183434" y="558458"/>
                </a:cubicBezTo>
                <a:cubicBezTo>
                  <a:pt x="1117012" y="526444"/>
                  <a:pt x="1029458" y="483759"/>
                  <a:pt x="975114" y="522887"/>
                </a:cubicBezTo>
                <a:cubicBezTo>
                  <a:pt x="893597" y="579800"/>
                  <a:pt x="827176" y="544229"/>
                  <a:pt x="754716" y="533558"/>
                </a:cubicBezTo>
                <a:cubicBezTo>
                  <a:pt x="603758" y="512216"/>
                  <a:pt x="697352" y="480203"/>
                  <a:pt x="546395" y="462417"/>
                </a:cubicBezTo>
                <a:cubicBezTo>
                  <a:pt x="486012" y="455303"/>
                  <a:pt x="422610" y="426847"/>
                  <a:pt x="335056" y="465975"/>
                </a:cubicBezTo>
                <a:cubicBezTo>
                  <a:pt x="730563" y="672284"/>
                  <a:pt x="917750" y="658055"/>
                  <a:pt x="1270988" y="910606"/>
                </a:cubicBezTo>
                <a:cubicBezTo>
                  <a:pt x="1255893" y="935506"/>
                  <a:pt x="1240798" y="924835"/>
                  <a:pt x="1225701" y="921277"/>
                </a:cubicBezTo>
                <a:cubicBezTo>
                  <a:pt x="1201548" y="917720"/>
                  <a:pt x="1171356" y="903491"/>
                  <a:pt x="1165318" y="949734"/>
                </a:cubicBezTo>
                <a:cubicBezTo>
                  <a:pt x="1162298" y="985305"/>
                  <a:pt x="1180415" y="1003089"/>
                  <a:pt x="1210606" y="1006647"/>
                </a:cubicBezTo>
                <a:cubicBezTo>
                  <a:pt x="1298160" y="1020875"/>
                  <a:pt x="1376658" y="1070674"/>
                  <a:pt x="1455156" y="1113358"/>
                </a:cubicBezTo>
                <a:cubicBezTo>
                  <a:pt x="1491385" y="1131144"/>
                  <a:pt x="1530634" y="1156043"/>
                  <a:pt x="1515538" y="1220069"/>
                </a:cubicBezTo>
                <a:cubicBezTo>
                  <a:pt x="1485348" y="1237855"/>
                  <a:pt x="1464213" y="1212955"/>
                  <a:pt x="1440060" y="1209399"/>
                </a:cubicBezTo>
                <a:cubicBezTo>
                  <a:pt x="1415907" y="1205842"/>
                  <a:pt x="1358543" y="1220069"/>
                  <a:pt x="1373640" y="1230741"/>
                </a:cubicBezTo>
                <a:cubicBezTo>
                  <a:pt x="1443080" y="1269868"/>
                  <a:pt x="1316276" y="1365909"/>
                  <a:pt x="1400810" y="1365909"/>
                </a:cubicBezTo>
                <a:cubicBezTo>
                  <a:pt x="1539691" y="1365909"/>
                  <a:pt x="1615170" y="1536647"/>
                  <a:pt x="1748012" y="1540204"/>
                </a:cubicBezTo>
                <a:cubicBezTo>
                  <a:pt x="1769146" y="1540204"/>
                  <a:pt x="1778203" y="1572219"/>
                  <a:pt x="1778203" y="1597117"/>
                </a:cubicBezTo>
                <a:cubicBezTo>
                  <a:pt x="1778203" y="1629132"/>
                  <a:pt x="1757070" y="1632688"/>
                  <a:pt x="1735936" y="1636245"/>
                </a:cubicBezTo>
                <a:cubicBezTo>
                  <a:pt x="1702725" y="1639802"/>
                  <a:pt x="1666496" y="1597117"/>
                  <a:pt x="1624228" y="1657587"/>
                </a:cubicBezTo>
                <a:cubicBezTo>
                  <a:pt x="1702725" y="1693158"/>
                  <a:pt x="1784242" y="1728729"/>
                  <a:pt x="1781223" y="1849668"/>
                </a:cubicBezTo>
                <a:cubicBezTo>
                  <a:pt x="1781223" y="1881683"/>
                  <a:pt x="1814434" y="1895910"/>
                  <a:pt x="1838587" y="1903025"/>
                </a:cubicBezTo>
                <a:cubicBezTo>
                  <a:pt x="1880854" y="1917252"/>
                  <a:pt x="1914065" y="1938595"/>
                  <a:pt x="1938218" y="1984836"/>
                </a:cubicBezTo>
                <a:cubicBezTo>
                  <a:pt x="1938218" y="1995507"/>
                  <a:pt x="1938218" y="2002622"/>
                  <a:pt x="1938218" y="2013292"/>
                </a:cubicBezTo>
                <a:cubicBezTo>
                  <a:pt x="1932180" y="2123562"/>
                  <a:pt x="1871798" y="2120004"/>
                  <a:pt x="1805376" y="2102219"/>
                </a:cubicBezTo>
                <a:cubicBezTo>
                  <a:pt x="1726878" y="2080877"/>
                  <a:pt x="1648381" y="2038192"/>
                  <a:pt x="1563844" y="2077320"/>
                </a:cubicBezTo>
                <a:cubicBezTo>
                  <a:pt x="1681592" y="2130676"/>
                  <a:pt x="1811414" y="2134233"/>
                  <a:pt x="1920104" y="2208931"/>
                </a:cubicBezTo>
                <a:cubicBezTo>
                  <a:pt x="1515538" y="2223159"/>
                  <a:pt x="1159280" y="1984836"/>
                  <a:pt x="766792" y="1892353"/>
                </a:cubicBezTo>
                <a:cubicBezTo>
                  <a:pt x="778869" y="1952823"/>
                  <a:pt x="812080" y="1967051"/>
                  <a:pt x="839252" y="1974165"/>
                </a:cubicBezTo>
                <a:cubicBezTo>
                  <a:pt x="984170" y="2020407"/>
                  <a:pt x="1110974" y="2112891"/>
                  <a:pt x="1243816" y="2191146"/>
                </a:cubicBezTo>
                <a:cubicBezTo>
                  <a:pt x="1298160" y="2223159"/>
                  <a:pt x="1337410" y="2258731"/>
                  <a:pt x="1358543" y="2326314"/>
                </a:cubicBezTo>
                <a:cubicBezTo>
                  <a:pt x="1376658" y="2390340"/>
                  <a:pt x="1412888" y="2418796"/>
                  <a:pt x="1479310" y="2401012"/>
                </a:cubicBezTo>
                <a:cubicBezTo>
                  <a:pt x="1533654" y="2386784"/>
                  <a:pt x="1591018" y="2393898"/>
                  <a:pt x="1648381" y="2401012"/>
                </a:cubicBezTo>
                <a:cubicBezTo>
                  <a:pt x="1711782" y="2408126"/>
                  <a:pt x="1784242" y="2479267"/>
                  <a:pt x="1769146" y="2518395"/>
                </a:cubicBezTo>
                <a:cubicBezTo>
                  <a:pt x="1738956" y="2582422"/>
                  <a:pt x="1687630" y="2550408"/>
                  <a:pt x="1645361" y="2543294"/>
                </a:cubicBezTo>
                <a:cubicBezTo>
                  <a:pt x="1594036" y="2536181"/>
                  <a:pt x="1500444" y="2518395"/>
                  <a:pt x="1500444" y="2525509"/>
                </a:cubicBezTo>
                <a:cubicBezTo>
                  <a:pt x="1467232" y="2685576"/>
                  <a:pt x="1391754" y="2564636"/>
                  <a:pt x="1337410" y="2564636"/>
                </a:cubicBezTo>
                <a:cubicBezTo>
                  <a:pt x="1286084" y="2564636"/>
                  <a:pt x="1234759" y="2546851"/>
                  <a:pt x="1186452" y="2532623"/>
                </a:cubicBezTo>
                <a:cubicBezTo>
                  <a:pt x="1123051" y="2514837"/>
                  <a:pt x="1065688" y="2546851"/>
                  <a:pt x="1005304" y="2553965"/>
                </a:cubicBezTo>
                <a:cubicBezTo>
                  <a:pt x="950960" y="2561080"/>
                  <a:pt x="981150" y="2653563"/>
                  <a:pt x="947940" y="2692689"/>
                </a:cubicBezTo>
                <a:cubicBezTo>
                  <a:pt x="941903" y="2703362"/>
                  <a:pt x="935864" y="2703362"/>
                  <a:pt x="929826" y="2703362"/>
                </a:cubicBezTo>
                <a:cubicBezTo>
                  <a:pt x="911711" y="2980812"/>
                  <a:pt x="594701" y="2913227"/>
                  <a:pt x="594701" y="2923898"/>
                </a:cubicBezTo>
                <a:cubicBezTo>
                  <a:pt x="567529" y="2941684"/>
                  <a:pt x="534318" y="2899000"/>
                  <a:pt x="501108" y="2941684"/>
                </a:cubicBezTo>
                <a:cubicBezTo>
                  <a:pt x="643007" y="3137322"/>
                  <a:pt x="860386" y="3183563"/>
                  <a:pt x="1053610" y="3329402"/>
                </a:cubicBezTo>
                <a:cubicBezTo>
                  <a:pt x="893597" y="3379202"/>
                  <a:pt x="800002" y="3208463"/>
                  <a:pt x="682256" y="3229805"/>
                </a:cubicBezTo>
                <a:cubicBezTo>
                  <a:pt x="624893" y="3283162"/>
                  <a:pt x="796984" y="3368530"/>
                  <a:pt x="630932" y="3393429"/>
                </a:cubicBezTo>
                <a:cubicBezTo>
                  <a:pt x="703390" y="3439672"/>
                  <a:pt x="754716" y="3485914"/>
                  <a:pt x="806041" y="3539269"/>
                </a:cubicBezTo>
                <a:cubicBezTo>
                  <a:pt x="893597" y="3635309"/>
                  <a:pt x="911711" y="3699337"/>
                  <a:pt x="869444" y="3827390"/>
                </a:cubicBezTo>
                <a:cubicBezTo>
                  <a:pt x="842270" y="3912759"/>
                  <a:pt x="803022" y="3991015"/>
                  <a:pt x="839252" y="4090612"/>
                </a:cubicBezTo>
                <a:cubicBezTo>
                  <a:pt x="863405" y="4158196"/>
                  <a:pt x="854347" y="4204438"/>
                  <a:pt x="763774" y="4172424"/>
                </a:cubicBezTo>
                <a:cubicBezTo>
                  <a:pt x="667160" y="4140411"/>
                  <a:pt x="630932" y="4200882"/>
                  <a:pt x="655085" y="4321821"/>
                </a:cubicBezTo>
                <a:cubicBezTo>
                  <a:pt x="670179" y="4400076"/>
                  <a:pt x="655085" y="4424975"/>
                  <a:pt x="588662" y="4414305"/>
                </a:cubicBezTo>
                <a:cubicBezTo>
                  <a:pt x="516204" y="4403633"/>
                  <a:pt x="446764" y="4353835"/>
                  <a:pt x="356189" y="4378734"/>
                </a:cubicBezTo>
                <a:cubicBezTo>
                  <a:pt x="428648" y="4521016"/>
                  <a:pt x="582626" y="4478331"/>
                  <a:pt x="667160" y="4613499"/>
                </a:cubicBezTo>
                <a:cubicBezTo>
                  <a:pt x="567529" y="4613499"/>
                  <a:pt x="489031" y="4613499"/>
                  <a:pt x="416573" y="4585042"/>
                </a:cubicBezTo>
                <a:cubicBezTo>
                  <a:pt x="386381" y="4574373"/>
                  <a:pt x="353170" y="4560144"/>
                  <a:pt x="335056" y="4602828"/>
                </a:cubicBezTo>
                <a:cubicBezTo>
                  <a:pt x="313920" y="4652628"/>
                  <a:pt x="356189" y="4670412"/>
                  <a:pt x="380342" y="4677526"/>
                </a:cubicBezTo>
                <a:cubicBezTo>
                  <a:pt x="449784" y="4702425"/>
                  <a:pt x="504126" y="4759339"/>
                  <a:pt x="564510" y="4805580"/>
                </a:cubicBezTo>
                <a:cubicBezTo>
                  <a:pt x="694332" y="4905177"/>
                  <a:pt x="836233" y="4990547"/>
                  <a:pt x="944922" y="5154171"/>
                </a:cubicBezTo>
                <a:cubicBezTo>
                  <a:pt x="809060" y="5111487"/>
                  <a:pt x="706410" y="5011889"/>
                  <a:pt x="576586" y="4994104"/>
                </a:cubicBezTo>
                <a:cubicBezTo>
                  <a:pt x="688296" y="5143500"/>
                  <a:pt x="830194" y="5243097"/>
                  <a:pt x="963036" y="5353367"/>
                </a:cubicBezTo>
                <a:cubicBezTo>
                  <a:pt x="1002286" y="5385379"/>
                  <a:pt x="1041534" y="5406721"/>
                  <a:pt x="1047572" y="5474306"/>
                </a:cubicBezTo>
                <a:cubicBezTo>
                  <a:pt x="1065688" y="5605917"/>
                  <a:pt x="1113992" y="5712629"/>
                  <a:pt x="1222682" y="5769542"/>
                </a:cubicBezTo>
                <a:cubicBezTo>
                  <a:pt x="1222682" y="5769542"/>
                  <a:pt x="1216644" y="5790884"/>
                  <a:pt x="1213626" y="5801555"/>
                </a:cubicBezTo>
                <a:cubicBezTo>
                  <a:pt x="1147203" y="5805112"/>
                  <a:pt x="1095878" y="5726858"/>
                  <a:pt x="1014361" y="5755314"/>
                </a:cubicBezTo>
                <a:cubicBezTo>
                  <a:pt x="1095878" y="5862025"/>
                  <a:pt x="1162298" y="5954508"/>
                  <a:pt x="1274008" y="6004307"/>
                </a:cubicBezTo>
                <a:cubicBezTo>
                  <a:pt x="1364582" y="6043434"/>
                  <a:pt x="1476290" y="6068335"/>
                  <a:pt x="1542711" y="6196388"/>
                </a:cubicBezTo>
                <a:cubicBezTo>
                  <a:pt x="1467232" y="6221287"/>
                  <a:pt x="1409868" y="6189274"/>
                  <a:pt x="1352504" y="6167932"/>
                </a:cubicBezTo>
                <a:cubicBezTo>
                  <a:pt x="1264950" y="6132361"/>
                  <a:pt x="1177395" y="6093234"/>
                  <a:pt x="1089840" y="6057663"/>
                </a:cubicBezTo>
                <a:cubicBezTo>
                  <a:pt x="1056628" y="6043434"/>
                  <a:pt x="1020400" y="6036320"/>
                  <a:pt x="999266" y="6100347"/>
                </a:cubicBezTo>
                <a:cubicBezTo>
                  <a:pt x="1110974" y="6114575"/>
                  <a:pt x="1177395" y="6199945"/>
                  <a:pt x="1246836" y="6281757"/>
                </a:cubicBezTo>
                <a:cubicBezTo>
                  <a:pt x="1286084" y="6327999"/>
                  <a:pt x="1319295" y="6388469"/>
                  <a:pt x="1388735" y="6367127"/>
                </a:cubicBezTo>
                <a:cubicBezTo>
                  <a:pt x="1424964" y="6356456"/>
                  <a:pt x="1449118" y="6388469"/>
                  <a:pt x="1446099" y="6431153"/>
                </a:cubicBezTo>
                <a:cubicBezTo>
                  <a:pt x="1431002" y="6580550"/>
                  <a:pt x="1518558" y="6630349"/>
                  <a:pt x="1609132" y="6658805"/>
                </a:cubicBezTo>
                <a:cubicBezTo>
                  <a:pt x="1741974" y="6701489"/>
                  <a:pt x="1859720" y="6786859"/>
                  <a:pt x="1983504" y="6858000"/>
                </a:cubicBez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54275" name="Content Placeholder 3" descr="Data handling - with Autumn leaves!">
            <a:extLst>
              <a:ext uri="{FF2B5EF4-FFF2-40B4-BE49-F238E27FC236}">
                <a16:creationId xmlns:a16="http://schemas.microsoft.com/office/drawing/2014/main" id="{2C1F805B-79C0-46F5-BA90-9B68AFEF10A7}"/>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5960665" y="643467"/>
            <a:ext cx="5422007" cy="5571066"/>
          </a:xfrm>
          <a:prstGeom prst="rect">
            <a:avLst/>
          </a:prstGeom>
        </p:spPr>
      </p:pic>
      <p:sp>
        <p:nvSpPr>
          <p:cNvPr id="2" name="Explosion: 8 Points 1">
            <a:extLst>
              <a:ext uri="{FF2B5EF4-FFF2-40B4-BE49-F238E27FC236}">
                <a16:creationId xmlns:a16="http://schemas.microsoft.com/office/drawing/2014/main" id="{14D2EB45-B965-4DA0-BE4D-6DD0B0FE788C}"/>
              </a:ext>
            </a:extLst>
          </p:cNvPr>
          <p:cNvSpPr/>
          <p:nvPr/>
        </p:nvSpPr>
        <p:spPr>
          <a:xfrm>
            <a:off x="308758" y="902525"/>
            <a:ext cx="4928259" cy="4762005"/>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91029EA-D93D-4BC5-8EE8-8A796FDB24B8}"/>
              </a:ext>
            </a:extLst>
          </p:cNvPr>
          <p:cNvSpPr txBox="1"/>
          <p:nvPr/>
        </p:nvSpPr>
        <p:spPr>
          <a:xfrm>
            <a:off x="1591294" y="2624447"/>
            <a:ext cx="2220685" cy="923330"/>
          </a:xfrm>
          <a:prstGeom prst="rect">
            <a:avLst/>
          </a:prstGeom>
          <a:noFill/>
        </p:spPr>
        <p:txBody>
          <a:bodyPr wrap="square" rtlCol="0">
            <a:spAutoFit/>
          </a:bodyPr>
          <a:lstStyle/>
          <a:p>
            <a:pPr algn="ctr"/>
            <a:r>
              <a:rPr lang="en-GB" dirty="0"/>
              <a:t>Autumn is here, use it to develop these characteristics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May be an image of indoor">
            <a:extLst>
              <a:ext uri="{FF2B5EF4-FFF2-40B4-BE49-F238E27FC236}">
                <a16:creationId xmlns:a16="http://schemas.microsoft.com/office/drawing/2014/main" id="{A763497A-6700-4C20-B257-4785350C002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861" b="22274"/>
          <a:stretch/>
        </p:blipFill>
        <p:spPr bwMode="auto">
          <a:xfrm>
            <a:off x="457200" y="457200"/>
            <a:ext cx="112776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71735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6B067B1-F4E5-4FDF-813D-C9E872E800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May be an image of indoor">
            <a:extLst>
              <a:ext uri="{FF2B5EF4-FFF2-40B4-BE49-F238E27FC236}">
                <a16:creationId xmlns:a16="http://schemas.microsoft.com/office/drawing/2014/main" id="{E2CD25FA-A77C-420B-9189-D4BEE83CEFB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673" b="13361"/>
          <a:stretch/>
        </p:blipFill>
        <p:spPr bwMode="auto">
          <a:xfrm>
            <a:off x="307775" y="261437"/>
            <a:ext cx="11576450" cy="6335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3357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May be an image of indoor">
            <a:extLst>
              <a:ext uri="{FF2B5EF4-FFF2-40B4-BE49-F238E27FC236}">
                <a16:creationId xmlns:a16="http://schemas.microsoft.com/office/drawing/2014/main" id="{CEBDA5C7-3F44-4E08-93F7-92ABE28E42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9440" b="289"/>
          <a:stretch/>
        </p:blipFill>
        <p:spPr bwMode="auto">
          <a:xfrm>
            <a:off x="457200" y="457200"/>
            <a:ext cx="112776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58078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6B067B1-F4E5-4FDF-813D-C9E872E800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May be an image of indoor">
            <a:extLst>
              <a:ext uri="{FF2B5EF4-FFF2-40B4-BE49-F238E27FC236}">
                <a16:creationId xmlns:a16="http://schemas.microsoft.com/office/drawing/2014/main" id="{C678B2BD-92F3-41F2-A42A-002204820DB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239" b="17795"/>
          <a:stretch/>
        </p:blipFill>
        <p:spPr bwMode="auto">
          <a:xfrm>
            <a:off x="307775" y="261437"/>
            <a:ext cx="11576450" cy="6335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76012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0205D939-00C4-4F2E-9797-3170DD040D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38EE4E44-1403-472B-8C01-D354CB8F5A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6" y="480060"/>
            <a:ext cx="545812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4" name="Picture 4" descr="May be an image of food and indoor">
            <a:extLst>
              <a:ext uri="{FF2B5EF4-FFF2-40B4-BE49-F238E27FC236}">
                <a16:creationId xmlns:a16="http://schemas.microsoft.com/office/drawing/2014/main" id="{99BB17F3-82A4-4A1B-9DC0-CCA725D7815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185" r="-2" b="1362"/>
          <a:stretch/>
        </p:blipFill>
        <p:spPr bwMode="auto">
          <a:xfrm>
            <a:off x="6421035" y="643467"/>
            <a:ext cx="5129784" cy="5571066"/>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76">
            <a:extLst>
              <a:ext uri="{FF2B5EF4-FFF2-40B4-BE49-F238E27FC236}">
                <a16:creationId xmlns:a16="http://schemas.microsoft.com/office/drawing/2014/main" id="{583CCE40-4C5F-42D3-86D9-7892AD1E98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May be an image of indoor">
            <a:extLst>
              <a:ext uri="{FF2B5EF4-FFF2-40B4-BE49-F238E27FC236}">
                <a16:creationId xmlns:a16="http://schemas.microsoft.com/office/drawing/2014/main" id="{69224D12-FFCE-4CD0-BCC3-711FB4A9A2B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766" r="-2" b="6781"/>
          <a:stretch/>
        </p:blipFill>
        <p:spPr bwMode="auto">
          <a:xfrm>
            <a:off x="641180" y="643467"/>
            <a:ext cx="5129784"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331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E65AD-8C76-43EF-BD4A-A67550F5B027}"/>
              </a:ext>
            </a:extLst>
          </p:cNvPr>
          <p:cNvSpPr>
            <a:spLocks noGrp="1"/>
          </p:cNvSpPr>
          <p:nvPr>
            <p:ph type="title"/>
          </p:nvPr>
        </p:nvSpPr>
        <p:spPr/>
        <p:txBody>
          <a:bodyPr/>
          <a:lstStyle/>
          <a:p>
            <a:pPr algn="ctr"/>
            <a:r>
              <a:rPr lang="en-GB" b="1">
                <a:solidFill>
                  <a:schemeClr val="accent2">
                    <a:lumMod val="75000"/>
                  </a:schemeClr>
                </a:solidFill>
                <a:ea typeface="+mj-lt"/>
                <a:cs typeface="+mj-lt"/>
              </a:rPr>
              <a:t>Playing and Exploring</a:t>
            </a:r>
            <a:endParaRPr lang="en-US">
              <a:solidFill>
                <a:schemeClr val="accent2">
                  <a:lumMod val="75000"/>
                </a:schemeClr>
              </a:solidFill>
              <a:cs typeface="Calibri Light" panose="020F0302020204030204"/>
            </a:endParaRPr>
          </a:p>
        </p:txBody>
      </p:sp>
      <p:pic>
        <p:nvPicPr>
          <p:cNvPr id="4" name="Picture 4" descr="A picture containing background pattern&#10;&#10;Description automatically generated">
            <a:extLst>
              <a:ext uri="{FF2B5EF4-FFF2-40B4-BE49-F238E27FC236}">
                <a16:creationId xmlns:a16="http://schemas.microsoft.com/office/drawing/2014/main" id="{1B2A572B-88E0-47D4-A414-48BB819FE73D}"/>
              </a:ext>
            </a:extLst>
          </p:cNvPr>
          <p:cNvPicPr>
            <a:picLocks noGrp="1" noChangeAspect="1"/>
          </p:cNvPicPr>
          <p:nvPr>
            <p:ph idx="1"/>
          </p:nvPr>
        </p:nvPicPr>
        <p:blipFill>
          <a:blip r:embed="rId2"/>
          <a:stretch>
            <a:fillRect/>
          </a:stretch>
        </p:blipFill>
        <p:spPr>
          <a:xfrm>
            <a:off x="686254" y="1783292"/>
            <a:ext cx="1421492" cy="4351338"/>
          </a:xfrm>
        </p:spPr>
      </p:pic>
      <p:pic>
        <p:nvPicPr>
          <p:cNvPr id="5" name="Picture 5" descr="Diagram, schematic&#10;&#10;Description automatically generated">
            <a:extLst>
              <a:ext uri="{FF2B5EF4-FFF2-40B4-BE49-F238E27FC236}">
                <a16:creationId xmlns:a16="http://schemas.microsoft.com/office/drawing/2014/main" id="{E3D75182-6C2B-45D6-BDE9-74337DCF945F}"/>
              </a:ext>
            </a:extLst>
          </p:cNvPr>
          <p:cNvPicPr>
            <a:picLocks noChangeAspect="1"/>
          </p:cNvPicPr>
          <p:nvPr/>
        </p:nvPicPr>
        <p:blipFill>
          <a:blip r:embed="rId3"/>
          <a:stretch>
            <a:fillRect/>
          </a:stretch>
        </p:blipFill>
        <p:spPr>
          <a:xfrm>
            <a:off x="2474930" y="1717722"/>
            <a:ext cx="1641358" cy="4359214"/>
          </a:xfrm>
          <a:prstGeom prst="rect">
            <a:avLst/>
          </a:prstGeom>
        </p:spPr>
      </p:pic>
      <p:pic>
        <p:nvPicPr>
          <p:cNvPr id="6" name="Picture 6" descr="A picture containing background pattern&#10;&#10;Description automatically generated">
            <a:extLst>
              <a:ext uri="{FF2B5EF4-FFF2-40B4-BE49-F238E27FC236}">
                <a16:creationId xmlns:a16="http://schemas.microsoft.com/office/drawing/2014/main" id="{A55E5631-CAC8-41A1-B965-A1798BEA9DE0}"/>
              </a:ext>
            </a:extLst>
          </p:cNvPr>
          <p:cNvPicPr>
            <a:picLocks noChangeAspect="1"/>
          </p:cNvPicPr>
          <p:nvPr/>
        </p:nvPicPr>
        <p:blipFill>
          <a:blip r:embed="rId4"/>
          <a:stretch>
            <a:fillRect/>
          </a:stretch>
        </p:blipFill>
        <p:spPr>
          <a:xfrm>
            <a:off x="4445874" y="1802921"/>
            <a:ext cx="1542220" cy="4344571"/>
          </a:xfrm>
          <a:prstGeom prst="rect">
            <a:avLst/>
          </a:prstGeom>
        </p:spPr>
      </p:pic>
      <p:pic>
        <p:nvPicPr>
          <p:cNvPr id="7" name="Picture 7" descr="A picture containing ground, outdoor, child, person&#10;&#10;Description automatically generated">
            <a:extLst>
              <a:ext uri="{FF2B5EF4-FFF2-40B4-BE49-F238E27FC236}">
                <a16:creationId xmlns:a16="http://schemas.microsoft.com/office/drawing/2014/main" id="{DB20F3AF-D320-4B7E-9F24-DFE6143A517E}"/>
              </a:ext>
            </a:extLst>
          </p:cNvPr>
          <p:cNvPicPr>
            <a:picLocks noChangeAspect="1"/>
          </p:cNvPicPr>
          <p:nvPr/>
        </p:nvPicPr>
        <p:blipFill>
          <a:blip r:embed="rId5"/>
          <a:stretch>
            <a:fillRect/>
          </a:stretch>
        </p:blipFill>
        <p:spPr>
          <a:xfrm>
            <a:off x="7026110" y="1434632"/>
            <a:ext cx="3561644" cy="3981281"/>
          </a:xfrm>
          <a:prstGeom prst="rect">
            <a:avLst/>
          </a:prstGeom>
        </p:spPr>
      </p:pic>
      <p:pic>
        <p:nvPicPr>
          <p:cNvPr id="8" name="Picture 8" descr="A picture containing text, yellow&#10;&#10;Description automatically generated">
            <a:extLst>
              <a:ext uri="{FF2B5EF4-FFF2-40B4-BE49-F238E27FC236}">
                <a16:creationId xmlns:a16="http://schemas.microsoft.com/office/drawing/2014/main" id="{B7F8CF9A-56E6-4B61-8403-0478D4ADC3D4}"/>
              </a:ext>
            </a:extLst>
          </p:cNvPr>
          <p:cNvPicPr>
            <a:picLocks noChangeAspect="1"/>
          </p:cNvPicPr>
          <p:nvPr/>
        </p:nvPicPr>
        <p:blipFill>
          <a:blip r:embed="rId6"/>
          <a:stretch>
            <a:fillRect/>
          </a:stretch>
        </p:blipFill>
        <p:spPr>
          <a:xfrm>
            <a:off x="6560709" y="5688613"/>
            <a:ext cx="4732866" cy="1161959"/>
          </a:xfrm>
          <a:prstGeom prst="rect">
            <a:avLst/>
          </a:prstGeom>
        </p:spPr>
      </p:pic>
    </p:spTree>
    <p:extLst>
      <p:ext uri="{BB962C8B-B14F-4D97-AF65-F5344CB8AC3E}">
        <p14:creationId xmlns:p14="http://schemas.microsoft.com/office/powerpoint/2010/main" val="22096610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7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17E1244-B631-4BD8-BCE3-04CE6EDBB256}"/>
              </a:ext>
            </a:extLst>
          </p:cNvPr>
          <p:cNvSpPr txBox="1"/>
          <p:nvPr/>
        </p:nvSpPr>
        <p:spPr>
          <a:xfrm>
            <a:off x="640080" y="2872899"/>
            <a:ext cx="4243589" cy="332066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200" u="sng" dirty="0">
                <a:hlinkClick r:id="rId3"/>
              </a:rPr>
              <a:t>https://www.facebook.com/788247585/videos/g.642345276101596/1021598681983954</a:t>
            </a:r>
            <a:endParaRPr lang="en-US" sz="2200" u="sng" dirty="0"/>
          </a:p>
          <a:p>
            <a:pPr indent="-228600">
              <a:lnSpc>
                <a:spcPct val="90000"/>
              </a:lnSpc>
              <a:spcAft>
                <a:spcPts val="600"/>
              </a:spcAft>
              <a:buFont typeface="Arial" panose="020B0604020202020204" pitchFamily="34" charset="0"/>
              <a:buChar char="•"/>
            </a:pPr>
            <a:endParaRPr lang="en-US" sz="2200" u="sng" dirty="0"/>
          </a:p>
          <a:p>
            <a:pPr>
              <a:lnSpc>
                <a:spcPct val="90000"/>
              </a:lnSpc>
              <a:spcAft>
                <a:spcPts val="600"/>
              </a:spcAft>
            </a:pPr>
            <a:r>
              <a:rPr lang="en-US" sz="2200" u="sng" dirty="0"/>
              <a:t>Click link – </a:t>
            </a:r>
            <a:r>
              <a:rPr lang="en-US" sz="2200" u="sng" dirty="0" err="1"/>
              <a:t>unshare</a:t>
            </a:r>
            <a:r>
              <a:rPr lang="en-US" sz="2200" u="sng" dirty="0"/>
              <a:t> share again FB page</a:t>
            </a:r>
            <a:endParaRPr lang="en-US" sz="2200" dirty="0"/>
          </a:p>
        </p:txBody>
      </p:sp>
      <p:pic>
        <p:nvPicPr>
          <p:cNvPr id="1026" name="Picture 2" descr="May be an image of indoor">
            <a:extLst>
              <a:ext uri="{FF2B5EF4-FFF2-40B4-BE49-F238E27FC236}">
                <a16:creationId xmlns:a16="http://schemas.microsoft.com/office/drawing/2014/main" id="{2E7CB470-1F84-46FD-BE94-45C3B33FE13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03"/>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1847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322" name="Rectangle 2">
            <a:extLst>
              <a:ext uri="{FF2B5EF4-FFF2-40B4-BE49-F238E27FC236}">
                <a16:creationId xmlns:a16="http://schemas.microsoft.com/office/drawing/2014/main" id="{CD6B82CB-53C7-4583-8581-C164F941569A}"/>
              </a:ext>
            </a:extLst>
          </p:cNvPr>
          <p:cNvSpPr>
            <a:spLocks noGrp="1" noChangeArrowheads="1"/>
          </p:cNvSpPr>
          <p:nvPr>
            <p:ph type="title"/>
          </p:nvPr>
        </p:nvSpPr>
        <p:spPr>
          <a:xfrm>
            <a:off x="841248" y="548640"/>
            <a:ext cx="3600860" cy="5431536"/>
          </a:xfrm>
        </p:spPr>
        <p:txBody>
          <a:bodyPr>
            <a:normAutofit/>
          </a:bodyPr>
          <a:lstStyle/>
          <a:p>
            <a:r>
              <a:rPr lang="en-GB" altLang="en-US" sz="5400" dirty="0"/>
              <a:t>Recap …</a:t>
            </a:r>
            <a:br>
              <a:rPr lang="en-GB" altLang="en-US" sz="5400" dirty="0"/>
            </a:br>
            <a:r>
              <a:rPr lang="en-GB" altLang="en-US" sz="5400" dirty="0"/>
              <a:t>Learning is hindered if…..</a:t>
            </a:r>
            <a:endParaRPr lang="en-US" altLang="en-US" sz="5400" dirty="0"/>
          </a:p>
        </p:txBody>
      </p:sp>
      <p:sp>
        <p:nvSpPr>
          <p:cNvPr id="74"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323" name="Rectangle 3">
            <a:extLst>
              <a:ext uri="{FF2B5EF4-FFF2-40B4-BE49-F238E27FC236}">
                <a16:creationId xmlns:a16="http://schemas.microsoft.com/office/drawing/2014/main" id="{4A68C69A-FA46-4C4B-8C17-1C01003D6BC9}"/>
              </a:ext>
            </a:extLst>
          </p:cNvPr>
          <p:cNvSpPr>
            <a:spLocks noGrp="1" noChangeArrowheads="1"/>
          </p:cNvSpPr>
          <p:nvPr>
            <p:ph type="body" idx="1"/>
          </p:nvPr>
        </p:nvSpPr>
        <p:spPr>
          <a:xfrm>
            <a:off x="5126418" y="552091"/>
            <a:ext cx="6224335" cy="5431536"/>
          </a:xfrm>
        </p:spPr>
        <p:txBody>
          <a:bodyPr anchor="ctr">
            <a:normAutofit/>
          </a:bodyPr>
          <a:lstStyle/>
          <a:p>
            <a:r>
              <a:rPr lang="en-GB" altLang="en-US" sz="2400" dirty="0"/>
              <a:t>teaching opportunities/activities are limited</a:t>
            </a:r>
          </a:p>
          <a:p>
            <a:r>
              <a:rPr lang="en-GB" altLang="en-US" sz="2400" dirty="0"/>
              <a:t>Choices and decision making are limited</a:t>
            </a:r>
          </a:p>
          <a:p>
            <a:r>
              <a:rPr lang="en-GB" altLang="en-US" sz="2400" dirty="0"/>
              <a:t>children are always adult directed</a:t>
            </a:r>
          </a:p>
          <a:p>
            <a:r>
              <a:rPr lang="en-GB" altLang="en-US" sz="2400" dirty="0"/>
              <a:t>children are not exposed to multi-sensory stimuli</a:t>
            </a:r>
          </a:p>
          <a:p>
            <a:r>
              <a:rPr lang="en-GB" altLang="en-US" sz="2400" dirty="0"/>
              <a:t>Children are not given opportunities to talk</a:t>
            </a:r>
          </a:p>
          <a:p>
            <a:r>
              <a:rPr lang="en-GB" altLang="en-US" sz="2400" dirty="0"/>
              <a:t>children are not given time to explore and investigate</a:t>
            </a:r>
          </a:p>
          <a:p>
            <a:r>
              <a:rPr lang="en-GB" altLang="en-US" sz="2400" dirty="0"/>
              <a:t>children are not given opportunities to reflect upon successes</a:t>
            </a:r>
          </a:p>
          <a:p>
            <a:r>
              <a:rPr lang="en-GB" altLang="en-US" sz="2400" dirty="0"/>
              <a:t>Teachers do not take account of different learning needs and styles</a:t>
            </a:r>
            <a:endParaRPr lang="en-US" altLang="en-US" sz="24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2" name="Rectangle 8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May be an image of 1 person, child, standing and outdoors">
            <a:extLst>
              <a:ext uri="{FF2B5EF4-FFF2-40B4-BE49-F238E27FC236}">
                <a16:creationId xmlns:a16="http://schemas.microsoft.com/office/drawing/2014/main" id="{B7E705B1-C732-44DB-BA85-2EF0828555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504" r="10875" b="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347" name="Rectangle 2">
            <a:extLst>
              <a:ext uri="{FF2B5EF4-FFF2-40B4-BE49-F238E27FC236}">
                <a16:creationId xmlns:a16="http://schemas.microsoft.com/office/drawing/2014/main" id="{BA5AE2FA-5B95-4517-B468-28F2AD3526F8}"/>
              </a:ext>
            </a:extLst>
          </p:cNvPr>
          <p:cNvSpPr>
            <a:spLocks noGrp="1" noChangeArrowheads="1"/>
          </p:cNvSpPr>
          <p:nvPr>
            <p:ph type="title"/>
          </p:nvPr>
        </p:nvSpPr>
        <p:spPr>
          <a:xfrm>
            <a:off x="838200" y="365125"/>
            <a:ext cx="3822189" cy="1899912"/>
          </a:xfrm>
        </p:spPr>
        <p:txBody>
          <a:bodyPr vert="horz" lIns="91440" tIns="45720" rIns="91440" bIns="45720" rtlCol="0" anchor="ctr">
            <a:normAutofit/>
          </a:bodyPr>
          <a:lstStyle/>
          <a:p>
            <a:pPr algn="l">
              <a:lnSpc>
                <a:spcPct val="90000"/>
              </a:lnSpc>
            </a:pPr>
            <a:r>
              <a:rPr lang="en-US" altLang="en-US" sz="4000"/>
              <a:t>How can we develop quality provision ?</a:t>
            </a:r>
          </a:p>
        </p:txBody>
      </p:sp>
      <p:sp>
        <p:nvSpPr>
          <p:cNvPr id="57349" name="Rectangle 3">
            <a:extLst>
              <a:ext uri="{FF2B5EF4-FFF2-40B4-BE49-F238E27FC236}">
                <a16:creationId xmlns:a16="http://schemas.microsoft.com/office/drawing/2014/main" id="{B60A148E-8E05-4DEF-8716-1622546823EA}"/>
              </a:ext>
            </a:extLst>
          </p:cNvPr>
          <p:cNvSpPr>
            <a:spLocks noGrp="1" noChangeArrowheads="1"/>
          </p:cNvSpPr>
          <p:nvPr>
            <p:ph type="body" sz="half" idx="1"/>
          </p:nvPr>
        </p:nvSpPr>
        <p:spPr>
          <a:xfrm>
            <a:off x="838200" y="2434201"/>
            <a:ext cx="3822189" cy="3742762"/>
          </a:xfrm>
        </p:spPr>
        <p:txBody>
          <a:bodyPr vert="horz" lIns="91440" tIns="45720" rIns="91440" bIns="45720" rtlCol="0">
            <a:normAutofit/>
          </a:bodyPr>
          <a:lstStyle/>
          <a:p>
            <a:pPr indent="-228600">
              <a:lnSpc>
                <a:spcPct val="90000"/>
              </a:lnSpc>
            </a:pPr>
            <a:r>
              <a:rPr lang="en-US" altLang="en-US" sz="2000"/>
              <a:t>Through planning for a variety of learning opportunities that provide for first hand experiences</a:t>
            </a:r>
          </a:p>
          <a:p>
            <a:pPr indent="-228600">
              <a:lnSpc>
                <a:spcPct val="90000"/>
              </a:lnSpc>
            </a:pPr>
            <a:r>
              <a:rPr lang="en-US" altLang="en-US" sz="2000"/>
              <a:t>By providing a range of interesting, exciting and appropriate resources that stimulate creativity, both indoors and outside.</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76FC6FBA-2919-42BC-B860-FB10279DEACF}"/>
              </a:ext>
            </a:extLst>
          </p:cNvPr>
          <p:cNvSpPr>
            <a:spLocks noGrp="1" noChangeArrowheads="1"/>
          </p:cNvSpPr>
          <p:nvPr>
            <p:ph type="title"/>
          </p:nvPr>
        </p:nvSpPr>
        <p:spPr>
          <a:xfrm>
            <a:off x="655320" y="365125"/>
            <a:ext cx="5120114" cy="1692794"/>
          </a:xfrm>
        </p:spPr>
        <p:txBody>
          <a:bodyPr>
            <a:normAutofit/>
          </a:bodyPr>
          <a:lstStyle/>
          <a:p>
            <a:pPr>
              <a:lnSpc>
                <a:spcPct val="90000"/>
              </a:lnSpc>
            </a:pPr>
            <a:r>
              <a:rPr lang="en-US" altLang="en-US" sz="3700"/>
              <a:t>In conclusion… to recap</a:t>
            </a:r>
            <a:br>
              <a:rPr lang="en-US" altLang="en-US" sz="3700"/>
            </a:br>
            <a:r>
              <a:rPr lang="en-US" altLang="en-US" sz="3700"/>
              <a:t> </a:t>
            </a:r>
          </a:p>
        </p:txBody>
      </p:sp>
      <p:cxnSp>
        <p:nvCxnSpPr>
          <p:cNvPr id="200" name="Straight Arrow Connector 19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8371" name="Rectangle 3">
            <a:extLst>
              <a:ext uri="{FF2B5EF4-FFF2-40B4-BE49-F238E27FC236}">
                <a16:creationId xmlns:a16="http://schemas.microsoft.com/office/drawing/2014/main" id="{C71655EF-AB1F-421B-A82B-039B384C3801}"/>
              </a:ext>
            </a:extLst>
          </p:cNvPr>
          <p:cNvSpPr>
            <a:spLocks noGrp="1" noChangeArrowheads="1"/>
          </p:cNvSpPr>
          <p:nvPr>
            <p:ph type="body" idx="1"/>
          </p:nvPr>
        </p:nvSpPr>
        <p:spPr>
          <a:xfrm>
            <a:off x="154983" y="2572737"/>
            <a:ext cx="5941017" cy="3920129"/>
          </a:xfrm>
        </p:spPr>
        <p:txBody>
          <a:bodyPr>
            <a:normAutofit lnSpcReduction="10000"/>
          </a:bodyPr>
          <a:lstStyle/>
          <a:p>
            <a:pPr>
              <a:lnSpc>
                <a:spcPct val="90000"/>
              </a:lnSpc>
              <a:buFontTx/>
              <a:buNone/>
            </a:pPr>
            <a:r>
              <a:rPr lang="en-GB" altLang="en-US" sz="2000" dirty="0"/>
              <a:t>All children learn effectively when they</a:t>
            </a:r>
            <a:r>
              <a:rPr lang="en-GB" altLang="en-US" sz="2000" dirty="0">
                <a:latin typeface="Comic Sans MS" panose="030F0702030302020204" pitchFamily="66" charset="0"/>
              </a:rPr>
              <a:t>;</a:t>
            </a:r>
          </a:p>
          <a:p>
            <a:pPr>
              <a:lnSpc>
                <a:spcPct val="90000"/>
              </a:lnSpc>
            </a:pPr>
            <a:r>
              <a:rPr lang="en-GB" altLang="en-US" sz="2000" dirty="0"/>
              <a:t>Want to (motivated)</a:t>
            </a:r>
          </a:p>
          <a:p>
            <a:pPr>
              <a:lnSpc>
                <a:spcPct val="90000"/>
              </a:lnSpc>
            </a:pPr>
            <a:r>
              <a:rPr lang="en-GB" altLang="en-US" sz="2000" dirty="0"/>
              <a:t>Are relaxed, yet alert ( Emotional Climate for learning - Five to Thrive links) </a:t>
            </a:r>
          </a:p>
          <a:p>
            <a:pPr>
              <a:lnSpc>
                <a:spcPct val="90000"/>
              </a:lnSpc>
            </a:pPr>
            <a:r>
              <a:rPr lang="en-GB" altLang="en-US" sz="2000" dirty="0"/>
              <a:t>Are learning in their preferred learning styles</a:t>
            </a:r>
          </a:p>
          <a:p>
            <a:pPr>
              <a:lnSpc>
                <a:spcPct val="90000"/>
              </a:lnSpc>
            </a:pPr>
            <a:r>
              <a:rPr lang="en-GB" altLang="en-US" sz="2000" dirty="0"/>
              <a:t>Are actively engaged</a:t>
            </a:r>
          </a:p>
          <a:p>
            <a:pPr>
              <a:lnSpc>
                <a:spcPct val="90000"/>
              </a:lnSpc>
            </a:pPr>
            <a:r>
              <a:rPr lang="en-GB" altLang="en-US" sz="2000" dirty="0"/>
              <a:t>Encounter something unusual, dramatic, exciting and unexpected</a:t>
            </a:r>
          </a:p>
          <a:p>
            <a:pPr>
              <a:lnSpc>
                <a:spcPct val="90000"/>
              </a:lnSpc>
            </a:pPr>
            <a:r>
              <a:rPr lang="en-US" altLang="en-US" sz="2000" dirty="0"/>
              <a:t>Regularly reflect upon and review what they have learnt </a:t>
            </a:r>
          </a:p>
          <a:p>
            <a:pPr>
              <a:lnSpc>
                <a:spcPct val="90000"/>
              </a:lnSpc>
            </a:pPr>
            <a:r>
              <a:rPr lang="en-US" altLang="en-US" sz="2000" dirty="0"/>
              <a:t>A</a:t>
            </a:r>
            <a:r>
              <a:rPr lang="en-GB" altLang="en-US" sz="2000" dirty="0"/>
              <a:t>re able to apply knowledge in different contexts</a:t>
            </a:r>
          </a:p>
          <a:p>
            <a:pPr>
              <a:lnSpc>
                <a:spcPct val="90000"/>
              </a:lnSpc>
            </a:pPr>
            <a:r>
              <a:rPr lang="en-US" altLang="en-US" sz="2000" dirty="0"/>
              <a:t>Are being supported to share what they are thinking/doing with adults/children</a:t>
            </a:r>
          </a:p>
          <a:p>
            <a:pPr>
              <a:lnSpc>
                <a:spcPct val="90000"/>
              </a:lnSpc>
            </a:pPr>
            <a:endParaRPr lang="en-US" altLang="en-US" sz="1500" dirty="0"/>
          </a:p>
          <a:p>
            <a:pPr>
              <a:lnSpc>
                <a:spcPct val="90000"/>
              </a:lnSpc>
            </a:pPr>
            <a:endParaRPr lang="en-US" altLang="en-US" sz="1500" dirty="0"/>
          </a:p>
        </p:txBody>
      </p:sp>
      <p:pic>
        <p:nvPicPr>
          <p:cNvPr id="7170" name="Picture 2" descr="May be an image of 1 person, flower and outdoors">
            <a:extLst>
              <a:ext uri="{FF2B5EF4-FFF2-40B4-BE49-F238E27FC236}">
                <a16:creationId xmlns:a16="http://schemas.microsoft.com/office/drawing/2014/main" id="{BEADD456-9F11-4F19-900A-4901F299488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84" b="10857"/>
          <a:stretch/>
        </p:blipFill>
        <p:spPr bwMode="auto">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07E1F243-39D5-4435-820E-E3580C00E561}"/>
              </a:ext>
            </a:extLst>
          </p:cNvPr>
          <p:cNvSpPr>
            <a:spLocks noGrp="1" noChangeArrowheads="1"/>
          </p:cNvSpPr>
          <p:nvPr>
            <p:ph type="title"/>
          </p:nvPr>
        </p:nvSpPr>
        <p:spPr/>
        <p:txBody>
          <a:bodyPr/>
          <a:lstStyle/>
          <a:p>
            <a:pPr eaLnBrk="1" hangingPunct="1"/>
            <a:endParaRPr lang="en-GB" altLang="en-US"/>
          </a:p>
        </p:txBody>
      </p:sp>
      <p:sp>
        <p:nvSpPr>
          <p:cNvPr id="59395" name="Rectangle 3">
            <a:extLst>
              <a:ext uri="{FF2B5EF4-FFF2-40B4-BE49-F238E27FC236}">
                <a16:creationId xmlns:a16="http://schemas.microsoft.com/office/drawing/2014/main" id="{D2545D08-8D1E-4492-B3A6-56B2F9018E21}"/>
              </a:ext>
            </a:extLst>
          </p:cNvPr>
          <p:cNvSpPr>
            <a:spLocks noGrp="1" noChangeArrowheads="1"/>
          </p:cNvSpPr>
          <p:nvPr>
            <p:ph type="body" idx="1"/>
          </p:nvPr>
        </p:nvSpPr>
        <p:spPr/>
        <p:txBody>
          <a:bodyPr/>
          <a:lstStyle/>
          <a:p>
            <a:pPr eaLnBrk="1" hangingPunct="1"/>
            <a:endParaRPr lang="en-GB" altLang="en-US"/>
          </a:p>
        </p:txBody>
      </p:sp>
      <p:pic>
        <p:nvPicPr>
          <p:cNvPr id="59396" name="Picture 5" descr="fireworks4">
            <a:extLst>
              <a:ext uri="{FF2B5EF4-FFF2-40B4-BE49-F238E27FC236}">
                <a16:creationId xmlns:a16="http://schemas.microsoft.com/office/drawing/2014/main" id="{B8F17130-315F-4ED1-9054-E50B34F6BF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478" y="79037"/>
            <a:ext cx="11856203" cy="666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 Box 6">
            <a:extLst>
              <a:ext uri="{FF2B5EF4-FFF2-40B4-BE49-F238E27FC236}">
                <a16:creationId xmlns:a16="http://schemas.microsoft.com/office/drawing/2014/main" id="{3FE295BE-8B1A-40B5-8183-2183F6703709}"/>
              </a:ext>
            </a:extLst>
          </p:cNvPr>
          <p:cNvSpPr txBox="1">
            <a:spLocks noChangeArrowheads="1"/>
          </p:cNvSpPr>
          <p:nvPr/>
        </p:nvSpPr>
        <p:spPr bwMode="auto">
          <a:xfrm>
            <a:off x="2351089" y="333376"/>
            <a:ext cx="79216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GB" altLang="en-US" sz="6600">
                <a:solidFill>
                  <a:schemeClr val="bg1"/>
                </a:solidFill>
              </a:rPr>
              <a:t>Explosive Learning!</a:t>
            </a:r>
          </a:p>
        </p:txBody>
      </p:sp>
      <p:sp>
        <p:nvSpPr>
          <p:cNvPr id="2" name="TextBox 1">
            <a:extLst>
              <a:ext uri="{FF2B5EF4-FFF2-40B4-BE49-F238E27FC236}">
                <a16:creationId xmlns:a16="http://schemas.microsoft.com/office/drawing/2014/main" id="{2E6454CD-BB21-4086-8FF8-A2E429523ECE}"/>
              </a:ext>
            </a:extLst>
          </p:cNvPr>
          <p:cNvSpPr txBox="1"/>
          <p:nvPr/>
        </p:nvSpPr>
        <p:spPr>
          <a:xfrm>
            <a:off x="609600" y="5483151"/>
            <a:ext cx="3605939" cy="923330"/>
          </a:xfrm>
          <a:prstGeom prst="rect">
            <a:avLst/>
          </a:prstGeom>
          <a:noFill/>
        </p:spPr>
        <p:txBody>
          <a:bodyPr wrap="square" rtlCol="0">
            <a:spAutoFit/>
          </a:bodyPr>
          <a:lstStyle/>
          <a:p>
            <a:r>
              <a:rPr lang="en-GB" dirty="0">
                <a:solidFill>
                  <a:schemeClr val="bg1"/>
                </a:solidFill>
              </a:rPr>
              <a:t>Happens when your teaching reflects the characteristics and children are using them. </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98DE39E67C0C648A0F4BFA90422DEAD" ma:contentTypeVersion="14" ma:contentTypeDescription="Create a new document." ma:contentTypeScope="" ma:versionID="2eb83c5e9ebe1daf9a928b5c72ff2074">
  <xsd:schema xmlns:xsd="http://www.w3.org/2001/XMLSchema" xmlns:xs="http://www.w3.org/2001/XMLSchema" xmlns:p="http://schemas.microsoft.com/office/2006/metadata/properties" xmlns:ns3="cee6a6a1-520a-4465-b718-e6e473dcffc2" xmlns:ns4="facc37a5-efa2-4b0b-998c-540dad8f2101" targetNamespace="http://schemas.microsoft.com/office/2006/metadata/properties" ma:root="true" ma:fieldsID="6cdf42bd97836659259700f89262fd75" ns3:_="" ns4:_="">
    <xsd:import namespace="cee6a6a1-520a-4465-b718-e6e473dcffc2"/>
    <xsd:import namespace="facc37a5-efa2-4b0b-998c-540dad8f210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AutoKeyPoints" minOccurs="0"/>
                <xsd:element ref="ns4:MediaServiceKeyPoints" minOccurs="0"/>
                <xsd:element ref="ns4:MediaServiceLocation" minOccurs="0"/>
                <xsd:element ref="ns4:MediaServiceGenerationTime" minOccurs="0"/>
                <xsd:element ref="ns4:MediaServiceEventHashCode" minOccurs="0"/>
                <xsd:element ref="ns4:MediaServiceOCR"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6a6a1-520a-4465-b718-e6e473dcffc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cc37a5-efa2-4b0b-998c-540dad8f210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FFEAC6-2B52-4000-A8FF-CFFB1423E7E4}">
  <ds:schemaRefs>
    <ds:schemaRef ds:uri="http://schemas.microsoft.com/sharepoint/v3/contenttype/forms"/>
  </ds:schemaRefs>
</ds:datastoreItem>
</file>

<file path=customXml/itemProps2.xml><?xml version="1.0" encoding="utf-8"?>
<ds:datastoreItem xmlns:ds="http://schemas.openxmlformats.org/officeDocument/2006/customXml" ds:itemID="{B33EAF12-56DF-4F0F-A60D-D0C2BAA916BF}">
  <ds:schemaRefs>
    <ds:schemaRef ds:uri="http://schemas.microsoft.com/office/2006/metadata/properties"/>
    <ds:schemaRef ds:uri="http://schemas.openxmlformats.org/package/2006/metadata/core-properties"/>
    <ds:schemaRef ds:uri="http://schemas.microsoft.com/office/infopath/2007/PartnerControls"/>
    <ds:schemaRef ds:uri="http://purl.org/dc/elements/1.1/"/>
    <ds:schemaRef ds:uri="http://www.w3.org/XML/1998/namespace"/>
    <ds:schemaRef ds:uri="http://schemas.microsoft.com/office/2006/documentManagement/types"/>
    <ds:schemaRef ds:uri="http://purl.org/dc/terms/"/>
    <ds:schemaRef ds:uri="facc37a5-efa2-4b0b-998c-540dad8f2101"/>
    <ds:schemaRef ds:uri="cee6a6a1-520a-4465-b718-e6e473dcffc2"/>
    <ds:schemaRef ds:uri="http://purl.org/dc/dcmitype/"/>
  </ds:schemaRefs>
</ds:datastoreItem>
</file>

<file path=customXml/itemProps3.xml><?xml version="1.0" encoding="utf-8"?>
<ds:datastoreItem xmlns:ds="http://schemas.openxmlformats.org/officeDocument/2006/customXml" ds:itemID="{24C489A2-E3D4-427A-9095-CBE6DF49B9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ee6a6a1-520a-4465-b718-e6e473dcffc2"/>
    <ds:schemaRef ds:uri="facc37a5-efa2-4b0b-998c-540dad8f21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4581</Words>
  <Application>Microsoft Office PowerPoint</Application>
  <PresentationFormat>Widescreen</PresentationFormat>
  <Paragraphs>391</Paragraphs>
  <Slides>94</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94</vt:i4>
      </vt:variant>
    </vt:vector>
  </HeadingPairs>
  <TitlesOfParts>
    <vt:vector size="102" baseType="lpstr">
      <vt:lpstr>Arial</vt:lpstr>
      <vt:lpstr>Calibri</vt:lpstr>
      <vt:lpstr>Calibri Light</vt:lpstr>
      <vt:lpstr>Comic Sans MS</vt:lpstr>
      <vt:lpstr>Trebuchet MS</vt:lpstr>
      <vt:lpstr>Tw Cen MT</vt:lpstr>
      <vt:lpstr>office theme</vt:lpstr>
      <vt:lpstr>Office Theme</vt:lpstr>
      <vt:lpstr>The Characteristics of Effective Teaching and Learning – The role of the adult</vt:lpstr>
      <vt:lpstr>Aims and objectives</vt:lpstr>
      <vt:lpstr>All children </vt:lpstr>
      <vt:lpstr>EYFS statutory Framework 2021</vt:lpstr>
      <vt:lpstr>EYFS statutory Framework 2021 </vt:lpstr>
      <vt:lpstr>The characteristics of Effective Teaching and Learning</vt:lpstr>
      <vt:lpstr>Playing and exploring – DM </vt:lpstr>
      <vt:lpstr>Playing and exploring – what to expect and when</vt:lpstr>
      <vt:lpstr>Playing and Exploring</vt:lpstr>
      <vt:lpstr>Finding out and Exploring</vt:lpstr>
      <vt:lpstr>PowerPoint Presentation</vt:lpstr>
      <vt:lpstr>Finding out and Exploring</vt:lpstr>
      <vt:lpstr>Finding out and Exploring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support this:</vt:lpstr>
      <vt:lpstr>PowerPoint Presentation</vt:lpstr>
      <vt:lpstr>Active Learning - DM</vt:lpstr>
      <vt:lpstr>Active Learning – What to expect and when</vt:lpstr>
      <vt:lpstr>Active Learning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support this:</vt:lpstr>
      <vt:lpstr>PowerPoint Presentation</vt:lpstr>
      <vt:lpstr>Creating and thinking critically - DM</vt:lpstr>
      <vt:lpstr>Creating and Thinking Critically – What to expect and when</vt:lpstr>
      <vt:lpstr>Creating and Thinking Critically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support this:</vt:lpstr>
      <vt:lpstr>PowerPoint Presentation</vt:lpstr>
      <vt:lpstr>Neural Pathways –  Emotional Climate influencing brain development </vt:lpstr>
      <vt:lpstr>Learning will take place if…..</vt:lpstr>
      <vt:lpstr>The Importance of Play ...</vt:lpstr>
      <vt:lpstr>In other words … Meaningful and Genuine opportunities for children to engage in rich learning.  </vt:lpstr>
      <vt:lpstr>Children’s level of engagement will be impacted by ...</vt:lpstr>
      <vt:lpstr>Playing with children</vt:lpstr>
      <vt:lpstr>Adults role </vt:lpstr>
      <vt:lpstr>Definition of teaching  - EYFS</vt:lpstr>
      <vt:lpstr>PowerPoint Presentation</vt:lpstr>
      <vt:lpstr>Where do I start?  </vt:lpstr>
      <vt:lpstr> Building environments that allow children to:</vt:lpstr>
      <vt:lpstr>Open ended resources</vt:lpstr>
      <vt:lpstr>Opportunities to self-select and return resources</vt:lpstr>
      <vt:lpstr>Think about  how you can use Playful Teaching to embed the Characteristics of Effective Learning</vt:lpstr>
      <vt:lpstr>Active Learning:  Arouse curiosity  Children show high levels of energy and fascination . . . </vt:lpstr>
      <vt:lpstr>Child-Led Explorations    Developing confidence and competency using different tools, resources and equipment</vt:lpstr>
      <vt:lpstr>Learning by trial and error …</vt:lpstr>
      <vt:lpstr>Testing out  ideas …</vt:lpstr>
      <vt:lpstr>Follow your own and others ideas!</vt:lpstr>
      <vt:lpstr>Making  predictions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Recap … Learning is hindered if…..</vt:lpstr>
      <vt:lpstr>How can we develop quality provision ?</vt:lpstr>
      <vt:lpstr>In conclusion… to recap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Characteristics of Effective Teaching and Learning – The role of the adult</dc:title>
  <dc:creator>Sue Hynds</dc:creator>
  <cp:lastModifiedBy>Charandeep Ahluwalia</cp:lastModifiedBy>
  <cp:revision>2</cp:revision>
  <dcterms:created xsi:type="dcterms:W3CDTF">2021-10-13T13:49:28Z</dcterms:created>
  <dcterms:modified xsi:type="dcterms:W3CDTF">2021-10-15T12:46:29Z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a8edf35-91ea-44e1-afab-38c462b39a0c_Enabled">
    <vt:lpwstr>true</vt:lpwstr>
  </property>
  <property fmtid="{D5CDD505-2E9C-101B-9397-08002B2CF9AE}" pid="3" name="MSIP_Label_7a8edf35-91ea-44e1-afab-38c462b39a0c_SetDate">
    <vt:lpwstr>2021-10-13T13:50:03Z</vt:lpwstr>
  </property>
  <property fmtid="{D5CDD505-2E9C-101B-9397-08002B2CF9AE}" pid="4" name="MSIP_Label_7a8edf35-91ea-44e1-afab-38c462b39a0c_Method">
    <vt:lpwstr>Standard</vt:lpwstr>
  </property>
  <property fmtid="{D5CDD505-2E9C-101B-9397-08002B2CF9AE}" pid="5" name="MSIP_Label_7a8edf35-91ea-44e1-afab-38c462b39a0c_Name">
    <vt:lpwstr>Official</vt:lpwstr>
  </property>
  <property fmtid="{D5CDD505-2E9C-101B-9397-08002B2CF9AE}" pid="6" name="MSIP_Label_7a8edf35-91ea-44e1-afab-38c462b39a0c_SiteId">
    <vt:lpwstr>aaacb679-c381-48fb-b320-f9d581ee948f</vt:lpwstr>
  </property>
  <property fmtid="{D5CDD505-2E9C-101B-9397-08002B2CF9AE}" pid="7" name="MSIP_Label_7a8edf35-91ea-44e1-afab-38c462b39a0c_ActionId">
    <vt:lpwstr>aa2e395d-2459-4fb6-adc8-e3279d0254b2</vt:lpwstr>
  </property>
  <property fmtid="{D5CDD505-2E9C-101B-9397-08002B2CF9AE}" pid="8" name="MSIP_Label_7a8edf35-91ea-44e1-afab-38c462b39a0c_ContentBits">
    <vt:lpwstr>0</vt:lpwstr>
  </property>
</Properties>
</file>